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8" r:id="rId2"/>
    <p:sldId id="271" r:id="rId3"/>
    <p:sldId id="331" r:id="rId4"/>
    <p:sldId id="270" r:id="rId5"/>
    <p:sldId id="417" r:id="rId6"/>
    <p:sldId id="453" r:id="rId7"/>
    <p:sldId id="335" r:id="rId8"/>
    <p:sldId id="283" r:id="rId9"/>
    <p:sldId id="344" r:id="rId10"/>
    <p:sldId id="337" r:id="rId11"/>
    <p:sldId id="343" r:id="rId12"/>
    <p:sldId id="348" r:id="rId13"/>
    <p:sldId id="441" r:id="rId14"/>
    <p:sldId id="362" r:id="rId15"/>
    <p:sldId id="361" r:id="rId16"/>
    <p:sldId id="457" r:id="rId17"/>
    <p:sldId id="365" r:id="rId18"/>
    <p:sldId id="330" r:id="rId19"/>
    <p:sldId id="368" r:id="rId20"/>
    <p:sldId id="265" r:id="rId21"/>
    <p:sldId id="300" r:id="rId22"/>
    <p:sldId id="386" r:id="rId23"/>
    <p:sldId id="378" r:id="rId24"/>
    <p:sldId id="388" r:id="rId25"/>
    <p:sldId id="475" r:id="rId26"/>
    <p:sldId id="480" r:id="rId27"/>
    <p:sldId id="479" r:id="rId28"/>
    <p:sldId id="432" r:id="rId29"/>
    <p:sldId id="470" r:id="rId30"/>
    <p:sldId id="397" r:id="rId31"/>
    <p:sldId id="400" r:id="rId32"/>
    <p:sldId id="398" r:id="rId33"/>
    <p:sldId id="430" r:id="rId34"/>
    <p:sldId id="433" r:id="rId35"/>
    <p:sldId id="484" r:id="rId36"/>
    <p:sldId id="404" r:id="rId37"/>
    <p:sldId id="411" r:id="rId38"/>
    <p:sldId id="405" r:id="rId39"/>
    <p:sldId id="435" r:id="rId40"/>
    <p:sldId id="436" r:id="rId41"/>
    <p:sldId id="437" r:id="rId42"/>
    <p:sldId id="438" r:id="rId43"/>
    <p:sldId id="434" r:id="rId44"/>
    <p:sldId id="482" r:id="rId45"/>
    <p:sldId id="423" r:id="rId46"/>
    <p:sldId id="424" r:id="rId47"/>
    <p:sldId id="425" r:id="rId48"/>
    <p:sldId id="409" r:id="rId49"/>
    <p:sldId id="416" r:id="rId50"/>
    <p:sldId id="418" r:id="rId51"/>
    <p:sldId id="419" r:id="rId52"/>
    <p:sldId id="420" r:id="rId53"/>
    <p:sldId id="431" r:id="rId54"/>
    <p:sldId id="426" r:id="rId55"/>
    <p:sldId id="427" r:id="rId56"/>
    <p:sldId id="428" r:id="rId57"/>
    <p:sldId id="429" r:id="rId58"/>
    <p:sldId id="421" r:id="rId59"/>
    <p:sldId id="422" r:id="rId60"/>
    <p:sldId id="316" r:id="rId61"/>
    <p:sldId id="402" r:id="rId62"/>
    <p:sldId id="390" r:id="rId63"/>
    <p:sldId id="389" r:id="rId64"/>
    <p:sldId id="320" r:id="rId65"/>
    <p:sldId id="325" r:id="rId66"/>
    <p:sldId id="322" r:id="rId67"/>
    <p:sldId id="323" r:id="rId68"/>
    <p:sldId id="396" r:id="rId69"/>
    <p:sldId id="327" r:id="rId70"/>
    <p:sldId id="328" r:id="rId71"/>
    <p:sldId id="329" r:id="rId72"/>
    <p:sldId id="285" r:id="rId73"/>
    <p:sldId id="286" r:id="rId74"/>
    <p:sldId id="257" r:id="rId75"/>
    <p:sldId id="267" r:id="rId76"/>
    <p:sldId id="266" r:id="rId77"/>
    <p:sldId id="269" r:id="rId78"/>
    <p:sldId id="262" r:id="rId79"/>
    <p:sldId id="272" r:id="rId80"/>
    <p:sldId id="273" r:id="rId81"/>
    <p:sldId id="274" r:id="rId82"/>
    <p:sldId id="276" r:id="rId83"/>
    <p:sldId id="277" r:id="rId84"/>
    <p:sldId id="332" r:id="rId85"/>
    <p:sldId id="333" r:id="rId86"/>
    <p:sldId id="334" r:id="rId87"/>
    <p:sldId id="336" r:id="rId88"/>
    <p:sldId id="342" r:id="rId89"/>
    <p:sldId id="346" r:id="rId90"/>
    <p:sldId id="345" r:id="rId91"/>
    <p:sldId id="349" r:id="rId92"/>
    <p:sldId id="350" r:id="rId93"/>
    <p:sldId id="351" r:id="rId94"/>
    <p:sldId id="352" r:id="rId95"/>
    <p:sldId id="353" r:id="rId96"/>
    <p:sldId id="354" r:id="rId97"/>
    <p:sldId id="356" r:id="rId98"/>
    <p:sldId id="360" r:id="rId99"/>
    <p:sldId id="363" r:id="rId100"/>
    <p:sldId id="364" r:id="rId101"/>
    <p:sldId id="366" r:id="rId102"/>
    <p:sldId id="367" r:id="rId103"/>
    <p:sldId id="369" r:id="rId104"/>
    <p:sldId id="372" r:id="rId105"/>
    <p:sldId id="379" r:id="rId106"/>
    <p:sldId id="380" r:id="rId107"/>
    <p:sldId id="381" r:id="rId108"/>
    <p:sldId id="382" r:id="rId109"/>
    <p:sldId id="383" r:id="rId110"/>
    <p:sldId id="384" r:id="rId111"/>
    <p:sldId id="385" r:id="rId112"/>
    <p:sldId id="387" r:id="rId113"/>
    <p:sldId id="407" r:id="rId114"/>
    <p:sldId id="412" r:id="rId115"/>
    <p:sldId id="415" r:id="rId116"/>
    <p:sldId id="439" r:id="rId117"/>
    <p:sldId id="442" r:id="rId118"/>
    <p:sldId id="449" r:id="rId119"/>
    <p:sldId id="450" r:id="rId120"/>
    <p:sldId id="452" r:id="rId121"/>
    <p:sldId id="455" r:id="rId122"/>
    <p:sldId id="456" r:id="rId123"/>
    <p:sldId id="458" r:id="rId124"/>
    <p:sldId id="459" r:id="rId125"/>
    <p:sldId id="460" r:id="rId126"/>
    <p:sldId id="461" r:id="rId127"/>
    <p:sldId id="462" r:id="rId128"/>
    <p:sldId id="467" r:id="rId129"/>
    <p:sldId id="468" r:id="rId130"/>
    <p:sldId id="469" r:id="rId131"/>
    <p:sldId id="476" r:id="rId132"/>
    <p:sldId id="477" r:id="rId133"/>
    <p:sldId id="478" r:id="rId134"/>
    <p:sldId id="481" r:id="rId135"/>
    <p:sldId id="483" r:id="rId136"/>
    <p:sldId id="485" r:id="rId137"/>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7923F"/>
    <a:srgbClr val="00A84C"/>
    <a:srgbClr val="FFFFB7"/>
    <a:srgbClr val="F6FEAC"/>
    <a:srgbClr val="89E7BC"/>
    <a:srgbClr val="67DB93"/>
    <a:srgbClr val="82302E"/>
    <a:srgbClr val="782C2A"/>
    <a:srgbClr val="F79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5184" autoAdjust="0"/>
  </p:normalViewPr>
  <p:slideViewPr>
    <p:cSldViewPr>
      <p:cViewPr varScale="1">
        <p:scale>
          <a:sx n="28" d="100"/>
          <a:sy n="28" d="100"/>
        </p:scale>
        <p:origin x="-1901" y="-7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14A0105A-A249-47D4-8156-973845453161}" type="datetimeFigureOut">
              <a:rPr lang="en-US" smtClean="0"/>
              <a:t>10/29/2015</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C50E38A9-A3D7-4ABE-845B-C94FBBF6D36F}" type="slidenum">
              <a:rPr lang="en-US" smtClean="0"/>
              <a:t>‹#›</a:t>
            </a:fld>
            <a:endParaRPr lang="en-US"/>
          </a:p>
        </p:txBody>
      </p:sp>
    </p:spTree>
    <p:extLst>
      <p:ext uri="{BB962C8B-B14F-4D97-AF65-F5344CB8AC3E}">
        <p14:creationId xmlns:p14="http://schemas.microsoft.com/office/powerpoint/2010/main" val="289793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ww.nature.com/nature/journal/v483/n7391/full/483531a.html"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languagelog.ldc.upenn.edu/nll/?p=7952"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we have</a:t>
            </a:r>
            <a:r>
              <a:rPr lang="en-US" baseline="0" dirty="0" smtClean="0"/>
              <a:t>  started  recently toward defining a unified . . .</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a:t>
            </a:fld>
            <a:endParaRPr lang="en-US"/>
          </a:p>
        </p:txBody>
      </p:sp>
    </p:spTree>
    <p:extLst>
      <p:ext uri="{BB962C8B-B14F-4D97-AF65-F5344CB8AC3E}">
        <p14:creationId xmlns:p14="http://schemas.microsoft.com/office/powerpoint/2010/main" val="105565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baseline="0" dirty="0" smtClean="0"/>
              <a:t>Finally, looked a three different types of systems that house research datasets.</a:t>
            </a:r>
          </a:p>
          <a:p>
            <a:pPr defTabSz="924458"/>
            <a:endParaRPr lang="en-US" baseline="0" dirty="0" smtClean="0"/>
          </a:p>
          <a:p>
            <a:pPr defTabSz="924458"/>
            <a:r>
              <a:rPr lang="en-US" baseline="0" dirty="0" smtClean="0"/>
              <a:t>The first was generic data repositories such as </a:t>
            </a:r>
          </a:p>
          <a:p>
            <a:pPr defTabSz="924458"/>
            <a:endParaRPr lang="en-US" baseline="0" dirty="0" smtClean="0"/>
          </a:p>
          <a:p>
            <a:pPr defTabSz="924458"/>
            <a:r>
              <a:rPr lang="en-US" baseline="0" dirty="0" smtClean="0"/>
              <a:t>We found that these systems  use different internal schema, and alignment with standards varies (DC most common – many schema developed as DC application profiles)</a:t>
            </a:r>
          </a:p>
          <a:p>
            <a:pPr defTabSz="924458"/>
            <a:endParaRPr lang="en-US" dirty="0"/>
          </a:p>
          <a:p>
            <a:pPr defTabSz="924458"/>
            <a:r>
              <a:rPr lang="en-US" dirty="0"/>
              <a:t>Structured metadata in these systems in collected primarily </a:t>
            </a:r>
            <a:r>
              <a:rPr lang="en-US" dirty="0" smtClean="0"/>
              <a:t>about generic </a:t>
            </a:r>
            <a:r>
              <a:rPr lang="en-US" dirty="0"/>
              <a:t>attributes of the dataset, </a:t>
            </a:r>
            <a:r>
              <a:rPr lang="en-US" dirty="0" smtClean="0"/>
              <a:t> with </a:t>
            </a:r>
            <a:r>
              <a:rPr lang="en-US" dirty="0"/>
              <a:t>minimal structured data </a:t>
            </a:r>
            <a:r>
              <a:rPr lang="en-US" dirty="0" smtClean="0"/>
              <a:t>describing</a:t>
            </a:r>
            <a:r>
              <a:rPr lang="en-US" baseline="0" dirty="0" smtClean="0"/>
              <a:t> features of the experiment or research domain</a:t>
            </a:r>
          </a:p>
          <a:p>
            <a:pPr defTabSz="924458"/>
            <a:endParaRPr lang="en-US" baseline="0" dirty="0" smtClean="0"/>
          </a:p>
          <a:p>
            <a:pPr defTabSz="924458"/>
            <a:r>
              <a:rPr lang="en-US" baseline="0" dirty="0" smtClean="0"/>
              <a:t>Here is an example from Dryad . . . adopts dc elements, primarily about the dataset, only information about the experiment and domain is free text in an abstract, and subject keywords.</a:t>
            </a:r>
          </a:p>
          <a:p>
            <a:pPr defTabSz="924458"/>
            <a:endParaRPr lang="en-US" baseline="0" dirty="0" smtClean="0"/>
          </a:p>
          <a:p>
            <a:pPr defTabSz="924458"/>
            <a:endParaRPr lang="en-US" baseline="0" dirty="0" smtClean="0"/>
          </a:p>
          <a:p>
            <a:pPr defTabSz="924458"/>
            <a:endParaRPr lang="en-US" baseline="0" dirty="0" smtClean="0"/>
          </a:p>
          <a:p>
            <a:pPr defTabSz="924458"/>
            <a:endParaRPr lang="en-US" baseline="0" dirty="0" smtClean="0"/>
          </a:p>
          <a:p>
            <a:pPr defTabSz="924458"/>
            <a:endParaRPr lang="en-US" baseline="0" dirty="0" smtClean="0"/>
          </a:p>
          <a:p>
            <a:pPr defTabSz="924458"/>
            <a:r>
              <a:rPr lang="en-US" baseline="0" dirty="0" smtClean="0"/>
              <a:t>-----------------------------------</a:t>
            </a:r>
          </a:p>
          <a:p>
            <a:pPr defTabSz="924458"/>
            <a:endParaRPr lang="en-US" baseline="0" dirty="0" smtClean="0"/>
          </a:p>
          <a:p>
            <a:pPr defTabSz="924458"/>
            <a:r>
              <a:rPr lang="en-US" baseline="0" dirty="0" smtClean="0"/>
              <a:t>Initial focus was on large scale generic data repositories, given Elsevier use cases around developing a similar repository and data search tools across such systems</a:t>
            </a:r>
          </a:p>
          <a:p>
            <a:pPr defTabSz="924458"/>
            <a:endParaRPr lang="en-US" baseline="0" dirty="0" smtClean="0"/>
          </a:p>
          <a:p>
            <a:pPr defTabSz="924458"/>
            <a:r>
              <a:rPr lang="en-US" dirty="0" smtClean="0"/>
              <a:t>Most striking observation was that structured . . . </a:t>
            </a:r>
          </a:p>
          <a:p>
            <a:pPr defTabSz="924458"/>
            <a:endParaRPr lang="en-US" dirty="0" smtClean="0"/>
          </a:p>
          <a:p>
            <a:pPr defTabSz="924458"/>
            <a:r>
              <a:rPr lang="en-US" dirty="0" smtClean="0"/>
              <a:t>one reason is that standards and models of experimental domain</a:t>
            </a:r>
            <a:r>
              <a:rPr lang="en-US" baseline="0" dirty="0" smtClean="0"/>
              <a:t> </a:t>
            </a:r>
            <a:r>
              <a:rPr lang="en-US" dirty="0" smtClean="0"/>
              <a:t>are not suited for data entry and discovery use case</a:t>
            </a:r>
          </a:p>
          <a:p>
            <a:pPr defTabSz="924458"/>
            <a:endParaRPr lang="en-US" dirty="0" smtClean="0"/>
          </a:p>
          <a:p>
            <a:pPr defTabSz="924458"/>
            <a:endParaRPr lang="en-US" dirty="0" smtClean="0"/>
          </a:p>
          <a:p>
            <a:pPr defTabSz="924458"/>
            <a:r>
              <a:rPr lang="en-US" dirty="0" smtClean="0"/>
              <a:t>-------------</a:t>
            </a:r>
          </a:p>
          <a:p>
            <a:pPr defTabSz="924458"/>
            <a:endParaRPr lang="en-US" dirty="0" smtClean="0"/>
          </a:p>
          <a:p>
            <a:pPr defTabSz="924458"/>
            <a:r>
              <a:rPr lang="en-US" dirty="0" smtClean="0"/>
              <a:t>Focus on systems</a:t>
            </a:r>
            <a:r>
              <a:rPr lang="en-US" baseline="0" dirty="0" smtClean="0"/>
              <a:t> cataloging and describing datasets submitted by researchers (as opposed to curated databases that aggregated data around specific entities, e.g. MGI, </a:t>
            </a: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10</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101</a:t>
            </a:fld>
            <a:endParaRPr lang="en-US"/>
          </a:p>
        </p:txBody>
      </p:sp>
    </p:spTree>
    <p:extLst>
      <p:ext uri="{BB962C8B-B14F-4D97-AF65-F5344CB8AC3E}">
        <p14:creationId xmlns:p14="http://schemas.microsoft.com/office/powerpoint/2010/main" val="41169072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 range of possible use cases for describing</a:t>
            </a:r>
            <a:r>
              <a:rPr lang="en-US" baseline="0" dirty="0" smtClean="0"/>
              <a:t> </a:t>
            </a:r>
            <a:r>
              <a:rPr lang="en-US" dirty="0" smtClean="0"/>
              <a:t>datasets . . . schema</a:t>
            </a:r>
            <a:r>
              <a:rPr lang="en-US" baseline="0" dirty="0" smtClean="0"/>
              <a:t>  are defined and optimized differently depending on the use case and project or system requirements.  Aim is for minimal complexity to meet use case</a:t>
            </a:r>
          </a:p>
          <a:p>
            <a:endParaRPr lang="en-US" baseline="0" dirty="0" smtClean="0"/>
          </a:p>
          <a:p>
            <a:r>
              <a:rPr lang="en-US" baseline="0" dirty="0" smtClean="0"/>
              <a:t>Listed here are some different types of use cases for experimental metadata – can be optimized for ease of collection and sharing (require relatively concise and light-weight model)</a:t>
            </a:r>
          </a:p>
          <a:p>
            <a:endParaRPr lang="en-US" baseline="0" dirty="0" smtClean="0"/>
          </a:p>
          <a:p>
            <a:r>
              <a:rPr lang="en-US" baseline="0" dirty="0" smtClean="0"/>
              <a:t>For search and discovery – depends on CQs of users and how they wish to discover data </a:t>
            </a:r>
          </a:p>
          <a:p>
            <a:endParaRPr lang="en-US" baseline="0" dirty="0" smtClean="0"/>
          </a:p>
          <a:p>
            <a:r>
              <a:rPr lang="en-US" baseline="0" dirty="0" smtClean="0"/>
              <a:t>For Reproducibility . . . </a:t>
            </a:r>
          </a:p>
          <a:p>
            <a:endParaRPr lang="en-US" baseline="0" dirty="0" smtClean="0"/>
          </a:p>
          <a:p>
            <a:r>
              <a:rPr lang="en-US" baseline="0" dirty="0" smtClean="0"/>
              <a:t>For claims analysis . . . </a:t>
            </a:r>
          </a:p>
          <a:p>
            <a:endParaRPr lang="en-US" baseline="0" dirty="0" smtClean="0"/>
          </a:p>
          <a:p>
            <a:r>
              <a:rPr lang="en-US" baseline="0" dirty="0" smtClean="0"/>
              <a:t>Not an exhaustive list, but runs gamut from very simple requirements to much more complex and granular ones</a:t>
            </a:r>
          </a:p>
          <a:p>
            <a:endParaRPr lang="en-US" baseline="0" dirty="0" smtClean="0"/>
          </a:p>
          <a:p>
            <a:endParaRPr lang="en-US" baseline="0" dirty="0" smtClean="0"/>
          </a:p>
          <a:p>
            <a:endParaRPr lang="en-US" baseline="0" dirty="0" smtClean="0"/>
          </a:p>
          <a:p>
            <a:endParaRPr lang="en-US" baseline="0" dirty="0" smtClean="0"/>
          </a:p>
          <a:p>
            <a:r>
              <a:rPr lang="en-US" baseline="0" dirty="0" smtClean="0"/>
              <a:t>For integration with external efforts </a:t>
            </a:r>
          </a:p>
          <a:p>
            <a:endParaRPr lang="en-US" baseline="0" dirty="0" smtClean="0"/>
          </a:p>
          <a:p>
            <a:endParaRPr lang="en-US" baseline="0" dirty="0" smtClean="0"/>
          </a:p>
          <a:p>
            <a:endParaRPr lang="en-US" dirty="0" smtClean="0"/>
          </a:p>
          <a:p>
            <a:endParaRPr lang="en-US" dirty="0" smtClean="0"/>
          </a:p>
          <a:p>
            <a:endParaRPr lang="en-US" dirty="0" smtClean="0"/>
          </a:p>
          <a:p>
            <a:endParaRPr lang="en-US" dirty="0" smtClean="0"/>
          </a:p>
          <a:p>
            <a:r>
              <a:rPr lang="en-US" dirty="0" smtClean="0"/>
              <a:t>Metadata models can be scoped to meet a wide range of use</a:t>
            </a:r>
            <a:r>
              <a:rPr lang="en-US" baseline="0" dirty="0" smtClean="0"/>
              <a:t> cases – first step was to define ours</a:t>
            </a:r>
          </a:p>
          <a:p>
            <a:endParaRPr lang="en-US" baseline="0" dirty="0" smtClean="0"/>
          </a:p>
          <a:p>
            <a:r>
              <a:rPr lang="en-US" baseline="0" dirty="0" smtClean="0"/>
              <a:t>inform modeling requirements, and inform/parameterize/ provide criteria for our evaluation of landscape</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102</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search and discovery use case, critical</a:t>
            </a:r>
            <a:r>
              <a:rPr lang="en-US" baseline="0" dirty="0" smtClean="0"/>
              <a:t> to collect rich set of CQs to understand user needs and inform scope and design of the model</a:t>
            </a:r>
            <a:endParaRPr lang="en-US" dirty="0" smtClean="0"/>
          </a:p>
          <a:p>
            <a:endParaRPr lang="en-US" dirty="0" smtClean="0"/>
          </a:p>
          <a:p>
            <a:endParaRPr lang="en-US" dirty="0" smtClean="0"/>
          </a:p>
          <a:p>
            <a:r>
              <a:rPr lang="en-US" dirty="0" smtClean="0"/>
              <a:t>Note strong preference for discovery based on experimental attributes, as we expected</a:t>
            </a:r>
          </a:p>
          <a:p>
            <a:endParaRPr lang="en-US" dirty="0" smtClean="0"/>
          </a:p>
          <a:p>
            <a:endParaRPr lang="en-US" dirty="0" smtClean="0"/>
          </a:p>
          <a:p>
            <a:endParaRPr lang="en-US" dirty="0" smtClean="0"/>
          </a:p>
          <a:p>
            <a:endParaRPr lang="en-US" dirty="0" smtClean="0"/>
          </a:p>
          <a:p>
            <a:r>
              <a:rPr lang="en-US" dirty="0" smtClean="0"/>
              <a:t>Took two approaches to defining requirements for our model</a:t>
            </a:r>
          </a:p>
          <a:p>
            <a:endParaRPr lang="en-US" dirty="0" smtClean="0"/>
          </a:p>
          <a:p>
            <a:r>
              <a:rPr lang="en-US" dirty="0" smtClean="0"/>
              <a:t>bottom up approach driven by competency questions.  these are . . .</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103</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Another feature we adopted was the emphasis on </a:t>
            </a:r>
          </a:p>
          <a:p>
            <a:pPr defTabSz="924458">
              <a:defRPr/>
            </a:pPr>
            <a:endParaRPr lang="en-US" dirty="0"/>
          </a:p>
          <a:p>
            <a:pPr defTabSz="924458">
              <a:defRPr/>
            </a:pPr>
            <a:r>
              <a:rPr lang="en-US" dirty="0"/>
              <a:t>A universal paradigm that describes how entities participate in  an experiment</a:t>
            </a:r>
          </a:p>
          <a:p>
            <a:pPr defTabSz="924458">
              <a:defRPr/>
            </a:pPr>
            <a:r>
              <a:rPr lang="en-US" dirty="0"/>
              <a:t>Captures the aspects most important for researchers to discover, understand, and analyze it on their terms</a:t>
            </a:r>
          </a:p>
          <a:p>
            <a:pPr defTabSz="924458">
              <a:defRPr/>
            </a:pPr>
            <a:r>
              <a:rPr lang="en-US" dirty="0"/>
              <a:t>This perspective is necessary to answer queries about cause and effect (what factors were applied to test an outcome of interest)</a:t>
            </a:r>
          </a:p>
          <a:p>
            <a:pPr defTabSz="924458">
              <a:defRPr/>
            </a:pP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104</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illustrate the utility and features of this model, it helps</a:t>
            </a:r>
            <a:r>
              <a:rPr lang="en-US" baseline="0" dirty="0" smtClean="0"/>
              <a:t> </a:t>
            </a:r>
            <a:r>
              <a:rPr lang="en-US" dirty="0" smtClean="0"/>
              <a:t>to use an example of a real experiment.</a:t>
            </a:r>
          </a:p>
          <a:p>
            <a:endParaRPr lang="en-US" dirty="0" smtClean="0"/>
          </a:p>
          <a:p>
            <a:r>
              <a:rPr lang="en-US" dirty="0" smtClean="0"/>
              <a:t>This one is relatively simple – meant to illustrate core features of the model. </a:t>
            </a:r>
          </a:p>
          <a:p>
            <a:endParaRPr lang="en-US" dirty="0" smtClean="0"/>
          </a:p>
          <a:p>
            <a:r>
              <a:rPr lang="en-US" dirty="0" smtClean="0"/>
              <a:t>Hypothesis addressed here is . . . </a:t>
            </a:r>
          </a:p>
          <a:p>
            <a:pPr defTabSz="924458">
              <a:defRPr/>
            </a:pPr>
            <a:endParaRPr lang="en-US" dirty="0" smtClean="0"/>
          </a:p>
          <a:p>
            <a:r>
              <a:rPr lang="en-US" dirty="0" smtClean="0"/>
              <a:t>Highlighted</a:t>
            </a:r>
            <a:r>
              <a:rPr lang="en-US" baseline="0" dirty="0" smtClean="0"/>
              <a:t> are the terms referencing instances of some of the core elements in our metadata model (namely techniques, specimens, . . . ). </a:t>
            </a:r>
            <a:r>
              <a:rPr lang="en-US" dirty="0" smtClean="0"/>
              <a:t>These</a:t>
            </a:r>
            <a:r>
              <a:rPr lang="en-US" baseline="0" dirty="0" smtClean="0"/>
              <a:t> represent important keywords users will query on to find datasets/ROs . . . so a key goal of our model is to capture this in as concise and standardized a way as possible.</a:t>
            </a:r>
          </a:p>
          <a:p>
            <a:pPr defTabSz="924458">
              <a:defRPr/>
            </a:pPr>
            <a:endParaRPr lang="en-US" dirty="0" smtClean="0"/>
          </a:p>
          <a:p>
            <a:pPr defTabSz="924458">
              <a:defRPr/>
            </a:pPr>
            <a:endParaRPr lang="en-US" dirty="0" smtClean="0"/>
          </a:p>
          <a:p>
            <a:endParaRPr lang="en-US" baseline="0" dirty="0" smtClean="0"/>
          </a:p>
          <a:p>
            <a:r>
              <a:rPr lang="en-US" baseline="0" dirty="0" smtClean="0"/>
              <a:t>------------------</a:t>
            </a:r>
          </a:p>
          <a:p>
            <a:endParaRPr lang="en-US" baseline="0" dirty="0" smtClean="0"/>
          </a:p>
          <a:p>
            <a:r>
              <a:rPr lang="en-US" baseline="0" dirty="0" smtClean="0"/>
              <a:t>structured – captured as discrete elements.</a:t>
            </a:r>
          </a:p>
          <a:p>
            <a:endParaRPr lang="en-US" baseline="0" dirty="0" smtClean="0"/>
          </a:p>
          <a:p>
            <a:r>
              <a:rPr lang="en-US" baseline="0" dirty="0" smtClean="0"/>
              <a:t>coded – values come from CVs</a:t>
            </a:r>
          </a:p>
          <a:p>
            <a:endParaRPr lang="en-US" baseline="0" dirty="0" smtClean="0"/>
          </a:p>
          <a:p>
            <a:r>
              <a:rPr lang="en-US" baseline="0" dirty="0" smtClean="0"/>
              <a:t>semantic – elements and values come from an underlying, logically encoded knowledge model that computers can reason with to add value to  the data</a:t>
            </a:r>
            <a:endParaRPr lang="en-US" dirty="0" smtClean="0"/>
          </a:p>
          <a:p>
            <a:endParaRPr lang="en-US" baseline="0" dirty="0" smtClean="0"/>
          </a:p>
          <a:p>
            <a:r>
              <a:rPr lang="en-US" baseline="0" dirty="0" smtClean="0"/>
              <a:t>--------</a:t>
            </a:r>
          </a:p>
          <a:p>
            <a:endParaRPr lang="en-US" baseline="0" dirty="0" smtClean="0"/>
          </a:p>
          <a:p>
            <a:r>
              <a:rPr lang="en-US" dirty="0" smtClean="0"/>
              <a:t>note that earlier</a:t>
            </a:r>
            <a:r>
              <a:rPr lang="en-US" baseline="0" dirty="0" smtClean="0"/>
              <a:t> slide deck had more complex running example that illustrates broader features of the model</a:t>
            </a:r>
          </a:p>
          <a:p>
            <a:endParaRPr lang="en-US" baseline="0" dirty="0" smtClean="0"/>
          </a:p>
          <a:p>
            <a:r>
              <a:rPr lang="en-US" baseline="0" dirty="0" smtClean="0"/>
              <a:t>put all this in a </a:t>
            </a:r>
            <a:r>
              <a:rPr lang="en-US" baseline="0" dirty="0" err="1" smtClean="0"/>
              <a:t>gdoc</a:t>
            </a:r>
            <a:r>
              <a:rPr lang="en-US" baseline="0" dirty="0" smtClean="0"/>
              <a:t> (the more complex earlier model, and the simpler model here, and link t it from this slide?)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105</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most efficient way to capture these hooks</a:t>
            </a:r>
            <a:r>
              <a:rPr lang="en-US" baseline="0" dirty="0" smtClean="0"/>
              <a:t> and the critical relationships between them (context) to support discovery use cases?</a:t>
            </a:r>
          </a:p>
          <a:p>
            <a:endParaRPr lang="en-US" baseline="0" dirty="0" smtClean="0"/>
          </a:p>
          <a:p>
            <a:r>
              <a:rPr lang="en-US" baseline="0" dirty="0" smtClean="0"/>
              <a:t>Don’t need to describe each sample, or the workflow of the study – just the key parameters of the experiment that researchers care about when looking for and evaluating/interpreting data</a:t>
            </a:r>
          </a:p>
          <a:p>
            <a:endParaRPr lang="en-US" baseline="0" dirty="0" smtClean="0"/>
          </a:p>
          <a:p>
            <a:r>
              <a:rPr lang="en-US" baseline="0" dirty="0" smtClean="0"/>
              <a:t>But ideally model would be extensible / interoperable with a more granular/detailed model that does describe these things (for other use cases)</a:t>
            </a:r>
            <a:endParaRPr lang="en-US" dirty="0" smtClean="0"/>
          </a:p>
          <a:p>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106</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Find the most efficient way to capture these hooks</a:t>
            </a:r>
            <a:r>
              <a:rPr lang="en-US" baseline="0" dirty="0" smtClean="0"/>
              <a:t> and the critical relationships between them (context) to support discovery use cases?</a:t>
            </a:r>
          </a:p>
          <a:p>
            <a:endParaRPr lang="en-US" baseline="0" dirty="0" smtClean="0"/>
          </a:p>
          <a:p>
            <a:r>
              <a:rPr lang="en-US" baseline="0" dirty="0" smtClean="0"/>
              <a:t>Don’t need to describe each sample, or the workflow of the study – just the key parameters of the experiment that researchers care about when looking for and evaluating/interpreting data</a:t>
            </a:r>
          </a:p>
          <a:p>
            <a:endParaRPr lang="en-US" baseline="0" dirty="0" smtClean="0"/>
          </a:p>
          <a:p>
            <a:r>
              <a:rPr lang="en-US" baseline="0" dirty="0" smtClean="0"/>
              <a:t>But ideally model would be extensible / interoperable with a more granular/detailed model that does describe these things (for other use cases)</a:t>
            </a:r>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107</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most efficient way to capture these hooks</a:t>
            </a:r>
            <a:r>
              <a:rPr lang="en-US" baseline="0" dirty="0" smtClean="0"/>
              <a:t> and the critical relationships between them (context) to support discovery use cases?</a:t>
            </a:r>
          </a:p>
          <a:p>
            <a:endParaRPr lang="en-US" baseline="0" dirty="0" smtClean="0"/>
          </a:p>
          <a:p>
            <a:r>
              <a:rPr lang="en-US" baseline="0" dirty="0" smtClean="0"/>
              <a:t>Don’t need to describe each sample, or the workflow of the study – just the key parameters of the experiment that researchers care about when looking for and evaluating/interpreting data</a:t>
            </a:r>
          </a:p>
          <a:p>
            <a:endParaRPr lang="en-US" baseline="0" dirty="0" smtClean="0"/>
          </a:p>
          <a:p>
            <a:r>
              <a:rPr lang="en-US" baseline="0" dirty="0" smtClean="0"/>
              <a:t>But ideally model would be extensible / interoperable with a more granular/detailed model that does describe these things (for other use cases)</a:t>
            </a:r>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108</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109</a:t>
            </a:fld>
            <a:endParaRPr lang="en-US"/>
          </a:p>
        </p:txBody>
      </p:sp>
    </p:spTree>
    <p:extLst>
      <p:ext uri="{BB962C8B-B14F-4D97-AF65-F5344CB8AC3E}">
        <p14:creationId xmlns:p14="http://schemas.microsoft.com/office/powerpoint/2010/main" val="35323092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110</a:t>
            </a:fld>
            <a:endParaRPr lang="en-US"/>
          </a:p>
        </p:txBody>
      </p:sp>
    </p:spTree>
    <p:extLst>
      <p:ext uri="{BB962C8B-B14F-4D97-AF65-F5344CB8AC3E}">
        <p14:creationId xmlns:p14="http://schemas.microsoft.com/office/powerpoint/2010/main" val="176677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2">
              <a:defRPr/>
            </a:pPr>
            <a:r>
              <a:rPr lang="en-US" baseline="0" dirty="0" smtClean="0"/>
              <a:t>We next explored a handful of domain-specific repositories such as Array-Express and the Gene Expression Omnibus in the domain of gene expression data</a:t>
            </a:r>
          </a:p>
          <a:p>
            <a:pPr defTabSz="914382">
              <a:defRPr/>
            </a:pPr>
            <a:endParaRPr lang="en-US" baseline="0" dirty="0" smtClean="0"/>
          </a:p>
          <a:p>
            <a:pPr defTabSz="914382">
              <a:defRPr/>
            </a:pPr>
            <a:r>
              <a:rPr lang="en-US" baseline="0" dirty="0" smtClean="0"/>
              <a:t>These data-type specific repositories do better with respect to experimental metadata, as their more focused content makes this information easier to collect.</a:t>
            </a:r>
          </a:p>
          <a:p>
            <a:endParaRPr lang="en-US" b="0" dirty="0" smtClean="0"/>
          </a:p>
          <a:p>
            <a:r>
              <a:rPr lang="en-US" b="0" dirty="0" smtClean="0"/>
              <a:t>Here is an example of what experimental metadata captured in the</a:t>
            </a:r>
            <a:r>
              <a:rPr lang="en-US" b="0" baseline="0" dirty="0" smtClean="0"/>
              <a:t> Array Express repository</a:t>
            </a:r>
          </a:p>
          <a:p>
            <a:endParaRPr lang="en-US" b="0" baseline="0" dirty="0" smtClean="0"/>
          </a:p>
          <a:p>
            <a:r>
              <a:rPr lang="en-US" b="0" baseline="0" dirty="0" smtClean="0"/>
              <a:t>We see descriptions of methods, specimen characteristics, and experimental variables – and these are structured using the EFO ontology.</a:t>
            </a:r>
          </a:p>
          <a:p>
            <a:endParaRPr lang="en-US" b="0" baseline="0" dirty="0" smtClean="0"/>
          </a:p>
          <a:p>
            <a:r>
              <a:rPr lang="en-US" b="0" baseline="0" dirty="0" smtClean="0"/>
              <a:t>Other gene expression repositories like the GEO capture even richer data in structured way, but they largely fail to adopt community standards in a way that would support data integration.</a:t>
            </a:r>
          </a:p>
          <a:p>
            <a:endParaRPr lang="en-US" b="0" baseline="0" dirty="0" smtClean="0"/>
          </a:p>
          <a:p>
            <a:r>
              <a:rPr lang="en-US" b="0" dirty="0" smtClean="0"/>
              <a:t>-------------------------------------</a:t>
            </a:r>
          </a:p>
          <a:p>
            <a:endParaRPr lang="en-US" b="0" dirty="0" smtClean="0"/>
          </a:p>
          <a:p>
            <a:r>
              <a:rPr lang="en-US" b="0" dirty="0" smtClean="0"/>
              <a:t>(review metadata)</a:t>
            </a:r>
          </a:p>
          <a:p>
            <a:endParaRPr lang="en-US" b="0" dirty="0" smtClean="0"/>
          </a:p>
          <a:p>
            <a:pPr marL="0" lvl="1" defTabSz="914382">
              <a:defRPr/>
            </a:pPr>
            <a:r>
              <a:rPr lang="en-US" sz="2600" dirty="0"/>
              <a:t>slightly better in that it captures . . . , so it can support some experimental queries such as . . .</a:t>
            </a:r>
          </a:p>
          <a:p>
            <a:pPr marL="0" lvl="1" defTabSz="914382">
              <a:defRPr/>
            </a:pPr>
            <a:endParaRPr lang="en-US" sz="2600" dirty="0"/>
          </a:p>
          <a:p>
            <a:pPr marL="0" lvl="1" defTabSz="914382">
              <a:defRPr/>
            </a:pPr>
            <a:r>
              <a:rPr lang="en-US" sz="2600" dirty="0"/>
              <a:t>but does not formally capture context needed to answer more precise queries such as </a:t>
            </a:r>
          </a:p>
          <a:p>
            <a:endParaRPr lang="en-US" b="0" dirty="0" smtClean="0"/>
          </a:p>
          <a:p>
            <a:r>
              <a:rPr lang="en-US" b="0" dirty="0" smtClean="0"/>
              <a:t>(note that </a:t>
            </a:r>
            <a:r>
              <a:rPr lang="en-US" b="0" dirty="0" err="1" smtClean="0"/>
              <a:t>publised</a:t>
            </a:r>
            <a:r>
              <a:rPr lang="en-US" b="0" dirty="0" smtClean="0"/>
              <a:t> as RDF accessible from EBI SPARWL endpoint</a:t>
            </a:r>
          </a:p>
          <a:p>
            <a:endParaRPr lang="en-US" b="0" dirty="0" smtClean="0"/>
          </a:p>
          <a:p>
            <a:r>
              <a:rPr lang="en-US" b="0" dirty="0" smtClean="0"/>
              <a:t>--</a:t>
            </a:r>
          </a:p>
          <a:p>
            <a:endParaRPr lang="en-US" b="0" dirty="0" smtClean="0"/>
          </a:p>
          <a:p>
            <a:pPr defTabSz="914382">
              <a:defRPr/>
            </a:pPr>
            <a:r>
              <a:rPr lang="en-US" baseline="0" dirty="0" smtClean="0"/>
              <a:t>“Developed in relative isolation, many of them are created on dedicated technology platforms not optimized for integration with external search and</a:t>
            </a:r>
          </a:p>
          <a:p>
            <a:pPr defTabSz="914382">
              <a:defRPr/>
            </a:pPr>
            <a:r>
              <a:rPr lang="en-US" baseline="0" dirty="0" smtClean="0"/>
              <a:t>indexing services.” </a:t>
            </a:r>
          </a:p>
          <a:p>
            <a:endParaRPr lang="en-US" b="0" dirty="0" smtClean="0"/>
          </a:p>
          <a:p>
            <a:endParaRPr lang="en-US" b="0" dirty="0" smtClean="0"/>
          </a:p>
          <a:p>
            <a:endParaRPr lang="en-US" b="0" dirty="0" smtClean="0"/>
          </a:p>
          <a:p>
            <a:r>
              <a:rPr lang="en-US" b="0" dirty="0" smtClean="0"/>
              <a:t>Again,</a:t>
            </a:r>
            <a:r>
              <a:rPr lang="en-US" b="0" baseline="0" dirty="0" smtClean="0"/>
              <a:t> these boutique repositories that focus on specific types of experimental data are able to capture such details because of how constrained their scope is</a:t>
            </a:r>
          </a:p>
          <a:p>
            <a:endParaRPr lang="en-US" b="0" baseline="0" dirty="0" smtClean="0"/>
          </a:p>
          <a:p>
            <a:r>
              <a:rPr lang="en-US" b="0" baseline="0" dirty="0" smtClean="0"/>
              <a:t>The challenge remains is developing a generalizable framework for capturing experimental metadata across disciplines and datatypes</a:t>
            </a:r>
          </a:p>
          <a:p>
            <a:endParaRPr lang="en-US" b="1" baseline="0" dirty="0" smtClean="0"/>
          </a:p>
          <a:p>
            <a:r>
              <a:rPr lang="en-US" b="1" baseline="0" dirty="0" smtClean="0"/>
              <a:t>-----------------------------</a:t>
            </a:r>
          </a:p>
          <a:p>
            <a:endParaRPr lang="en-US" b="0" baseline="0" dirty="0" smtClean="0"/>
          </a:p>
          <a:p>
            <a:r>
              <a:rPr lang="en-US" b="0" baseline="0" dirty="0" smtClean="0"/>
              <a:t>these repos can often capture more specific and granular metadata because of the uniformity of the data they hold.</a:t>
            </a:r>
          </a:p>
          <a:p>
            <a:endParaRPr lang="en-US" b="0" baseline="0" dirty="0" smtClean="0"/>
          </a:p>
          <a:p>
            <a:r>
              <a:rPr lang="en-US" b="0" baseline="0" dirty="0" smtClean="0"/>
              <a:t>This repo focuses less on the generic metadata about the dataset such as . . . (which we saw captured in the dryad example), and more on metadata about the experiment that produced the data, such as . . . </a:t>
            </a:r>
          </a:p>
          <a:p>
            <a:endParaRPr lang="en-US" b="0" baseline="0" dirty="0" smtClean="0"/>
          </a:p>
          <a:p>
            <a:r>
              <a:rPr lang="en-US" b="0" baseline="0" dirty="0" smtClean="0"/>
              <a:t>This is useful for understanding how the experiment that produced the data was performed</a:t>
            </a:r>
          </a:p>
          <a:p>
            <a:endParaRPr lang="en-US" b="0" baseline="0" dirty="0" smtClean="0"/>
          </a:p>
          <a:p>
            <a:r>
              <a:rPr lang="en-US" b="0" baseline="0" dirty="0" smtClean="0"/>
              <a:t>and also useful for discovery of these datasets based on experimental attributes such as  . . . .  We will come back to this idea later when we dive deeper into metadata for research artifacts. </a:t>
            </a: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111</a:t>
            </a:fld>
            <a:endParaRPr lang="en-US"/>
          </a:p>
        </p:txBody>
      </p:sp>
    </p:spTree>
    <p:extLst>
      <p:ext uri="{BB962C8B-B14F-4D97-AF65-F5344CB8AC3E}">
        <p14:creationId xmlns:p14="http://schemas.microsoft.com/office/powerpoint/2010/main" val="17969232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A universal paradigm that describes how entities participate in  an experiment</a:t>
            </a:r>
          </a:p>
          <a:p>
            <a:pPr defTabSz="924458">
              <a:defRPr/>
            </a:pPr>
            <a:r>
              <a:rPr lang="en-US" dirty="0"/>
              <a:t>Captures the aspects most important for researchers to discover, understand, and analyze it on their terms</a:t>
            </a:r>
          </a:p>
          <a:p>
            <a:pPr defTabSz="924458">
              <a:defRPr/>
            </a:pPr>
            <a:r>
              <a:rPr lang="en-US" dirty="0"/>
              <a:t>This perspective is necessary to answer queries about cause and effect (what factors were applied to test an outcome of interest)</a:t>
            </a:r>
          </a:p>
          <a:p>
            <a:pPr defTabSz="924458">
              <a:defRPr/>
            </a:pPr>
            <a:endParaRPr lang="en-US" dirty="0"/>
          </a:p>
          <a:p>
            <a:pPr defTabSz="924458">
              <a:defRPr/>
            </a:pPr>
            <a:endParaRPr lang="en-US" dirty="0"/>
          </a:p>
          <a:p>
            <a:pPr defTabSz="924458">
              <a:defRPr/>
            </a:pPr>
            <a:r>
              <a:rPr lang="en-US" dirty="0"/>
              <a:t>Evaluation of CQs and existing models all pointed to a central importance of describing these three aspects of experiments and the relationship between them, which is something we took to heart in defining our initial model</a:t>
            </a:r>
          </a:p>
        </p:txBody>
      </p:sp>
      <p:sp>
        <p:nvSpPr>
          <p:cNvPr id="4" name="Slide Number Placeholder 3"/>
          <p:cNvSpPr>
            <a:spLocks noGrp="1"/>
          </p:cNvSpPr>
          <p:nvPr>
            <p:ph type="sldNum" sz="quarter" idx="10"/>
          </p:nvPr>
        </p:nvSpPr>
        <p:spPr/>
        <p:txBody>
          <a:bodyPr/>
          <a:lstStyle/>
          <a:p>
            <a:fld id="{74621EDA-C842-420C-A6C8-0804DE47E67C}" type="slidenum">
              <a:rPr lang="en-US" smtClean="0"/>
              <a:t>112</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2">
              <a:defRPr/>
            </a:pPr>
            <a:r>
              <a:rPr lang="en-US" dirty="0" smtClean="0"/>
              <a:t>NSD: </a:t>
            </a:r>
            <a:r>
              <a:rPr lang="en-US" baseline="0" dirty="0" smtClean="0"/>
              <a:t>a peer reviewed publication for ‘Data Descriptors. Rigorously describe and contextualize a </a:t>
            </a:r>
            <a:r>
              <a:rPr lang="en-US" dirty="0" smtClean="0"/>
              <a:t>high-value and high-quality data sets. But not a repository</a:t>
            </a:r>
            <a:r>
              <a:rPr lang="en-US" baseline="0" dirty="0" smtClean="0"/>
              <a:t> - </a:t>
            </a:r>
            <a:r>
              <a:rPr lang="en-US" dirty="0" smtClean="0"/>
              <a:t>recommend actual data stored in open community repositories (generic such as dryad or </a:t>
            </a:r>
            <a:r>
              <a:rPr lang="en-US" dirty="0" err="1" smtClean="0"/>
              <a:t>figshare</a:t>
            </a:r>
            <a:r>
              <a:rPr lang="en-US" dirty="0" smtClean="0"/>
              <a:t>, or boutique such as GEO).</a:t>
            </a:r>
          </a:p>
          <a:p>
            <a:pPr defTabSz="914382">
              <a:defRPr/>
            </a:pPr>
            <a:endParaRPr lang="en-US" dirty="0" smtClean="0"/>
          </a:p>
          <a:p>
            <a:pPr defTabSz="914382">
              <a:defRPr/>
            </a:pPr>
            <a:r>
              <a:rPr lang="en-US" dirty="0" smtClean="0"/>
              <a:t>Narrative descriptor accompanied by a structured metadata package</a:t>
            </a:r>
            <a:r>
              <a:rPr lang="en-US" baseline="0" dirty="0" smtClean="0"/>
              <a:t> that uses the ISA model.  Comprehensive metadata, including rich experimental metadata,  to support re-use and reproducibility use cases.  Nice place to use ISA model because authors willing to put in the work for a publication - but this level of curation impractical for other systems to implement.</a:t>
            </a:r>
          </a:p>
          <a:p>
            <a:pPr defTabSz="914382">
              <a:defRPr/>
            </a:pPr>
            <a:endParaRPr lang="en-US" baseline="0" dirty="0" smtClean="0"/>
          </a:p>
          <a:p>
            <a:pPr defTabSz="914382">
              <a:defRPr/>
            </a:pPr>
            <a:r>
              <a:rPr lang="en-US" dirty="0" smtClean="0"/>
              <a:t>-------------</a:t>
            </a:r>
          </a:p>
          <a:p>
            <a:pPr defTabSz="914382">
              <a:defRPr/>
            </a:pPr>
            <a:endParaRPr lang="en-US" dirty="0" smtClean="0"/>
          </a:p>
          <a:p>
            <a:pPr defTabSz="914382">
              <a:defRPr/>
            </a:pPr>
            <a:r>
              <a:rPr lang="en-US" dirty="0" smtClean="0"/>
              <a:t>where there is impetus an incentive to spend the time creating very detailed and rigorous metadata.  Because here they use cases to support interpretation and reproducibility, not simply data discovery. But this isn't the case for most other data sets and repositories,  and that the case for our efforts which are focused on the discovery.</a:t>
            </a:r>
          </a:p>
          <a:p>
            <a:pPr defTabSz="914382">
              <a:defRPr/>
            </a:pPr>
            <a:endParaRPr lang="en-US" dirty="0" smtClean="0"/>
          </a:p>
          <a:p>
            <a:pPr defTabSz="914382">
              <a:defRPr/>
            </a:pPr>
            <a:r>
              <a:rPr lang="en-US" dirty="0" smtClean="0"/>
              <a:t>Mention that they use the ISA model to</a:t>
            </a:r>
            <a:r>
              <a:rPr lang="en-US" baseline="0" dirty="0" smtClean="0"/>
              <a:t> provide a structured metadata set in addition to the data descriptor narrative.  Captures rich and granular metadata for purpose of interpretation and reproducibility</a:t>
            </a:r>
            <a:endParaRPr lang="en-US" dirty="0" smtClean="0"/>
          </a:p>
          <a:p>
            <a:pPr defTabSz="914382">
              <a:defRPr/>
            </a:pPr>
            <a:endParaRPr lang="en-US" dirty="0" smtClean="0"/>
          </a:p>
          <a:p>
            <a:pPr defTabSz="914382">
              <a:defRPr/>
            </a:pPr>
            <a:r>
              <a:rPr lang="en-US" dirty="0" smtClean="0"/>
              <a:t>not a repository – recommend actual data stored in open community repositories (generic such as dryad or </a:t>
            </a:r>
            <a:r>
              <a:rPr lang="en-US" dirty="0" err="1" smtClean="0"/>
              <a:t>figshare</a:t>
            </a:r>
            <a:r>
              <a:rPr lang="en-US" dirty="0" smtClean="0"/>
              <a:t>, or boutique such as GEO)</a:t>
            </a:r>
          </a:p>
          <a:p>
            <a:pPr defTabSz="914382">
              <a:defRPr/>
            </a:pPr>
            <a:endParaRPr lang="en-US" dirty="0" smtClean="0"/>
          </a:p>
          <a:p>
            <a:pPr defTabSz="914382">
              <a:defRPr/>
            </a:pPr>
            <a:endParaRPr lang="en-US" dirty="0" smtClean="0"/>
          </a:p>
          <a:p>
            <a:pPr defTabSz="914382">
              <a:defRPr/>
            </a:pPr>
            <a:r>
              <a:rPr lang="en-US" dirty="0" smtClean="0"/>
              <a:t>higher standard as these are publications – Nature Scientific Data</a:t>
            </a:r>
          </a:p>
          <a:p>
            <a:pPr defTabSz="914382">
              <a:defRPr/>
            </a:pPr>
            <a:endParaRPr lang="en-US" dirty="0" smtClean="0"/>
          </a:p>
          <a:p>
            <a:pPr defTabSz="914382">
              <a:defRPr/>
            </a:pPr>
            <a:r>
              <a:rPr lang="en-US" dirty="0" smtClean="0"/>
              <a:t>More</a:t>
            </a:r>
            <a:r>
              <a:rPr lang="en-US" baseline="0" dirty="0" smtClean="0"/>
              <a:t> rigorous  and comprehensive metadata collected, including experimental metadata</a:t>
            </a:r>
          </a:p>
          <a:p>
            <a:pPr defTabSz="914382">
              <a:defRPr/>
            </a:pPr>
            <a:endParaRPr lang="en-US" baseline="0" dirty="0" smtClean="0"/>
          </a:p>
          <a:p>
            <a:pPr defTabSz="914382">
              <a:defRPr/>
            </a:pPr>
            <a:r>
              <a:rPr lang="en-US" dirty="0" smtClean="0"/>
              <a:t>Nature</a:t>
            </a:r>
            <a:r>
              <a:rPr lang="en-US" baseline="0" dirty="0" smtClean="0"/>
              <a:t> adopted leading community standard for describing biomedical research data – ISA </a:t>
            </a:r>
          </a:p>
          <a:p>
            <a:pPr defTabSz="914382">
              <a:defRPr/>
            </a:pPr>
            <a:endParaRPr lang="en-US" baseline="0" dirty="0" smtClean="0"/>
          </a:p>
          <a:p>
            <a:pPr defTabSz="914382">
              <a:defRPr/>
            </a:pP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113</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fontAlgn="ctr"/>
            <a:r>
              <a:rPr lang="en-US" dirty="0"/>
              <a:t>Looked at nearly 50 schema, formats, and ontologies - d</a:t>
            </a:r>
            <a:r>
              <a:rPr lang="en-US" dirty="0" smtClean="0"/>
              <a:t>iversity and complexity was overwhelming</a:t>
            </a:r>
          </a:p>
          <a:p>
            <a:pPr rtl="0" fontAlgn="ctr"/>
            <a:endParaRPr lang="en-US" dirty="0"/>
          </a:p>
          <a:p>
            <a:pPr rtl="0" fontAlgn="ctr"/>
            <a:r>
              <a:rPr lang="en-US" dirty="0"/>
              <a:t>Key take home from review of existing standards is that there are two levels of metadata standards for research objects . . . </a:t>
            </a:r>
          </a:p>
          <a:p>
            <a:pPr rtl="0" fontAlgn="ctr"/>
            <a:endParaRPr lang="en-US" baseline="0" dirty="0" smtClean="0"/>
          </a:p>
          <a:p>
            <a:pPr rtl="0" fontAlgn="ctr"/>
            <a:r>
              <a:rPr lang="en-US" baseline="0" dirty="0" smtClean="0"/>
              <a:t>prominent examples of standards for each shown in here . . . </a:t>
            </a:r>
            <a:endParaRPr lang="en-US" dirty="0" smtClean="0"/>
          </a:p>
          <a:p>
            <a:pPr marL="0" lvl="1" defTabSz="924458" fontAlgn="ctr"/>
            <a:endParaRPr lang="en-US" dirty="0" smtClean="0"/>
          </a:p>
          <a:p>
            <a:pPr marL="0" lvl="1" defTabSz="924458" fontAlgn="ctr"/>
            <a:r>
              <a:rPr lang="en-US" dirty="0"/>
              <a:t>Generic Standards - many competing metadata standards here, but aligned reasonable well (main difference was being scoped for different use cases).</a:t>
            </a:r>
          </a:p>
          <a:p>
            <a:pPr marL="0" lvl="1" defTabSz="924458" fontAlgn="ctr"/>
            <a:endParaRPr lang="en-US" dirty="0"/>
          </a:p>
          <a:p>
            <a:pPr marL="0" lvl="1" defTabSz="924458" fontAlgn="ctr"/>
            <a:r>
              <a:rPr lang="en-US" dirty="0"/>
              <a:t>Mature, broadly used across existing data and information systems.</a:t>
            </a:r>
          </a:p>
          <a:p>
            <a:pPr marL="0" lvl="1" defTabSz="924458" fontAlgn="ctr"/>
            <a:endParaRPr lang="en-US" dirty="0"/>
          </a:p>
          <a:p>
            <a:pPr marL="0" lvl="1" defTabSz="924458" fontAlgn="ctr"/>
            <a:r>
              <a:rPr lang="en-US" dirty="0"/>
              <a:t>HCLS - Even efforts to merge and define ‘best of breed’ standard that unifies elements from 20 different standards into a coherent and comprehensive model for describing datasets.</a:t>
            </a:r>
          </a:p>
          <a:p>
            <a:pPr marL="0" lvl="1" defTabSz="924458" fontAlgn="ctr"/>
            <a:endParaRPr lang="en-US" dirty="0"/>
          </a:p>
          <a:p>
            <a:pPr marL="0" lvl="1" defTabSz="924458" fontAlgn="ctr"/>
            <a:r>
              <a:rPr lang="en-US" dirty="0"/>
              <a:t>Picture was less rosy when it came to standards that could be used to describe experimental provenance of datasets </a:t>
            </a:r>
          </a:p>
          <a:p>
            <a:pPr marL="0" lvl="1" defTabSz="924458" fontAlgn="ctr"/>
            <a:endParaRPr lang="en-US" dirty="0"/>
          </a:p>
          <a:p>
            <a:pPr marL="0" lvl="1" defTabSz="924458" fontAlgn="ctr"/>
            <a:r>
              <a:rPr lang="en-US" dirty="0"/>
              <a:t>While many models of experimental research exist, . . . none are scoped and packaged to support metadata collection . . . </a:t>
            </a:r>
          </a:p>
          <a:p>
            <a:pPr marL="0" lvl="1" defTabSz="924458" fontAlgn="ctr"/>
            <a:endParaRPr lang="en-US" dirty="0"/>
          </a:p>
          <a:p>
            <a:pPr marL="0" lvl="1" defTabSz="924458" fontAlgn="ctr"/>
            <a:r>
              <a:rPr lang="en-US" dirty="0"/>
              <a:t>OBI, ISA, </a:t>
            </a:r>
            <a:r>
              <a:rPr lang="en-US" dirty="0" err="1"/>
              <a:t>KEfED</a:t>
            </a:r>
            <a:r>
              <a:rPr lang="en-US" dirty="0"/>
              <a:t>, SIO, EFO, OBX, VIVO-ISF</a:t>
            </a:r>
          </a:p>
          <a:p>
            <a:pPr marL="0" lvl="1" defTabSz="924458" fontAlgn="ctr"/>
            <a:endParaRPr lang="en-US" dirty="0"/>
          </a:p>
          <a:p>
            <a:pPr marL="0" lvl="1" defTabSz="924458" fontAlgn="ctr">
              <a:defRPr/>
            </a:pPr>
            <a:r>
              <a:rPr lang="en-US" dirty="0"/>
              <a:t>While many models of experimental research exist, . . . none are scoped and packaged to support metadata collection . . . </a:t>
            </a:r>
          </a:p>
          <a:p>
            <a:pPr marL="0" lvl="1" defTabSz="924458" fontAlgn="ctr">
              <a:defRPr/>
            </a:pPr>
            <a:endParaRPr lang="en-US" dirty="0"/>
          </a:p>
          <a:p>
            <a:pPr rtl="0" fontAlgn="ctr"/>
            <a:r>
              <a:rPr lang="en-US" dirty="0"/>
              <a:t>Lack of unifying high-level conceptual model of experimental concepts to serve as a foundation for alignment and interoperability</a:t>
            </a:r>
          </a:p>
          <a:p>
            <a:pPr rtl="0" fontAlgn="ctr"/>
            <a:endParaRPr lang="en-US" dirty="0"/>
          </a:p>
          <a:p>
            <a:pPr rtl="0" fontAlgn="ctr"/>
            <a:r>
              <a:rPr lang="en-US" dirty="0"/>
              <a:t>Will explore a few of these that in a little more detail shortly</a:t>
            </a:r>
          </a:p>
          <a:p>
            <a:pPr marL="0" lvl="1" defTabSz="924458" fontAlgn="ctr"/>
            <a:endParaRPr lang="en-US" dirty="0"/>
          </a:p>
          <a:p>
            <a:pPr marL="0" lvl="1" defTabSz="924458" fontAlgn="ctr"/>
            <a:endParaRPr lang="en-US" dirty="0"/>
          </a:p>
          <a:p>
            <a:pPr marL="0" lvl="1" defTabSz="924458" fontAlgn="ctr"/>
            <a:endParaRPr lang="en-US" dirty="0"/>
          </a:p>
          <a:p>
            <a:pPr marL="0" lvl="1" defTabSz="924458" fontAlgn="ctr"/>
            <a:endParaRPr lang="en-US" dirty="0"/>
          </a:p>
          <a:p>
            <a:pPr marL="0" lvl="1" defTabSz="924458" fontAlgn="ctr"/>
            <a:endParaRPr lang="en-US" dirty="0"/>
          </a:p>
          <a:p>
            <a:pPr marL="0" lvl="1" defTabSz="924458" fontAlgn="ct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114</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115</a:t>
            </a:fld>
            <a:endParaRPr lang="en-US"/>
          </a:p>
        </p:txBody>
      </p:sp>
    </p:spTree>
    <p:extLst>
      <p:ext uri="{BB962C8B-B14F-4D97-AF65-F5344CB8AC3E}">
        <p14:creationId xmlns:p14="http://schemas.microsoft.com/office/powerpoint/2010/main" val="458629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search and discovery use case, critical</a:t>
            </a:r>
            <a:r>
              <a:rPr lang="en-US" baseline="0" dirty="0" smtClean="0"/>
              <a:t> to collect rich set of CQs to understand user needs and inform scope and design of the model</a:t>
            </a:r>
            <a:endParaRPr lang="en-US" dirty="0" smtClean="0"/>
          </a:p>
          <a:p>
            <a:endParaRPr lang="en-US" dirty="0" smtClean="0"/>
          </a:p>
          <a:p>
            <a:r>
              <a:rPr lang="en-US" dirty="0" smtClean="0"/>
              <a:t>CQs help to specify the kinds of entities to represent and the relationships needed between them to efficiently answer simple and complex queries.</a:t>
            </a:r>
          </a:p>
          <a:p>
            <a:endParaRPr lang="en-US" dirty="0" smtClean="0"/>
          </a:p>
          <a:p>
            <a:r>
              <a:rPr lang="en-US" dirty="0" smtClean="0"/>
              <a:t>Helps to highlight domain concepts traversed by each query (and relationships between them – not shown here)</a:t>
            </a:r>
          </a:p>
          <a:p>
            <a:endParaRPr lang="en-US" dirty="0" smtClean="0"/>
          </a:p>
          <a:p>
            <a:r>
              <a:rPr lang="en-US" dirty="0" smtClean="0"/>
              <a:t>Noted strong preference for discovery based on experimental attributes, as we expected</a:t>
            </a:r>
          </a:p>
          <a:p>
            <a:endParaRPr lang="en-US" dirty="0" smtClean="0"/>
          </a:p>
          <a:p>
            <a:r>
              <a:rPr lang="en-US" dirty="0" smtClean="0"/>
              <a:t>-------------------</a:t>
            </a:r>
          </a:p>
          <a:p>
            <a:endParaRPr lang="en-US" dirty="0" smtClean="0"/>
          </a:p>
          <a:p>
            <a:endParaRPr lang="en-US" dirty="0" smtClean="0"/>
          </a:p>
          <a:p>
            <a:endParaRPr lang="en-US" dirty="0" smtClean="0"/>
          </a:p>
          <a:p>
            <a:r>
              <a:rPr lang="en-US" dirty="0" smtClean="0"/>
              <a:t>Took two approaches to defining requirements for our model</a:t>
            </a:r>
          </a:p>
          <a:p>
            <a:endParaRPr lang="en-US" dirty="0" smtClean="0"/>
          </a:p>
          <a:p>
            <a:r>
              <a:rPr lang="en-US" dirty="0" smtClean="0"/>
              <a:t>bottom up approach driven by competency questions.  these are . . .</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116</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So with our landscape analysis we learned many important lessons and were in a position to define</a:t>
            </a:r>
            <a:r>
              <a:rPr lang="en-US" baseline="0" dirty="0" smtClean="0"/>
              <a:t> specific deliverables that would  support our work toward defining a unified metadata model for describing research objects. </a:t>
            </a:r>
          </a:p>
          <a:p>
            <a:pPr defTabSz="924458"/>
            <a:endParaRPr lang="en-US" baseline="0" dirty="0" smtClean="0"/>
          </a:p>
          <a:p>
            <a:pPr defTabSz="924458"/>
            <a:r>
              <a:rPr lang="en-US" baseline="0" dirty="0" smtClean="0"/>
              <a:t>We learned that a diverse and informative body of work already exists in this area and can be leveraged in our work.</a:t>
            </a:r>
          </a:p>
          <a:p>
            <a:pPr defTabSz="924458"/>
            <a:r>
              <a:rPr lang="en-US" baseline="0" dirty="0" smtClean="0"/>
              <a:t>Deliverable 1 is a structured review  of this landscape. </a:t>
            </a:r>
          </a:p>
          <a:p>
            <a:pPr defTabSz="924458"/>
            <a:endParaRPr lang="en-US" baseline="0" dirty="0" smtClean="0"/>
          </a:p>
          <a:p>
            <a:pPr defTabSz="924458"/>
            <a:r>
              <a:rPr lang="en-US" baseline="0" dirty="0" smtClean="0"/>
              <a:t>We learned that there is a pretty s</a:t>
            </a:r>
            <a:r>
              <a:rPr lang="en-US" dirty="0" smtClean="0"/>
              <a:t>trong foundation of standards and practices around generic metadata collection</a:t>
            </a:r>
          </a:p>
          <a:p>
            <a:pPr defTabSz="924458"/>
            <a:r>
              <a:rPr lang="en-US" dirty="0" smtClean="0"/>
              <a:t>Deliverable</a:t>
            </a:r>
            <a:r>
              <a:rPr lang="en-US" baseline="0" dirty="0" smtClean="0"/>
              <a:t> 2 is simply a set of recommendations identifying core elements and standards to adopt here</a:t>
            </a:r>
            <a:endParaRPr lang="en-US" dirty="0" smtClean="0"/>
          </a:p>
          <a:p>
            <a:pPr defTabSz="924458"/>
            <a:endParaRPr lang="en-US" baseline="0" dirty="0" smtClean="0"/>
          </a:p>
          <a:p>
            <a:pPr defTabSz="924458"/>
            <a:r>
              <a:rPr lang="en-US" baseline="0" dirty="0" smtClean="0"/>
              <a:t>We learned that the r</a:t>
            </a:r>
            <a:r>
              <a:rPr lang="en-US" dirty="0" smtClean="0"/>
              <a:t>eal challenge lies in defining</a:t>
            </a:r>
            <a:r>
              <a:rPr lang="en-US" baseline="0" dirty="0" smtClean="0"/>
              <a:t> </a:t>
            </a:r>
            <a:r>
              <a:rPr lang="en-US" dirty="0" smtClean="0"/>
              <a:t>standards around experimental metadata that can</a:t>
            </a:r>
            <a:r>
              <a:rPr lang="en-US" baseline="0" dirty="0" smtClean="0"/>
              <a:t> support its collection and integration.  And that a shared conceptual framework is needed to support this goal. </a:t>
            </a:r>
          </a:p>
          <a:p>
            <a:pPr defTabSz="924458"/>
            <a:r>
              <a:rPr lang="en-US" baseline="0" dirty="0" smtClean="0"/>
              <a:t>Toward this end, Deliverable 3 is a simple Reference model that defines and relates core concepts in the domain that are important for this purpose</a:t>
            </a:r>
          </a:p>
          <a:p>
            <a:pPr defTabSz="924458"/>
            <a:r>
              <a:rPr lang="en-US" baseline="0" dirty="0" smtClean="0"/>
              <a:t>Deliverable 4 leverages this reference model to define a experimental metadata model and schema for data collection </a:t>
            </a:r>
          </a:p>
          <a:p>
            <a:pPr defTabSz="924458"/>
            <a:endParaRPr lang="en-US" dirty="0" smtClean="0"/>
          </a:p>
          <a:p>
            <a:pPr defTabSz="924458"/>
            <a:r>
              <a:rPr lang="en-US" baseline="0" dirty="0" smtClean="0"/>
              <a:t>For the rest of my time today I want to give a tour of these deliverables and outcomes.</a:t>
            </a:r>
          </a:p>
          <a:p>
            <a:pPr defTabSz="924458"/>
            <a:endParaRPr lang="en-US" baseline="0" dirty="0" smtClean="0"/>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117</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Our third and fourth deliverables go hand in hand – the goal being to provide a foundation</a:t>
            </a:r>
            <a:r>
              <a:rPr lang="en-US" baseline="0" dirty="0" smtClean="0"/>
              <a:t> for understand, communication, modeling, and data integration and standard development</a:t>
            </a:r>
            <a:endParaRPr lang="en-US" dirty="0" smtClean="0"/>
          </a:p>
          <a:p>
            <a:pPr defTabSz="924458"/>
            <a:endParaRPr lang="en-US" dirty="0" smtClean="0"/>
          </a:p>
          <a:p>
            <a:pPr defTabSz="924458"/>
            <a:r>
              <a:rPr lang="en-US" dirty="0" smtClean="0"/>
              <a:t>This work required some significant requirements analysis at three levels:</a:t>
            </a:r>
          </a:p>
          <a:p>
            <a:pPr defTabSz="924458"/>
            <a:endParaRPr lang="en-US" dirty="0" smtClean="0"/>
          </a:p>
          <a:p>
            <a:pPr defTabSz="924458"/>
            <a:endParaRPr lang="en-US" dirty="0" smtClean="0"/>
          </a:p>
          <a:p>
            <a:pPr defTabSz="924458"/>
            <a:r>
              <a:rPr lang="en-US" dirty="0" smtClean="0"/>
              <a:t>We</a:t>
            </a:r>
            <a:r>
              <a:rPr lang="en-US" baseline="0" dirty="0" smtClean="0"/>
              <a:t> i</a:t>
            </a:r>
            <a:r>
              <a:rPr lang="en-US" dirty="0" smtClean="0"/>
              <a:t>dentified ~20 concepts deemed most relevant for an experimental metadata model that is intuitive, generic, extensible, parsimonious, aligned with existing frameworks, and scoped for data entry and discovery</a:t>
            </a:r>
            <a:endParaRPr lang="en-US" baseline="0" dirty="0" smtClean="0"/>
          </a:p>
          <a:p>
            <a:endParaRPr lang="en-US" dirty="0" smtClean="0"/>
          </a:p>
          <a:p>
            <a:r>
              <a:rPr lang="en-US" dirty="0"/>
              <a:t>Goal is to agree on the meeting at relationships between key concepts underlying experimental research, and use this as a basis for a shared understanding, clear and efficient discourse in communication, and a starting point and guiding set of principles for any integration efforts.</a:t>
            </a:r>
          </a:p>
          <a:p>
            <a:endParaRPr lang="en-US" dirty="0"/>
          </a:p>
          <a:p>
            <a:r>
              <a:rPr lang="en-US" dirty="0"/>
              <a:t>Need highlighted by observation that existing standards lack a shared foundation for discourse and interoperability – that identifies key concepts, rigorously defines and distinguishes them, and defines relationships that hold between them in context of a scientific experiment.</a:t>
            </a:r>
          </a:p>
          <a:p>
            <a:endParaRPr lang="en-US" dirty="0" smtClean="0"/>
          </a:p>
          <a:p>
            <a:pPr rtl="0" fontAlgn="ctr"/>
            <a:r>
              <a:rPr lang="en-US" dirty="0"/>
              <a:t>Now this is exactly the goal of domain reference ontology's such as </a:t>
            </a:r>
            <a:r>
              <a:rPr lang="en-US" dirty="0" err="1"/>
              <a:t>OBi</a:t>
            </a:r>
            <a:r>
              <a:rPr lang="en-US" dirty="0"/>
              <a:t> and </a:t>
            </a:r>
            <a:r>
              <a:rPr lang="en-US" dirty="0" err="1"/>
              <a:t>Sio</a:t>
            </a:r>
            <a:r>
              <a:rPr lang="en-US" dirty="0"/>
              <a:t>. And these models certainly informed our work. But to be practically useful a more focused set of concepts that are defined in the context of a specific use case, such as data said discovery and integration, is ultimately what will be useful in practice. And what can inform schema for collecting experimental metadata for these purposes.</a:t>
            </a:r>
            <a:endParaRPr lang="en-US" dirty="0" smtClean="0">
              <a:effectLst/>
            </a:endParaRPr>
          </a:p>
          <a:p>
            <a:pPr lvl="1" rtl="0" fontAlgn="ctr"/>
            <a:r>
              <a:rPr lang="en-US" dirty="0"/>
              <a:t>what we aimed for was really a version of OBI scoped for a specific use cases (experimental metadata for discovery of research objects)</a:t>
            </a:r>
            <a:endParaRPr lang="en-US" dirty="0" smtClean="0">
              <a:effectLst/>
            </a:endParaRPr>
          </a:p>
          <a:p>
            <a:pPr defTabSz="924458"/>
            <a:endParaRPr lang="en-US" dirty="0" smtClean="0"/>
          </a:p>
          <a:p>
            <a:endParaRPr lang="en-US" dirty="0" smtClean="0"/>
          </a:p>
          <a:p>
            <a:r>
              <a:rPr lang="en-US" dirty="0" smtClean="0"/>
              <a:t>------------------</a:t>
            </a:r>
          </a:p>
          <a:p>
            <a:endParaRPr lang="en-US" dirty="0" smtClean="0"/>
          </a:p>
          <a:p>
            <a:r>
              <a:rPr lang="en-US" dirty="0" smtClean="0"/>
              <a:t>Start by just defining some core concepts - so</a:t>
            </a:r>
            <a:r>
              <a:rPr lang="en-US" baseline="0" dirty="0" smtClean="0"/>
              <a:t> I actually like this as a place to start distilling the large amount of information we have waded through and knowledge we have gained.  What I have done is identified ~20 most important concepts relevant for an experimental metadata model that addresses our use cases and requirements.</a:t>
            </a:r>
          </a:p>
          <a:p>
            <a:endParaRPr lang="en-US" baseline="0" dirty="0" smtClean="0"/>
          </a:p>
          <a:p>
            <a:r>
              <a:rPr lang="en-US" baseline="0" dirty="0" smtClean="0"/>
              <a:t>I documented these in a google doc for now in the form of a glossary that . . .</a:t>
            </a:r>
          </a:p>
          <a:p>
            <a:endParaRPr lang="en-US" baseline="0" dirty="0" smtClean="0"/>
          </a:p>
          <a:p>
            <a:r>
              <a:rPr lang="en-US" baseline="0" dirty="0" smtClean="0"/>
              <a:t>And also two hierarchical artifacts:  an ontological subsumption hierarchy that . . . and a hierarchical metadata schema</a:t>
            </a:r>
          </a:p>
          <a:p>
            <a:endParaRPr lang="en-US" baseline="0" dirty="0" smtClean="0"/>
          </a:p>
          <a:p>
            <a:r>
              <a:rPr lang="en-US" baseline="0" dirty="0" smtClean="0"/>
              <a:t>------------</a:t>
            </a:r>
          </a:p>
          <a:p>
            <a:endParaRPr lang="en-US" baseline="0" dirty="0" smtClean="0"/>
          </a:p>
          <a:p>
            <a:r>
              <a:rPr lang="en-US" baseline="0" dirty="0" smtClean="0"/>
              <a:t>Later this schema is translated into an ontological model (or at least a cmap specification of what one would look like)</a:t>
            </a:r>
            <a:endParaRPr lang="en-US"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118</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Our third and fourth deliverables go hand in hand – the goal being to provide a foundation</a:t>
            </a:r>
            <a:r>
              <a:rPr lang="en-US" baseline="0" dirty="0" smtClean="0"/>
              <a:t> for understand, communication, modeling, and data integration and standard development</a:t>
            </a:r>
            <a:endParaRPr lang="en-US" dirty="0" smtClean="0"/>
          </a:p>
          <a:p>
            <a:pPr defTabSz="924458"/>
            <a:endParaRPr lang="en-US" dirty="0" smtClean="0"/>
          </a:p>
          <a:p>
            <a:pPr defTabSz="924458"/>
            <a:r>
              <a:rPr lang="en-US" dirty="0" smtClean="0"/>
              <a:t>This work required some significant requirements analysis at three levels:</a:t>
            </a:r>
          </a:p>
          <a:p>
            <a:pPr defTabSz="924458"/>
            <a:endParaRPr lang="en-US" dirty="0" smtClean="0"/>
          </a:p>
          <a:p>
            <a:pPr defTabSz="924458"/>
            <a:endParaRPr lang="en-US" dirty="0" smtClean="0"/>
          </a:p>
          <a:p>
            <a:pPr defTabSz="924458"/>
            <a:r>
              <a:rPr lang="en-US" dirty="0" smtClean="0"/>
              <a:t>We</a:t>
            </a:r>
            <a:r>
              <a:rPr lang="en-US" baseline="0" dirty="0" smtClean="0"/>
              <a:t> i</a:t>
            </a:r>
            <a:r>
              <a:rPr lang="en-US" dirty="0" smtClean="0"/>
              <a:t>dentified ~20 concepts deemed most relevant for an experimental metadata model that is intuitive, generic, extensible, parsimonious, aligned with existing frameworks, and scoped for data entry and discovery</a:t>
            </a:r>
            <a:endParaRPr lang="en-US" baseline="0" dirty="0" smtClean="0"/>
          </a:p>
          <a:p>
            <a:endParaRPr lang="en-US" dirty="0" smtClean="0"/>
          </a:p>
          <a:p>
            <a:r>
              <a:rPr lang="en-US" dirty="0"/>
              <a:t>Goal is to agree on the meeting at relationships between key concepts underlying experimental research, and use this as a basis for a shared understanding, clear and efficient discourse in communication, and a starting point and guiding set of principles for any integration efforts.</a:t>
            </a:r>
          </a:p>
          <a:p>
            <a:endParaRPr lang="en-US" dirty="0"/>
          </a:p>
          <a:p>
            <a:r>
              <a:rPr lang="en-US" dirty="0"/>
              <a:t>Need highlighted by observation that existing standards lack a shared foundation for discourse and interoperability – that identifies key concepts, rigorously defines and distinguishes them, and defines relationships that hold between them in context of a scientific experiment.</a:t>
            </a:r>
          </a:p>
          <a:p>
            <a:endParaRPr lang="en-US" dirty="0" smtClean="0"/>
          </a:p>
          <a:p>
            <a:pPr rtl="0" fontAlgn="ctr"/>
            <a:r>
              <a:rPr lang="en-US" dirty="0"/>
              <a:t>Now this is exactly the goal of domain reference ontology's such as </a:t>
            </a:r>
            <a:r>
              <a:rPr lang="en-US" dirty="0" err="1"/>
              <a:t>OBi</a:t>
            </a:r>
            <a:r>
              <a:rPr lang="en-US" dirty="0"/>
              <a:t> and </a:t>
            </a:r>
            <a:r>
              <a:rPr lang="en-US" dirty="0" err="1"/>
              <a:t>Sio</a:t>
            </a:r>
            <a:r>
              <a:rPr lang="en-US" dirty="0"/>
              <a:t>. And these models certainly informed our work. But to be practically useful a more focused set of concepts that are defined in the context of a specific use case, such as data said discovery and integration, is ultimately what will be useful in practice. And what can inform schema for collecting experimental metadata for these purposes.</a:t>
            </a:r>
            <a:endParaRPr lang="en-US" dirty="0" smtClean="0">
              <a:effectLst/>
            </a:endParaRPr>
          </a:p>
          <a:p>
            <a:pPr lvl="1" rtl="0" fontAlgn="ctr"/>
            <a:r>
              <a:rPr lang="en-US" dirty="0"/>
              <a:t>what we aimed for was really a version of OBI scoped for a specific use cases (experimental metadata for discovery of research objects)</a:t>
            </a:r>
            <a:endParaRPr lang="en-US" dirty="0" smtClean="0">
              <a:effectLst/>
            </a:endParaRPr>
          </a:p>
          <a:p>
            <a:pPr defTabSz="924458"/>
            <a:endParaRPr lang="en-US" dirty="0" smtClean="0"/>
          </a:p>
          <a:p>
            <a:endParaRPr lang="en-US" dirty="0" smtClean="0"/>
          </a:p>
          <a:p>
            <a:r>
              <a:rPr lang="en-US" dirty="0" smtClean="0"/>
              <a:t>------------------</a:t>
            </a:r>
          </a:p>
          <a:p>
            <a:endParaRPr lang="en-US" dirty="0" smtClean="0"/>
          </a:p>
          <a:p>
            <a:r>
              <a:rPr lang="en-US" dirty="0" smtClean="0"/>
              <a:t>Start by just defining some core concepts - so</a:t>
            </a:r>
            <a:r>
              <a:rPr lang="en-US" baseline="0" dirty="0" smtClean="0"/>
              <a:t> I actually like this as a place to start distilling the large amount of information we have waded through and knowledge we have gained.  What I have done is identified ~20 most important concepts relevant for an experimental metadata model that addresses our use cases and requirements.</a:t>
            </a:r>
          </a:p>
          <a:p>
            <a:endParaRPr lang="en-US" baseline="0" dirty="0" smtClean="0"/>
          </a:p>
          <a:p>
            <a:r>
              <a:rPr lang="en-US" baseline="0" dirty="0" smtClean="0"/>
              <a:t>I documented these in a google doc for now in the form of a glossary that . . .</a:t>
            </a:r>
          </a:p>
          <a:p>
            <a:endParaRPr lang="en-US" baseline="0" dirty="0" smtClean="0"/>
          </a:p>
          <a:p>
            <a:r>
              <a:rPr lang="en-US" baseline="0" dirty="0" smtClean="0"/>
              <a:t>And also two hierarchical artifacts:  an ontological subsumption hierarchy that . . . and a hierarchical metadata schema</a:t>
            </a:r>
          </a:p>
          <a:p>
            <a:endParaRPr lang="en-US" baseline="0" dirty="0" smtClean="0"/>
          </a:p>
          <a:p>
            <a:r>
              <a:rPr lang="en-US" baseline="0" dirty="0" smtClean="0"/>
              <a:t>------------</a:t>
            </a:r>
          </a:p>
          <a:p>
            <a:endParaRPr lang="en-US" baseline="0" dirty="0" smtClean="0"/>
          </a:p>
          <a:p>
            <a:r>
              <a:rPr lang="en-US" baseline="0" dirty="0" smtClean="0"/>
              <a:t>Later this schema is translated into an ontological model (or at least a cmap specification of what one would look like)</a:t>
            </a:r>
            <a:endParaRPr lang="en-US"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119</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 range of possible use cases for describing</a:t>
            </a:r>
            <a:r>
              <a:rPr lang="en-US" baseline="0" dirty="0" smtClean="0"/>
              <a:t> </a:t>
            </a:r>
            <a:r>
              <a:rPr lang="en-US" dirty="0" smtClean="0"/>
              <a:t>datasets . . . schema</a:t>
            </a:r>
            <a:r>
              <a:rPr lang="en-US" baseline="0" dirty="0" smtClean="0"/>
              <a:t>  are defined and optimized differently depending on the use case and project or system requirements.  Aim is for minimal complexity to meet use case</a:t>
            </a:r>
          </a:p>
          <a:p>
            <a:endParaRPr lang="en-US" baseline="0" dirty="0" smtClean="0"/>
          </a:p>
          <a:p>
            <a:r>
              <a:rPr lang="en-US" baseline="0" dirty="0" smtClean="0"/>
              <a:t>Listed here are some different types of use cases for experimental metadata – can be optimized for ease of collection and sharing (require relatively concise and light-weight model)</a:t>
            </a:r>
          </a:p>
          <a:p>
            <a:endParaRPr lang="en-US" baseline="0" dirty="0" smtClean="0"/>
          </a:p>
          <a:p>
            <a:r>
              <a:rPr lang="en-US" baseline="0" dirty="0" smtClean="0"/>
              <a:t>For search and discovery – depends on CQs of users and how they wish to discover data </a:t>
            </a:r>
          </a:p>
          <a:p>
            <a:endParaRPr lang="en-US" baseline="0" dirty="0" smtClean="0"/>
          </a:p>
          <a:p>
            <a:r>
              <a:rPr lang="en-US" baseline="0" dirty="0" smtClean="0"/>
              <a:t>For interoperability </a:t>
            </a:r>
          </a:p>
          <a:p>
            <a:r>
              <a:rPr lang="en-US" baseline="0" dirty="0" smtClean="0"/>
              <a:t>For Reproducibility . . . </a:t>
            </a:r>
          </a:p>
          <a:p>
            <a:endParaRPr lang="en-US" baseline="0" dirty="0" smtClean="0"/>
          </a:p>
          <a:p>
            <a:r>
              <a:rPr lang="en-US" baseline="0" dirty="0" smtClean="0"/>
              <a:t>For claims analysis . . . </a:t>
            </a:r>
          </a:p>
          <a:p>
            <a:endParaRPr lang="en-US" baseline="0" dirty="0" smtClean="0"/>
          </a:p>
          <a:p>
            <a:r>
              <a:rPr lang="en-US" baseline="0" dirty="0" smtClean="0"/>
              <a:t>Not an exhaustive list, but runs gamut from very simple requirements to much more complex and granular ones</a:t>
            </a:r>
          </a:p>
          <a:p>
            <a:endParaRPr lang="en-US" baseline="0" dirty="0" smtClean="0"/>
          </a:p>
          <a:p>
            <a:endParaRPr lang="en-US" baseline="0" dirty="0" smtClean="0"/>
          </a:p>
          <a:p>
            <a:r>
              <a:rPr lang="en-US" baseline="0" dirty="0" smtClean="0"/>
              <a:t>------------------</a:t>
            </a:r>
          </a:p>
          <a:p>
            <a:endParaRPr lang="en-US" baseline="0" dirty="0" smtClean="0"/>
          </a:p>
          <a:p>
            <a:pPr defTabSz="924458"/>
            <a:r>
              <a:rPr lang="en-US" dirty="0" smtClean="0"/>
              <a:t>Comprehension/Interpretation (support for understanding the design and execution of an experiment . . . capture complete experimental design  enough details of experiment to evaluate and interpret results)</a:t>
            </a:r>
          </a:p>
          <a:p>
            <a:endParaRPr lang="en-US" baseline="0" dirty="0" smtClean="0"/>
          </a:p>
          <a:p>
            <a:endParaRPr lang="en-US" baseline="0" dirty="0" smtClean="0"/>
          </a:p>
          <a:p>
            <a:endParaRPr lang="en-US" baseline="0" dirty="0" smtClean="0"/>
          </a:p>
          <a:p>
            <a:r>
              <a:rPr lang="en-US" baseline="0" dirty="0" smtClean="0"/>
              <a:t>For integration with external efforts </a:t>
            </a:r>
          </a:p>
          <a:p>
            <a:endParaRPr lang="en-US" baseline="0" dirty="0" smtClean="0"/>
          </a:p>
          <a:p>
            <a:endParaRPr lang="en-US" baseline="0" dirty="0" smtClean="0"/>
          </a:p>
          <a:p>
            <a:endParaRPr lang="en-US" dirty="0" smtClean="0"/>
          </a:p>
          <a:p>
            <a:endParaRPr lang="en-US" dirty="0" smtClean="0"/>
          </a:p>
          <a:p>
            <a:endParaRPr lang="en-US" dirty="0" smtClean="0"/>
          </a:p>
          <a:p>
            <a:endParaRPr lang="en-US" dirty="0" smtClean="0"/>
          </a:p>
          <a:p>
            <a:r>
              <a:rPr lang="en-US" dirty="0" smtClean="0"/>
              <a:t>Metadata models can be scoped to meet a wide range of use</a:t>
            </a:r>
            <a:r>
              <a:rPr lang="en-US" baseline="0" dirty="0" smtClean="0"/>
              <a:t> cases – first step was to define ours</a:t>
            </a:r>
          </a:p>
          <a:p>
            <a:endParaRPr lang="en-US" baseline="0" dirty="0" smtClean="0"/>
          </a:p>
          <a:p>
            <a:r>
              <a:rPr lang="en-US" baseline="0" dirty="0" smtClean="0"/>
              <a:t>inform modeling requirements, and inform/parameterize/ provide criteria for our evaluation of landscape</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120</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2">
              <a:defRPr/>
            </a:pPr>
            <a:r>
              <a:rPr lang="en-US" dirty="0" smtClean="0"/>
              <a:t>Finally,</a:t>
            </a:r>
            <a:r>
              <a:rPr lang="en-US" baseline="0" dirty="0" smtClean="0"/>
              <a:t> we looked at the rise of data journals that  provide rich descriptions of datasets in the form of publications.</a:t>
            </a:r>
          </a:p>
          <a:p>
            <a:pPr defTabSz="914382">
              <a:defRPr/>
            </a:pPr>
            <a:endParaRPr lang="en-US" baseline="0" dirty="0" smtClean="0"/>
          </a:p>
          <a:p>
            <a:pPr defTabSz="914382">
              <a:defRPr/>
            </a:pPr>
            <a:endParaRPr lang="en-US" baseline="0" dirty="0" smtClean="0"/>
          </a:p>
          <a:p>
            <a:pPr defTabSz="914382">
              <a:defRPr/>
            </a:pPr>
            <a:r>
              <a:rPr lang="en-US" dirty="0" smtClean="0"/>
              <a:t>NSD</a:t>
            </a:r>
            <a:r>
              <a:rPr lang="en-US" baseline="0" dirty="0" smtClean="0"/>
              <a:t> is most prominent example. This is</a:t>
            </a:r>
            <a:r>
              <a:rPr lang="en-US" dirty="0" smtClean="0"/>
              <a:t> </a:t>
            </a:r>
            <a:r>
              <a:rPr lang="en-US" baseline="0" dirty="0" smtClean="0"/>
              <a:t>a peer reviewed publication where articles, called ’Data Descriptors’ </a:t>
            </a:r>
            <a:r>
              <a:rPr lang="en-US" baseline="0" dirty="0" err="1" smtClean="0"/>
              <a:t>odescribe</a:t>
            </a:r>
            <a:r>
              <a:rPr lang="en-US" baseline="0" dirty="0" smtClean="0"/>
              <a:t> </a:t>
            </a:r>
            <a:r>
              <a:rPr lang="en-US" dirty="0" smtClean="0"/>
              <a:t>high-value and high-quality data sets. </a:t>
            </a:r>
          </a:p>
          <a:p>
            <a:pPr defTabSz="914382">
              <a:defRPr/>
            </a:pPr>
            <a:r>
              <a:rPr lang="en-US" strike="sngStrike" dirty="0" smtClean="0"/>
              <a:t>But not a repository</a:t>
            </a:r>
            <a:r>
              <a:rPr lang="en-US" strike="sngStrike" baseline="0" dirty="0" smtClean="0"/>
              <a:t> - </a:t>
            </a:r>
            <a:r>
              <a:rPr lang="en-US" strike="sngStrike" dirty="0" smtClean="0"/>
              <a:t>recommend actual data stored in open community repositories (generic such as dryad or </a:t>
            </a:r>
            <a:r>
              <a:rPr lang="en-US" strike="sngStrike" dirty="0" err="1" smtClean="0"/>
              <a:t>figshare</a:t>
            </a:r>
            <a:r>
              <a:rPr lang="en-US" strike="sngStrike" dirty="0" smtClean="0"/>
              <a:t>, or boutique such as GEO).</a:t>
            </a:r>
          </a:p>
          <a:p>
            <a:pPr defTabSz="914382">
              <a:defRPr/>
            </a:pPr>
            <a:endParaRPr lang="en-US" dirty="0" smtClean="0"/>
          </a:p>
          <a:p>
            <a:pPr defTabSz="914382">
              <a:defRPr/>
            </a:pPr>
            <a:r>
              <a:rPr lang="en-US" dirty="0" smtClean="0"/>
              <a:t>These provide a narrative description that is accompanied by a structured metadata package</a:t>
            </a:r>
            <a:r>
              <a:rPr lang="en-US" baseline="0" dirty="0" smtClean="0"/>
              <a:t> that uses the ISA format.  </a:t>
            </a:r>
          </a:p>
          <a:p>
            <a:pPr defTabSz="914382">
              <a:defRPr/>
            </a:pPr>
            <a:r>
              <a:rPr lang="en-US" baseline="0" dirty="0" smtClean="0"/>
              <a:t>The ISA model supports collection of rich experimental metadata at the level of the investigation, study, and assay, and is scoped to support data  re-use and reproducibility.</a:t>
            </a:r>
          </a:p>
          <a:p>
            <a:pPr defTabSz="914382">
              <a:defRPr/>
            </a:pPr>
            <a:r>
              <a:rPr lang="en-US" baseline="0" dirty="0" smtClean="0"/>
              <a:t>It is used in a handful of data repositories and journals but not widespread.</a:t>
            </a:r>
          </a:p>
          <a:p>
            <a:pPr defTabSz="914382">
              <a:defRPr/>
            </a:pPr>
            <a:endParaRPr lang="en-US" baseline="0" dirty="0" smtClean="0"/>
          </a:p>
          <a:p>
            <a:pPr defTabSz="914382">
              <a:defRPr/>
            </a:pPr>
            <a:r>
              <a:rPr lang="en-US" strike="sngStrike" baseline="0" dirty="0" smtClean="0"/>
              <a:t>Nice place to use ISA model because authors willing to put in the work for a publication - but this level of curation impractical for other systems to implement.</a:t>
            </a:r>
          </a:p>
          <a:p>
            <a:pPr defTabSz="914382">
              <a:defRPr/>
            </a:pPr>
            <a:endParaRPr lang="en-US" baseline="0" dirty="0" smtClean="0"/>
          </a:p>
          <a:p>
            <a:pPr defTabSz="914382">
              <a:defRPr/>
            </a:pPr>
            <a:r>
              <a:rPr lang="en-US" dirty="0" smtClean="0"/>
              <a:t>-------------</a:t>
            </a:r>
          </a:p>
          <a:p>
            <a:pPr defTabSz="914382">
              <a:defRPr/>
            </a:pPr>
            <a:endParaRPr lang="en-US" dirty="0" smtClean="0"/>
          </a:p>
          <a:p>
            <a:pPr defTabSz="914382">
              <a:defRPr/>
            </a:pPr>
            <a:r>
              <a:rPr lang="en-US" dirty="0" smtClean="0"/>
              <a:t>where there is impetus an incentive to spend the time creating very detailed and rigorous metadata.  Because here they use cases to support interpretation and reproducibility, not simply data discovery. But this isn't the case for most other data sets and repositories,  and that the case for our efforts which are focused on the discovery.</a:t>
            </a:r>
          </a:p>
          <a:p>
            <a:pPr defTabSz="914382">
              <a:defRPr/>
            </a:pPr>
            <a:endParaRPr lang="en-US" dirty="0" smtClean="0"/>
          </a:p>
          <a:p>
            <a:pPr defTabSz="914382">
              <a:defRPr/>
            </a:pPr>
            <a:r>
              <a:rPr lang="en-US" dirty="0" smtClean="0"/>
              <a:t>Mention that they use the ISA model to</a:t>
            </a:r>
            <a:r>
              <a:rPr lang="en-US" baseline="0" dirty="0" smtClean="0"/>
              <a:t> provide a structured metadata set in addition to the data descriptor narrative.  Captures rich and granular metadata for purpose of interpretation and reproducibility</a:t>
            </a:r>
            <a:endParaRPr lang="en-US" dirty="0" smtClean="0"/>
          </a:p>
          <a:p>
            <a:pPr defTabSz="914382">
              <a:defRPr/>
            </a:pPr>
            <a:endParaRPr lang="en-US" dirty="0" smtClean="0"/>
          </a:p>
          <a:p>
            <a:pPr defTabSz="914382">
              <a:defRPr/>
            </a:pPr>
            <a:r>
              <a:rPr lang="en-US" dirty="0" smtClean="0"/>
              <a:t>not a repository – recommend actual data stored in open community repositories (generic such as dryad or </a:t>
            </a:r>
            <a:r>
              <a:rPr lang="en-US" dirty="0" err="1" smtClean="0"/>
              <a:t>figshare</a:t>
            </a:r>
            <a:r>
              <a:rPr lang="en-US" dirty="0" smtClean="0"/>
              <a:t>, or boutique such as GEO)</a:t>
            </a:r>
          </a:p>
          <a:p>
            <a:pPr defTabSz="914382">
              <a:defRPr/>
            </a:pPr>
            <a:endParaRPr lang="en-US" dirty="0" smtClean="0"/>
          </a:p>
          <a:p>
            <a:pPr defTabSz="914382">
              <a:defRPr/>
            </a:pPr>
            <a:endParaRPr lang="en-US" dirty="0" smtClean="0"/>
          </a:p>
          <a:p>
            <a:pPr defTabSz="914382">
              <a:defRPr/>
            </a:pPr>
            <a:r>
              <a:rPr lang="en-US" dirty="0" smtClean="0"/>
              <a:t>higher standard as these are publications – Nature Scientific Data</a:t>
            </a:r>
          </a:p>
          <a:p>
            <a:pPr defTabSz="914382">
              <a:defRPr/>
            </a:pPr>
            <a:endParaRPr lang="en-US" dirty="0" smtClean="0"/>
          </a:p>
          <a:p>
            <a:pPr defTabSz="914382">
              <a:defRPr/>
            </a:pPr>
            <a:r>
              <a:rPr lang="en-US" dirty="0" smtClean="0"/>
              <a:t>More</a:t>
            </a:r>
            <a:r>
              <a:rPr lang="en-US" baseline="0" dirty="0" smtClean="0"/>
              <a:t> rigorous  and comprehensive metadata collected, including experimental metadata</a:t>
            </a:r>
          </a:p>
          <a:p>
            <a:pPr defTabSz="914382">
              <a:defRPr/>
            </a:pPr>
            <a:endParaRPr lang="en-US" baseline="0" dirty="0" smtClean="0"/>
          </a:p>
          <a:p>
            <a:pPr defTabSz="914382">
              <a:defRPr/>
            </a:pPr>
            <a:r>
              <a:rPr lang="en-US" dirty="0" smtClean="0"/>
              <a:t>Nature</a:t>
            </a:r>
            <a:r>
              <a:rPr lang="en-US" baseline="0" dirty="0" smtClean="0"/>
              <a:t> adopted leading community standard for describing biomedical research data – ISA </a:t>
            </a:r>
          </a:p>
          <a:p>
            <a:pPr defTabSz="914382">
              <a:defRPr/>
            </a:pPr>
            <a:endParaRPr lang="en-US" baseline="0" dirty="0" smtClean="0"/>
          </a:p>
          <a:p>
            <a:pPr defTabSz="914382">
              <a:defRPr/>
            </a:pP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12</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 </a:t>
            </a:r>
            <a:r>
              <a:rPr lang="en-US" dirty="0" err="1"/>
              <a:t>var</a:t>
            </a:r>
            <a:r>
              <a:rPr lang="en-US" dirty="0"/>
              <a:t> (measured variable): specifies entity and attribute measured in an assay (e.g. level of gene expression)</a:t>
            </a:r>
          </a:p>
          <a:p>
            <a:endParaRPr lang="en-US" dirty="0"/>
          </a:p>
          <a:p>
            <a:pPr marL="0" lvl="1" defTabSz="924458"/>
            <a:r>
              <a:rPr lang="en-US" dirty="0"/>
              <a:t>Independent </a:t>
            </a:r>
            <a:r>
              <a:rPr lang="en-US" dirty="0" err="1"/>
              <a:t>var</a:t>
            </a:r>
            <a:r>
              <a:rPr lang="en-US" dirty="0"/>
              <a:t> (factors, parameters) - </a:t>
            </a:r>
            <a:r>
              <a:rPr lang="en-US" sz="2200" dirty="0"/>
              <a:t>specifies parameters intentionally varied to test affect on dependent variable (e.g. exposure to agents like chemicals, or inherent characteristics of the specimen such as having transformed vs normal phenotype)</a:t>
            </a:r>
          </a:p>
          <a:p>
            <a:endParaRPr lang="en-US" dirty="0"/>
          </a:p>
          <a:p>
            <a:pPr marL="0" lvl="1" defTabSz="924458"/>
            <a:r>
              <a:rPr lang="en-US" dirty="0"/>
              <a:t>Controlled variables - </a:t>
            </a:r>
            <a:r>
              <a:rPr lang="en-US" sz="2400" dirty="0"/>
              <a:t>parameters not varied across study groups</a:t>
            </a:r>
          </a:p>
          <a:p>
            <a:endParaRPr lang="en-US" dirty="0"/>
          </a:p>
          <a:p>
            <a:pPr marL="0" lvl="2" defTabSz="924458"/>
            <a:r>
              <a:rPr lang="en-US" sz="2200" dirty="0"/>
              <a:t>reagents, instruments applied to all study groups consistently</a:t>
            </a:r>
          </a:p>
          <a:p>
            <a:endParaRPr lang="en-US" dirty="0"/>
          </a:p>
          <a:p>
            <a:endParaRPr lang="en-US" dirty="0"/>
          </a:p>
          <a:p>
            <a:r>
              <a:rPr lang="en-US" dirty="0"/>
              <a:t>------------</a:t>
            </a:r>
          </a:p>
          <a:p>
            <a:endParaRPr lang="en-US" dirty="0"/>
          </a:p>
          <a:p>
            <a:endParaRPr lang="en-US" dirty="0"/>
          </a:p>
          <a:p>
            <a:pPr defTabSz="924458"/>
            <a:r>
              <a:rPr lang="en-US" dirty="0"/>
              <a:t>A universal paradigm that describes how entities participate in  an experiment</a:t>
            </a:r>
          </a:p>
          <a:p>
            <a:pPr defTabSz="924458"/>
            <a:endParaRPr lang="en-US" dirty="0"/>
          </a:p>
          <a:p>
            <a:pPr defTabSz="924458"/>
            <a:r>
              <a:rPr lang="en-US" dirty="0"/>
              <a:t>This perspective is necessary to answer queries about cause and effect (what factors were applied to test an outcome of interest)</a:t>
            </a:r>
          </a:p>
          <a:p>
            <a:endParaRPr lang="en-US" dirty="0"/>
          </a:p>
          <a:p>
            <a:pPr defTabSz="924458"/>
            <a:r>
              <a:rPr lang="en-US" dirty="0"/>
              <a:t>Evaluation of CQs and existing models all pointed to a central importance of describing these three aspects of experiments and the relationship between them, which is something we took to heart in defining our initial model</a:t>
            </a:r>
          </a:p>
          <a:p>
            <a:endParaRPr lang="en-US" dirty="0"/>
          </a:p>
          <a:p>
            <a:endParaRPr lang="en-US" dirty="0"/>
          </a:p>
          <a:p>
            <a:r>
              <a:rPr lang="en-US" dirty="0"/>
              <a:t>this is one feature we adopted to inform our modeling</a:t>
            </a:r>
          </a:p>
        </p:txBody>
      </p:sp>
      <p:sp>
        <p:nvSpPr>
          <p:cNvPr id="4" name="Slide Number Placeholder 3"/>
          <p:cNvSpPr>
            <a:spLocks noGrp="1"/>
          </p:cNvSpPr>
          <p:nvPr>
            <p:ph type="sldNum" sz="quarter" idx="10"/>
          </p:nvPr>
        </p:nvSpPr>
        <p:spPr/>
        <p:txBody>
          <a:bodyPr/>
          <a:lstStyle/>
          <a:p>
            <a:fld id="{74621EDA-C842-420C-A6C8-0804DE47E67C}" type="slidenum">
              <a:rPr lang="en-US" smtClean="0"/>
              <a:t>121</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 </a:t>
            </a:r>
            <a:r>
              <a:rPr lang="en-US" dirty="0" err="1"/>
              <a:t>var</a:t>
            </a:r>
            <a:r>
              <a:rPr lang="en-US" dirty="0"/>
              <a:t> (measured variable): specifies entity and attribute measured in an assay (e.g. level of gene expression)</a:t>
            </a:r>
          </a:p>
          <a:p>
            <a:endParaRPr lang="en-US" dirty="0"/>
          </a:p>
          <a:p>
            <a:pPr marL="0" lvl="1" defTabSz="924458"/>
            <a:r>
              <a:rPr lang="en-US" dirty="0"/>
              <a:t>Independent </a:t>
            </a:r>
            <a:r>
              <a:rPr lang="en-US" dirty="0" err="1"/>
              <a:t>var</a:t>
            </a:r>
            <a:r>
              <a:rPr lang="en-US" dirty="0"/>
              <a:t> (factors, parameters) - </a:t>
            </a:r>
            <a:r>
              <a:rPr lang="en-US" sz="2200" dirty="0"/>
              <a:t>specifies parameters intentionally varied to test affect on dependent variable (e.g. exposure to agents like chemicals, or inherent characteristics of the specimen such as having transformed vs normal phenotype)</a:t>
            </a:r>
          </a:p>
          <a:p>
            <a:endParaRPr lang="en-US" dirty="0"/>
          </a:p>
          <a:p>
            <a:pPr marL="0" lvl="1" defTabSz="924458"/>
            <a:r>
              <a:rPr lang="en-US" dirty="0"/>
              <a:t>Controlled variables - </a:t>
            </a:r>
            <a:r>
              <a:rPr lang="en-US" sz="2400" dirty="0"/>
              <a:t>parameters not varied across study groups</a:t>
            </a:r>
          </a:p>
          <a:p>
            <a:endParaRPr lang="en-US" dirty="0"/>
          </a:p>
          <a:p>
            <a:pPr marL="0" lvl="2" defTabSz="924458"/>
            <a:r>
              <a:rPr lang="en-US" sz="2200" dirty="0"/>
              <a:t>reagents, instruments applied to all study groups consistently</a:t>
            </a:r>
          </a:p>
          <a:p>
            <a:endParaRPr lang="en-US" dirty="0"/>
          </a:p>
          <a:p>
            <a:endParaRPr lang="en-US" dirty="0"/>
          </a:p>
          <a:p>
            <a:r>
              <a:rPr lang="en-US" dirty="0"/>
              <a:t>------------</a:t>
            </a:r>
          </a:p>
          <a:p>
            <a:endParaRPr lang="en-US" dirty="0"/>
          </a:p>
          <a:p>
            <a:endParaRPr lang="en-US" dirty="0"/>
          </a:p>
          <a:p>
            <a:pPr defTabSz="924458"/>
            <a:r>
              <a:rPr lang="en-US" dirty="0"/>
              <a:t>A universal paradigm that describes how entities participate in  an experiment</a:t>
            </a:r>
          </a:p>
          <a:p>
            <a:pPr defTabSz="924458"/>
            <a:endParaRPr lang="en-US" dirty="0"/>
          </a:p>
          <a:p>
            <a:pPr defTabSz="924458"/>
            <a:r>
              <a:rPr lang="en-US" dirty="0"/>
              <a:t>This perspective is necessary to answer queries about cause and effect (what factors were applied to test an outcome of interest)</a:t>
            </a:r>
          </a:p>
          <a:p>
            <a:endParaRPr lang="en-US" dirty="0"/>
          </a:p>
          <a:p>
            <a:pPr defTabSz="924458"/>
            <a:r>
              <a:rPr lang="en-US" dirty="0"/>
              <a:t>Evaluation of CQs and existing models all pointed to a central importance of describing these three aspects of experiments and the relationship between them, which is something we took to heart in defining our initial model</a:t>
            </a:r>
          </a:p>
          <a:p>
            <a:endParaRPr lang="en-US" dirty="0"/>
          </a:p>
          <a:p>
            <a:endParaRPr lang="en-US" dirty="0"/>
          </a:p>
          <a:p>
            <a:r>
              <a:rPr lang="en-US" dirty="0"/>
              <a:t>this is one feature we adopted to inform our modeling</a:t>
            </a:r>
          </a:p>
        </p:txBody>
      </p:sp>
      <p:sp>
        <p:nvSpPr>
          <p:cNvPr id="4" name="Slide Number Placeholder 3"/>
          <p:cNvSpPr>
            <a:spLocks noGrp="1"/>
          </p:cNvSpPr>
          <p:nvPr>
            <p:ph type="sldNum" sz="quarter" idx="10"/>
          </p:nvPr>
        </p:nvSpPr>
        <p:spPr/>
        <p:txBody>
          <a:bodyPr/>
          <a:lstStyle/>
          <a:p>
            <a:fld id="{74621EDA-C842-420C-A6C8-0804DE47E67C}" type="slidenum">
              <a:rPr lang="en-US" smtClean="0"/>
              <a:t>122</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Our third and fourth deliverables go hand in hand – a concept glossary and domain model</a:t>
            </a:r>
            <a:r>
              <a:rPr lang="en-US" baseline="0" dirty="0" smtClean="0"/>
              <a:t>  of key research object concepts, and a more formal experimental metadata model based on these concepts</a:t>
            </a:r>
          </a:p>
          <a:p>
            <a:pPr defTabSz="924458"/>
            <a:endParaRPr lang="en-US" baseline="0" dirty="0" smtClean="0"/>
          </a:p>
          <a:p>
            <a:pPr defTabSz="924458"/>
            <a:r>
              <a:rPr lang="en-US" baseline="0" dirty="0" smtClean="0"/>
              <a:t>The common goal of these efforts is to p</a:t>
            </a:r>
            <a:r>
              <a:rPr lang="en-US" dirty="0" smtClean="0"/>
              <a:t>rovide a foundation</a:t>
            </a:r>
            <a:r>
              <a:rPr lang="en-US" baseline="0" dirty="0" smtClean="0"/>
              <a:t> for communication, data collection and  integration, and building shared community standards.</a:t>
            </a:r>
            <a:endParaRPr lang="en-US"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123</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As with any modeling work we do, we began by performing</a:t>
            </a:r>
            <a:r>
              <a:rPr lang="en-US" baseline="0" dirty="0" smtClean="0"/>
              <a:t> requirements analysis on three levels.</a:t>
            </a:r>
          </a:p>
          <a:p>
            <a:pPr defTabSz="924458">
              <a:defRPr/>
            </a:pPr>
            <a:endParaRPr lang="en-US" baseline="0" dirty="0" smtClean="0"/>
          </a:p>
          <a:p>
            <a:pPr defTabSz="924458">
              <a:defRPr/>
            </a:pPr>
            <a:r>
              <a:rPr lang="en-US" baseline="0" dirty="0" smtClean="0"/>
              <a:t>The models would be scoped by identifying priority use cases</a:t>
            </a:r>
          </a:p>
          <a:p>
            <a:pPr defTabSz="924458">
              <a:defRPr/>
            </a:pPr>
            <a:endParaRPr lang="en-US" baseline="0" dirty="0" smtClean="0"/>
          </a:p>
          <a:p>
            <a:pPr defTabSz="924458">
              <a:defRPr/>
            </a:pPr>
            <a:r>
              <a:rPr lang="en-US" baseline="0" dirty="0" smtClean="0"/>
              <a:t>Their content and structure would be driven by CQs and informed by an evaluation of existing models</a:t>
            </a: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124</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 range of possible use cases for describing</a:t>
            </a:r>
            <a:r>
              <a:rPr lang="en-US" baseline="0" dirty="0" smtClean="0"/>
              <a:t> </a:t>
            </a:r>
            <a:r>
              <a:rPr lang="en-US" dirty="0" smtClean="0"/>
              <a:t>datasets . . . models </a:t>
            </a:r>
            <a:r>
              <a:rPr lang="en-US" baseline="0" dirty="0" smtClean="0"/>
              <a:t>are defined and optimized differently depending on the use case and project or system requirements.  Aim is for minimal complexity to meet use case</a:t>
            </a:r>
          </a:p>
          <a:p>
            <a:endParaRPr lang="en-US" baseline="0" dirty="0" smtClean="0"/>
          </a:p>
          <a:p>
            <a:r>
              <a:rPr lang="en-US" baseline="0" dirty="0" smtClean="0"/>
              <a:t>Listed here are the three use cases we prioritized for our work based on landscape analysis and feedback from Elsevier.</a:t>
            </a:r>
          </a:p>
          <a:p>
            <a:endParaRPr lang="en-US" baseline="0" dirty="0" smtClean="0"/>
          </a:p>
          <a:p>
            <a:r>
              <a:rPr lang="en-US" baseline="0" dirty="0" smtClean="0"/>
              <a:t>some different types of use cases for experimental metadata – can be optimized for ease of collection and sharing (require relatively concise and light-weight model)</a:t>
            </a:r>
          </a:p>
          <a:p>
            <a:endParaRPr lang="en-US" baseline="0" dirty="0" smtClean="0"/>
          </a:p>
          <a:p>
            <a:r>
              <a:rPr lang="en-US" baseline="0" dirty="0" smtClean="0"/>
              <a:t>For search and discovery – must meet the . . . This depends on CQs of users and how they wish to discover data.</a:t>
            </a:r>
          </a:p>
          <a:p>
            <a:endParaRPr lang="en-US" baseline="0" dirty="0" smtClean="0"/>
          </a:p>
          <a:p>
            <a:r>
              <a:rPr lang="en-US" baseline="0" dirty="0" smtClean="0"/>
              <a:t>For data entry, we need to support intuitive and </a:t>
            </a:r>
          </a:p>
          <a:p>
            <a:endParaRPr lang="en-US" baseline="0" dirty="0" smtClean="0"/>
          </a:p>
          <a:p>
            <a:r>
              <a:rPr lang="en-US" baseline="0" dirty="0" smtClean="0"/>
              <a:t>For interoperability, . . . </a:t>
            </a:r>
          </a:p>
          <a:p>
            <a:endParaRPr lang="en-US" baseline="0" dirty="0" smtClean="0"/>
          </a:p>
          <a:p>
            <a:r>
              <a:rPr lang="en-US" baseline="0" dirty="0" smtClean="0"/>
              <a:t>--------------</a:t>
            </a:r>
          </a:p>
          <a:p>
            <a:endParaRPr lang="en-US" baseline="0" dirty="0" smtClean="0"/>
          </a:p>
          <a:p>
            <a:r>
              <a:rPr lang="en-US" baseline="0" dirty="0" smtClean="0"/>
              <a:t>Claims Analysis: structured to trace dependencies between samples, assays, variables, and outcomes ,          to support evaluation of claims and evidence supporting them</a:t>
            </a:r>
          </a:p>
          <a:p>
            <a:endParaRPr lang="en-US" baseline="0" dirty="0" smtClean="0"/>
          </a:p>
          <a:p>
            <a:r>
              <a:rPr lang="en-US" baseline="0" dirty="0" smtClean="0"/>
              <a:t>Reproducibility: captures sufficient detail about experimental participants and execution  to support reproduction of results </a:t>
            </a:r>
          </a:p>
          <a:p>
            <a:endParaRPr lang="en-US" baseline="0" dirty="0" smtClean="0"/>
          </a:p>
          <a:p>
            <a:endParaRPr lang="en-US" baseline="0" dirty="0" smtClean="0"/>
          </a:p>
          <a:p>
            <a:endParaRPr lang="en-US" baseline="0" dirty="0" smtClean="0"/>
          </a:p>
          <a:p>
            <a:endParaRPr lang="en-US" baseline="0" dirty="0" smtClean="0"/>
          </a:p>
          <a:p>
            <a:r>
              <a:rPr lang="en-US" baseline="0" dirty="0" smtClean="0"/>
              <a:t>Not an exhaustive list, but runs gamut from very simple requirements to much more complex and granular ones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125</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search and discovery use case, critical</a:t>
            </a:r>
            <a:r>
              <a:rPr lang="en-US" baseline="0" dirty="0" smtClean="0"/>
              <a:t> to collect rich set of CQs to understand user needs and inform scope and design of the model</a:t>
            </a:r>
            <a:endParaRPr lang="en-US" dirty="0" smtClean="0"/>
          </a:p>
          <a:p>
            <a:endParaRPr lang="en-US" dirty="0" smtClean="0"/>
          </a:p>
          <a:p>
            <a:r>
              <a:rPr lang="en-US" dirty="0" smtClean="0"/>
              <a:t>CQs help to specify the kinds of entities to represent and the relationships needed between them to efficiently answer simple and complex queries.</a:t>
            </a:r>
          </a:p>
          <a:p>
            <a:endParaRPr lang="en-US" dirty="0" smtClean="0"/>
          </a:p>
          <a:p>
            <a:r>
              <a:rPr lang="en-US" dirty="0" smtClean="0"/>
              <a:t>Helps to highlight domain concepts traversed by each query (and relationships between them – not shown here)</a:t>
            </a:r>
          </a:p>
          <a:p>
            <a:endParaRPr lang="en-US" dirty="0" smtClean="0"/>
          </a:p>
          <a:p>
            <a:r>
              <a:rPr lang="en-US" dirty="0" smtClean="0"/>
              <a:t>Noted strong preference for discovery based on experimental attributes, as we expected</a:t>
            </a:r>
          </a:p>
          <a:p>
            <a:endParaRPr lang="en-US" dirty="0" smtClean="0"/>
          </a:p>
          <a:p>
            <a:r>
              <a:rPr lang="en-US" dirty="0" smtClean="0"/>
              <a:t>-------------------</a:t>
            </a:r>
          </a:p>
          <a:p>
            <a:endParaRPr lang="en-US" dirty="0" smtClean="0"/>
          </a:p>
          <a:p>
            <a:endParaRPr lang="en-US" dirty="0" smtClean="0"/>
          </a:p>
          <a:p>
            <a:endParaRPr lang="en-US" dirty="0" smtClean="0"/>
          </a:p>
          <a:p>
            <a:r>
              <a:rPr lang="en-US" dirty="0" smtClean="0"/>
              <a:t>Took two approaches to defining requirements for our model</a:t>
            </a:r>
          </a:p>
          <a:p>
            <a:endParaRPr lang="en-US" dirty="0" smtClean="0"/>
          </a:p>
          <a:p>
            <a:r>
              <a:rPr lang="en-US" dirty="0" smtClean="0"/>
              <a:t>bottom up approach driven by competency questions.  these are . . .</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126</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Finally, examined</a:t>
            </a:r>
            <a:r>
              <a:rPr lang="en-US" baseline="0" dirty="0" smtClean="0"/>
              <a:t> handful of existing schema and models describing biomedical </a:t>
            </a:r>
            <a:r>
              <a:rPr lang="en-US" baseline="0" dirty="0" err="1" smtClean="0"/>
              <a:t>investiggations</a:t>
            </a:r>
            <a:r>
              <a:rPr lang="en-US" baseline="0" dirty="0" smtClean="0"/>
              <a:t> that seemed closest fit for our needs</a:t>
            </a:r>
            <a:endParaRPr lang="en-US" dirty="0" smtClean="0"/>
          </a:p>
          <a:p>
            <a:pPr defTabSz="924458"/>
            <a:endParaRPr lang="en-US" dirty="0" smtClean="0"/>
          </a:p>
          <a:p>
            <a:pPr defTabSz="924458"/>
            <a:r>
              <a:rPr lang="en-US" sz="1400" dirty="0"/>
              <a:t>OBI: </a:t>
            </a:r>
            <a:r>
              <a:rPr lang="en-US" dirty="0"/>
              <a:t>Broad and rich, but focus in on biomedicine, and not suited or being used as a metadata model/schema (too complex, tied to realist view). Can inform our work but not directly applicable</a:t>
            </a:r>
          </a:p>
          <a:p>
            <a:pPr defTabSz="924458"/>
            <a:endParaRPr lang="en-US" dirty="0" smtClean="0"/>
          </a:p>
          <a:p>
            <a:pPr defTabSz="924458"/>
            <a:r>
              <a:rPr lang="en-US" dirty="0" smtClean="0"/>
              <a:t>ISA:</a:t>
            </a:r>
            <a:r>
              <a:rPr lang="en-US" baseline="0" dirty="0" smtClean="0"/>
              <a:t> </a:t>
            </a:r>
            <a:r>
              <a:rPr lang="en-US" dirty="0"/>
              <a:t>A schema for metadata collection that is widely used, but model is too granular, under-constrained, and not scoped for our use case</a:t>
            </a:r>
          </a:p>
          <a:p>
            <a:pPr defTabSz="924458"/>
            <a:endParaRPr lang="en-US" dirty="0"/>
          </a:p>
          <a:p>
            <a:pPr defTabSz="924458"/>
            <a:r>
              <a:rPr lang="en-US" dirty="0" err="1" smtClean="0"/>
              <a:t>KEfED</a:t>
            </a:r>
            <a:r>
              <a:rPr lang="en-US" dirty="0" smtClean="0"/>
              <a:t> Framework: </a:t>
            </a:r>
            <a:r>
              <a:rPr lang="en-US" dirty="0"/>
              <a:t>A high-level schema with right level of abstraction/complexity, but lacks ontological underpinnings and integration, receives limited use, and structured for claims analysis use cases. </a:t>
            </a:r>
            <a:r>
              <a:rPr lang="en-US" dirty="0" err="1"/>
              <a:t>Mor</a:t>
            </a:r>
            <a:r>
              <a:rPr lang="en-US" dirty="0"/>
              <a:t> of a framework than a formal semantic schema</a:t>
            </a:r>
          </a:p>
          <a:p>
            <a:pPr defTabSz="924458"/>
            <a:endParaRPr lang="en-US" dirty="0" smtClean="0"/>
          </a:p>
          <a:p>
            <a:pPr defTabSz="924458"/>
            <a:r>
              <a:rPr lang="en-US" dirty="0" smtClean="0"/>
              <a:t>EBI: </a:t>
            </a:r>
            <a:r>
              <a:rPr lang="en-US" dirty="0"/>
              <a:t>Supports data collection and scoped for discovery use case, narrowly defined for specific datatypes and domains (e.g. microarray in Array Express)</a:t>
            </a:r>
          </a:p>
          <a:p>
            <a:pPr defTabSz="924458"/>
            <a:endParaRPr lang="en-US" dirty="0" smtClean="0"/>
          </a:p>
          <a:p>
            <a:pPr defTabSz="924458"/>
            <a:endParaRPr lang="en-US" dirty="0" smtClean="0"/>
          </a:p>
          <a:p>
            <a:pPr defTabSz="924458"/>
            <a:endParaRPr lang="en-US" dirty="0" smtClean="0"/>
          </a:p>
          <a:p>
            <a:pPr defTabSz="924458"/>
            <a:r>
              <a:rPr lang="en-US" dirty="0" smtClean="0"/>
              <a:t>Isa and EBI – specimen centric model</a:t>
            </a:r>
          </a:p>
          <a:p>
            <a:pPr defTabSz="924458"/>
            <a:endParaRPr lang="en-US" dirty="0" smtClean="0"/>
          </a:p>
          <a:p>
            <a:pPr defTabSz="924458"/>
            <a:r>
              <a:rPr lang="en-US" dirty="0" err="1" smtClean="0"/>
              <a:t>KeFED</a:t>
            </a:r>
            <a:r>
              <a:rPr lang="en-US" dirty="0" smtClean="0"/>
              <a:t> and</a:t>
            </a:r>
            <a:r>
              <a:rPr lang="en-US" baseline="0" dirty="0" smtClean="0"/>
              <a:t> OBI – process centric models</a:t>
            </a:r>
            <a:endParaRPr lang="en-US" dirty="0" smtClean="0"/>
          </a:p>
          <a:p>
            <a:pPr defTabSz="924458"/>
            <a:endParaRPr lang="en-US" dirty="0" smtClean="0"/>
          </a:p>
          <a:p>
            <a:pPr defTabSz="924458"/>
            <a:r>
              <a:rPr lang="en-US" dirty="0" smtClean="0"/>
              <a:t>Variable centric model most </a:t>
            </a:r>
            <a:r>
              <a:rPr lang="en-US" dirty="0" err="1" smtClean="0"/>
              <a:t>efficinet</a:t>
            </a:r>
            <a:r>
              <a:rPr lang="en-US" dirty="0" smtClean="0"/>
              <a:t> for metadata creation and search</a:t>
            </a:r>
          </a:p>
          <a:p>
            <a:pPr defTabSz="924458"/>
            <a:r>
              <a:rPr lang="en-US" dirty="0" smtClean="0"/>
              <a:t>	- no have to create instances for each specimen/sample in a study, and describe each process applied to them</a:t>
            </a:r>
          </a:p>
          <a:p>
            <a:pPr defTabSz="924458"/>
            <a:r>
              <a:rPr lang="en-US" dirty="0" smtClean="0"/>
              <a:t>just present a summary level view</a:t>
            </a:r>
            <a:r>
              <a:rPr lang="en-US" baseline="0" dirty="0" smtClean="0"/>
              <a:t> of all TYPES of processes and reagents and specimens used, organized around the experimental variables that describe how they participated in the study</a:t>
            </a:r>
            <a:endParaRPr lang="en-US" dirty="0" smtClean="0"/>
          </a:p>
          <a:p>
            <a:pPr defTabSz="924458"/>
            <a:endParaRPr lang="en-US" dirty="0" smtClean="0"/>
          </a:p>
          <a:p>
            <a:pPr defTabSz="924458"/>
            <a:r>
              <a:rPr lang="en-US" dirty="0" smtClean="0"/>
              <a:t>top down approach to defining requirements.</a:t>
            </a:r>
          </a:p>
          <a:p>
            <a:pPr defTabSz="924458"/>
            <a:endParaRPr lang="en-US" dirty="0" smtClean="0"/>
          </a:p>
          <a:p>
            <a:pPr defTabSz="924458"/>
            <a:r>
              <a:rPr lang="en-US" dirty="0" smtClean="0"/>
              <a:t>Upshot is existing models do not serve our needs . . .  none support level of integration with existing ontologies to adequately constrain data entry</a:t>
            </a:r>
          </a:p>
          <a:p>
            <a:pPr defTabSz="924458"/>
            <a:endParaRPr lang="en-US" dirty="0" smtClean="0"/>
          </a:p>
          <a:p>
            <a:pPr defTabSz="924458"/>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127</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concept map of our initial straw man proposal </a:t>
            </a:r>
          </a:p>
          <a:p>
            <a:endParaRPr lang="en-US" baseline="0" dirty="0" smtClean="0"/>
          </a:p>
          <a:p>
            <a:endParaRPr lang="en-US" baseline="0" dirty="0" smtClean="0"/>
          </a:p>
          <a:p>
            <a:r>
              <a:rPr lang="en-US" baseline="0" dirty="0" smtClean="0"/>
              <a:t>View of a fairly informal initial straw man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128</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concept map of our initial straw man proposal </a:t>
            </a:r>
          </a:p>
          <a:p>
            <a:endParaRPr lang="en-US" baseline="0" dirty="0" smtClean="0"/>
          </a:p>
          <a:p>
            <a:endParaRPr lang="en-US" baseline="0" dirty="0" smtClean="0"/>
          </a:p>
          <a:p>
            <a:r>
              <a:rPr lang="en-US" baseline="0" dirty="0" smtClean="0"/>
              <a:t>View of a fairly informal initial straw man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129</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concept map of our initial straw man proposal </a:t>
            </a:r>
          </a:p>
          <a:p>
            <a:endParaRPr lang="en-US" baseline="0" dirty="0" smtClean="0"/>
          </a:p>
          <a:p>
            <a:endParaRPr lang="en-US" baseline="0" dirty="0" smtClean="0"/>
          </a:p>
          <a:p>
            <a:r>
              <a:rPr lang="en-US" baseline="0" dirty="0" smtClean="0"/>
              <a:t>View of a fairly informal initial straw man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130</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So with our landscape analysis we learned many important lessons that helped us to define</a:t>
            </a:r>
            <a:r>
              <a:rPr lang="en-US" baseline="0" dirty="0" smtClean="0"/>
              <a:t> specific deliverables for our remaining work.   </a:t>
            </a:r>
            <a:r>
              <a:rPr lang="en-US" strike="sngStrike" baseline="0" dirty="0" smtClean="0"/>
              <a:t>toward a unified metadata model for describing research objects. </a:t>
            </a:r>
          </a:p>
          <a:p>
            <a:pPr defTabSz="924458"/>
            <a:endParaRPr lang="en-US" baseline="0" dirty="0" smtClean="0"/>
          </a:p>
          <a:p>
            <a:pPr defTabSz="924458"/>
            <a:r>
              <a:rPr lang="en-US" baseline="0" dirty="0" smtClean="0"/>
              <a:t>We learned that a diverse and informative body of work already exists in this area that can inform our efforts.</a:t>
            </a:r>
          </a:p>
          <a:p>
            <a:pPr defTabSz="924458"/>
            <a:r>
              <a:rPr lang="en-US" baseline="0" dirty="0" smtClean="0"/>
              <a:t>Deliverable 1 is a structured review of this landscape. </a:t>
            </a:r>
          </a:p>
          <a:p>
            <a:pPr defTabSz="924458"/>
            <a:endParaRPr lang="en-US" baseline="0" dirty="0" smtClean="0"/>
          </a:p>
          <a:p>
            <a:pPr defTabSz="924458"/>
            <a:r>
              <a:rPr lang="en-US" baseline="0" dirty="0" smtClean="0"/>
              <a:t>We learned that there is a pretty s</a:t>
            </a:r>
            <a:r>
              <a:rPr lang="en-US" dirty="0" smtClean="0"/>
              <a:t>trong foundation of standards and practices around generic metadata collection.</a:t>
            </a:r>
          </a:p>
          <a:p>
            <a:pPr defTabSz="924458"/>
            <a:r>
              <a:rPr lang="en-US" dirty="0" smtClean="0"/>
              <a:t>And Deliverable</a:t>
            </a:r>
            <a:r>
              <a:rPr lang="en-US" baseline="0" dirty="0" smtClean="0"/>
              <a:t> 2 is a set of recommendations identifying core elements and standards to adopt here</a:t>
            </a:r>
            <a:endParaRPr lang="en-US" dirty="0" smtClean="0"/>
          </a:p>
          <a:p>
            <a:pPr defTabSz="924458"/>
            <a:endParaRPr lang="en-US" baseline="0" dirty="0" smtClean="0"/>
          </a:p>
          <a:p>
            <a:pPr defTabSz="924458"/>
            <a:r>
              <a:rPr lang="en-US" baseline="0" dirty="0" smtClean="0"/>
              <a:t>We learned that the r</a:t>
            </a:r>
            <a:r>
              <a:rPr lang="en-US" dirty="0" smtClean="0"/>
              <a:t>eal challenge lies in defining</a:t>
            </a:r>
            <a:r>
              <a:rPr lang="en-US" baseline="0" dirty="0" smtClean="0"/>
              <a:t> </a:t>
            </a:r>
            <a:r>
              <a:rPr lang="en-US" dirty="0" smtClean="0"/>
              <a:t>standards around experimental metadata that can</a:t>
            </a:r>
            <a:r>
              <a:rPr lang="en-US" baseline="0" dirty="0" smtClean="0"/>
              <a:t> support its collection and integration . And that a shared conceptual framework is needed to support this goal. </a:t>
            </a:r>
          </a:p>
          <a:p>
            <a:pPr defTabSz="924458"/>
            <a:r>
              <a:rPr lang="en-US" baseline="0" dirty="0" smtClean="0"/>
              <a:t>Toward this end, Deliverable 3 is a Reference model that defines core concepts in the domain relevant.</a:t>
            </a:r>
          </a:p>
          <a:p>
            <a:pPr defTabSz="924458"/>
            <a:r>
              <a:rPr lang="en-US" baseline="0" dirty="0" smtClean="0"/>
              <a:t>Deliverable 4 builds on this reference model to define a more  formal experimental metadata model that can support data collection </a:t>
            </a:r>
          </a:p>
          <a:p>
            <a:pPr defTabSz="924458"/>
            <a:endParaRPr lang="en-US" dirty="0" smtClean="0"/>
          </a:p>
          <a:p>
            <a:pPr defTabSz="924458"/>
            <a:r>
              <a:rPr lang="en-US" baseline="0" dirty="0" smtClean="0"/>
              <a:t>For the rest of my time today I want to give a tour of these deliverables and outcomes.</a:t>
            </a:r>
          </a:p>
          <a:p>
            <a:pPr defTabSz="924458"/>
            <a:endParaRPr lang="en-US" baseline="0" dirty="0" smtClean="0"/>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13</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concept</a:t>
            </a:r>
            <a:r>
              <a:rPr lang="en-US" baseline="0" dirty="0" smtClean="0"/>
              <a:t> map shows how our model represents metadata about this experiment.</a:t>
            </a:r>
          </a:p>
          <a:p>
            <a:endParaRPr lang="en-US" baseline="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131</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concept</a:t>
            </a:r>
            <a:r>
              <a:rPr lang="en-US" baseline="0" dirty="0" smtClean="0"/>
              <a:t> map shows how our model represents metadata about this experiment.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132</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concept</a:t>
            </a:r>
            <a:r>
              <a:rPr lang="en-US" baseline="0" dirty="0" smtClean="0"/>
              <a:t> map shows how our model represents metadata about this experiment.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133</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For reference</a:t>
            </a:r>
            <a:r>
              <a:rPr lang="en-US" baseline="0" dirty="0" smtClean="0"/>
              <a:t> this is a </a:t>
            </a:r>
            <a:r>
              <a:rPr lang="en-US" dirty="0" smtClean="0"/>
              <a:t>view </a:t>
            </a:r>
            <a:r>
              <a:rPr lang="en-US" dirty="0"/>
              <a:t>of same model as a hierarchical metadata schema (is in the google doc as well)</a:t>
            </a:r>
          </a:p>
        </p:txBody>
      </p:sp>
      <p:sp>
        <p:nvSpPr>
          <p:cNvPr id="4" name="Slide Number Placeholder 3"/>
          <p:cNvSpPr>
            <a:spLocks noGrp="1"/>
          </p:cNvSpPr>
          <p:nvPr>
            <p:ph type="sldNum" sz="quarter" idx="10"/>
          </p:nvPr>
        </p:nvSpPr>
        <p:spPr/>
        <p:txBody>
          <a:bodyPr/>
          <a:lstStyle/>
          <a:p>
            <a:fld id="{74621EDA-C842-420C-A6C8-0804DE47E67C}" type="slidenum">
              <a:rPr lang="en-US" smtClean="0"/>
              <a:t>134</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clearest way to demonstrate  the model itself is</a:t>
            </a:r>
            <a:r>
              <a:rPr lang="en-US" baseline="0" dirty="0" smtClean="0"/>
              <a:t> to show how it captures metadata for a real experiment.  </a:t>
            </a:r>
          </a:p>
          <a:p>
            <a:endParaRPr lang="en-US" dirty="0" smtClean="0"/>
          </a:p>
          <a:p>
            <a:r>
              <a:rPr lang="en-US" dirty="0" smtClean="0"/>
              <a:t>So here is our canned example. It</a:t>
            </a:r>
            <a:r>
              <a:rPr lang="en-US" baseline="0" dirty="0" smtClean="0"/>
              <a:t> is </a:t>
            </a:r>
            <a:r>
              <a:rPr lang="en-US" dirty="0" smtClean="0"/>
              <a:t>relatively </a:t>
            </a:r>
            <a:r>
              <a:rPr lang="en-US" dirty="0" smtClean="0"/>
              <a:t>simple </a:t>
            </a:r>
            <a:r>
              <a:rPr lang="en-US" dirty="0" smtClean="0"/>
              <a:t>and </a:t>
            </a:r>
            <a:r>
              <a:rPr lang="en-US" dirty="0" smtClean="0"/>
              <a:t>meant to </a:t>
            </a:r>
            <a:r>
              <a:rPr lang="en-US" dirty="0" smtClean="0"/>
              <a:t>illustrate</a:t>
            </a:r>
            <a:r>
              <a:rPr lang="en-US" baseline="0" dirty="0" smtClean="0"/>
              <a:t> </a:t>
            </a:r>
            <a:r>
              <a:rPr lang="en-US" dirty="0" smtClean="0"/>
              <a:t>core features and utility </a:t>
            </a:r>
            <a:r>
              <a:rPr lang="en-US" dirty="0" smtClean="0"/>
              <a:t>of the model. </a:t>
            </a:r>
          </a:p>
          <a:p>
            <a:endParaRPr lang="en-US" dirty="0" smtClean="0"/>
          </a:p>
          <a:p>
            <a:r>
              <a:rPr lang="en-US" dirty="0" smtClean="0"/>
              <a:t>This experiment</a:t>
            </a:r>
            <a:r>
              <a:rPr lang="en-US" baseline="0" dirty="0" smtClean="0"/>
              <a:t> explores the hypothesis that differential . . .</a:t>
            </a:r>
          </a:p>
          <a:p>
            <a:endParaRPr lang="en-US" baseline="0" dirty="0" smtClean="0"/>
          </a:p>
          <a:p>
            <a:r>
              <a:rPr lang="en-US" baseline="0" dirty="0" smtClean="0"/>
              <a:t>It begins with a chemical treatment: exposure of a mouse model . . . </a:t>
            </a:r>
          </a:p>
          <a:p>
            <a:endParaRPr lang="en-US" baseline="0" dirty="0" smtClean="0"/>
          </a:p>
          <a:p>
            <a:r>
              <a:rPr lang="en-US" baseline="0" dirty="0" smtClean="0"/>
              <a:t>Astrocytes are then collected from the hippocampi of mice displaying either normal or impaired memory function in a water maze test.</a:t>
            </a:r>
          </a:p>
          <a:p>
            <a:endParaRPr lang="en-US" baseline="0" dirty="0" smtClean="0"/>
          </a:p>
          <a:p>
            <a:r>
              <a:rPr lang="en-US" baseline="0" dirty="0" smtClean="0"/>
              <a:t>mRNA is then isolated from these astrocytes, and used as input in a microarray assay to test gene expression patterns.</a:t>
            </a:r>
          </a:p>
          <a:p>
            <a:endParaRPr lang="en-US" baseline="0" dirty="0" smtClean="0"/>
          </a:p>
          <a:p>
            <a:r>
              <a:rPr lang="en-US" dirty="0" smtClean="0"/>
              <a:t>I have</a:t>
            </a:r>
            <a:r>
              <a:rPr lang="en-US" baseline="0" dirty="0" smtClean="0"/>
              <a:t> h</a:t>
            </a:r>
            <a:r>
              <a:rPr lang="en-US" dirty="0" smtClean="0"/>
              <a:t>ighlighted</a:t>
            </a:r>
            <a:r>
              <a:rPr lang="en-US" baseline="0" dirty="0" smtClean="0"/>
              <a:t> concepts that represent control, independent, and dependent variables – because these concepts play a central role in our model.  You may find requires a new way of looking at an experiment – to think first of the type of variable things represent rather than the experimental role they play  as a reagent, specimen, or instrument, which is also captured but secondarily.</a:t>
            </a:r>
          </a:p>
          <a:p>
            <a:endParaRPr lang="en-US" baseline="0" dirty="0" smtClean="0"/>
          </a:p>
          <a:p>
            <a:r>
              <a:rPr lang="en-US" baseline="0" dirty="0" smtClean="0"/>
              <a:t>For example, astrocyte and hippocampus are control variables because these are features common to ALL study groups in the experiment.</a:t>
            </a:r>
          </a:p>
          <a:p>
            <a:r>
              <a:rPr lang="en-US" baseline="0" dirty="0" smtClean="0"/>
              <a:t>DMSO and </a:t>
            </a:r>
            <a:r>
              <a:rPr lang="en-US" baseline="0" dirty="0" err="1" smtClean="0"/>
              <a:t>arsenite</a:t>
            </a:r>
            <a:r>
              <a:rPr lang="en-US" baseline="0" dirty="0" smtClean="0"/>
              <a:t> on the other hand are independent variables that help define separate study groups in the experiment. And of course  the level of gene expression is the measured, dependent variable.</a:t>
            </a:r>
            <a:endParaRPr lang="en-US" dirty="0" smtClean="0"/>
          </a:p>
          <a:p>
            <a:pPr defTabSz="924458">
              <a:defRPr/>
            </a:pPr>
            <a:endParaRPr lang="en-US" dirty="0" smtClean="0"/>
          </a:p>
          <a:p>
            <a:pPr defTabSz="924458">
              <a:defRPr/>
            </a:pPr>
            <a:endParaRPr lang="en-US" dirty="0" smtClean="0"/>
          </a:p>
          <a:p>
            <a:pPr defTabSz="924458">
              <a:defRPr/>
            </a:pPr>
            <a:r>
              <a:rPr lang="en-US" dirty="0" smtClean="0"/>
              <a:t>------------</a:t>
            </a:r>
          </a:p>
          <a:p>
            <a:pPr defTabSz="924458">
              <a:defRPr/>
            </a:pPr>
            <a:endParaRPr lang="en-US" dirty="0" smtClean="0"/>
          </a:p>
          <a:p>
            <a:r>
              <a:rPr lang="en-US" dirty="0" smtClean="0"/>
              <a:t>Highlighted</a:t>
            </a:r>
            <a:r>
              <a:rPr lang="en-US" baseline="0" dirty="0" smtClean="0"/>
              <a:t> are the terms referencing instances of some of the core elements in our metadata model (namely techniques, specimens, . . . ). </a:t>
            </a:r>
            <a:r>
              <a:rPr lang="en-US" dirty="0" smtClean="0"/>
              <a:t>These</a:t>
            </a:r>
            <a:r>
              <a:rPr lang="en-US" baseline="0" dirty="0" smtClean="0"/>
              <a:t> represent important keywords users will query on to find datasets/ROs . . . so a key goal of our model is to capture this in as concise and standardized a way as possible.</a:t>
            </a:r>
          </a:p>
          <a:p>
            <a:pPr defTabSz="924458">
              <a:defRPr/>
            </a:pPr>
            <a:endParaRPr lang="en-US" dirty="0" smtClean="0"/>
          </a:p>
          <a:p>
            <a:pPr defTabSz="924458">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135</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baseline="0" dirty="0" smtClean="0"/>
              <a:t>So I want to quickly  close by highlighting some potential applications and future directions for this work</a:t>
            </a:r>
          </a:p>
          <a:p>
            <a:pPr defTabSz="924458"/>
            <a:endParaRPr lang="en-US" baseline="0" dirty="0" smtClean="0"/>
          </a:p>
          <a:p>
            <a:pPr defTabSz="924458"/>
            <a:r>
              <a:rPr lang="en-US" baseline="0" dirty="0" smtClean="0"/>
              <a:t>In terms of  how we might partner with the community, our next step is to establish a broader working group under the FORCE11 framework focused on these issues to promote, improve, and apply our work</a:t>
            </a:r>
            <a:endParaRPr lang="en-US" dirty="0" smtClean="0"/>
          </a:p>
          <a:p>
            <a:pPr defTabSz="924458"/>
            <a:endParaRPr lang="en-US" dirty="0" smtClean="0"/>
          </a:p>
          <a:p>
            <a:pPr defTabSz="924458"/>
            <a:r>
              <a:rPr lang="en-US" dirty="0" smtClean="0"/>
              <a:t>We can also partner with the </a:t>
            </a:r>
            <a:r>
              <a:rPr lang="en-US" dirty="0" err="1" smtClean="0"/>
              <a:t>OpenRIF</a:t>
            </a:r>
            <a:r>
              <a:rPr lang="en-US" dirty="0" smtClean="0"/>
              <a:t> to inform their work.  </a:t>
            </a:r>
            <a:r>
              <a:rPr lang="en-US" dirty="0" err="1" smtClean="0"/>
              <a:t>OpenRIF</a:t>
            </a:r>
            <a:r>
              <a:rPr lang="en-US" dirty="0" smtClean="0"/>
              <a:t> is the new name for working</a:t>
            </a:r>
            <a:r>
              <a:rPr lang="en-US" baseline="0" dirty="0" smtClean="0"/>
              <a:t> group we are leading that was historically associated with the VIVO-ISF standard – and we are beginning work to improve and expand modeling of attribution, provenance for research artifacts.</a:t>
            </a:r>
            <a:endParaRPr lang="en-US" dirty="0" smtClean="0"/>
          </a:p>
          <a:p>
            <a:pPr defTabSz="924458"/>
            <a:endParaRPr lang="en-US" dirty="0" smtClean="0"/>
          </a:p>
          <a:p>
            <a:pPr>
              <a:lnSpc>
                <a:spcPct val="120000"/>
              </a:lnSpc>
              <a:spcBef>
                <a:spcPts val="2426"/>
              </a:spcBef>
            </a:pPr>
            <a:r>
              <a:rPr lang="en-US" dirty="0" smtClean="0"/>
              <a:t>Finally, we also</a:t>
            </a:r>
            <a:r>
              <a:rPr lang="en-US" baseline="0" dirty="0" smtClean="0"/>
              <a:t> have contacts with </a:t>
            </a:r>
            <a:r>
              <a:rPr lang="en-US" dirty="0" err="1" smtClean="0"/>
              <a:t>with</a:t>
            </a:r>
            <a:r>
              <a:rPr lang="en-US" dirty="0" smtClean="0"/>
              <a:t> BD2K Data Discovery Index Metadata WG.</a:t>
            </a:r>
          </a:p>
          <a:p>
            <a:pPr>
              <a:lnSpc>
                <a:spcPct val="120000"/>
              </a:lnSpc>
              <a:spcBef>
                <a:spcPts val="2426"/>
              </a:spcBef>
            </a:pPr>
            <a:r>
              <a:rPr lang="en-US" dirty="0" smtClean="0"/>
              <a:t>This is work</a:t>
            </a:r>
            <a:r>
              <a:rPr lang="en-US" baseline="0" dirty="0" smtClean="0"/>
              <a:t> that began after </a:t>
            </a:r>
            <a:r>
              <a:rPr lang="en-US" baseline="0" dirty="0" err="1" smtClean="0"/>
              <a:t>i</a:t>
            </a:r>
            <a:r>
              <a:rPr lang="en-US" baseline="0" dirty="0" smtClean="0"/>
              <a:t> completed the contract work presented here.  Part of the larger NIH BD2K Initiative, which funded the </a:t>
            </a:r>
            <a:r>
              <a:rPr lang="en-US" baseline="0" dirty="0" err="1" smtClean="0"/>
              <a:t>bioCADDIE</a:t>
            </a:r>
            <a:r>
              <a:rPr lang="en-US" baseline="0" dirty="0" smtClean="0"/>
              <a:t> team at UCSD to build a data discovery index.</a:t>
            </a:r>
          </a:p>
          <a:p>
            <a:pPr>
              <a:lnSpc>
                <a:spcPct val="120000"/>
              </a:lnSpc>
              <a:spcBef>
                <a:spcPts val="2426"/>
              </a:spcBef>
            </a:pPr>
            <a:endParaRPr lang="en-US" dirty="0" smtClean="0"/>
          </a:p>
          <a:p>
            <a:pPr>
              <a:lnSpc>
                <a:spcPct val="120000"/>
              </a:lnSpc>
              <a:spcBef>
                <a:spcPts val="2426"/>
              </a:spcBef>
            </a:pPr>
            <a:r>
              <a:rPr lang="en-US" dirty="0" smtClean="0"/>
              <a:t>This</a:t>
            </a:r>
            <a:r>
              <a:rPr lang="en-US" baseline="0" dirty="0" smtClean="0"/>
              <a:t> is to be a system to index metadata about biomedical datasets across repositories using a common model, and a search interface to support discovery and sharing.</a:t>
            </a:r>
          </a:p>
          <a:p>
            <a:pPr>
              <a:lnSpc>
                <a:spcPct val="120000"/>
              </a:lnSpc>
              <a:spcBef>
                <a:spcPts val="2426"/>
              </a:spcBef>
            </a:pPr>
            <a:endParaRPr lang="en-US" baseline="0" dirty="0" smtClean="0"/>
          </a:p>
          <a:p>
            <a:pPr>
              <a:lnSpc>
                <a:spcPct val="120000"/>
              </a:lnSpc>
              <a:spcBef>
                <a:spcPts val="2426"/>
              </a:spcBef>
            </a:pPr>
            <a:r>
              <a:rPr lang="en-US" baseline="0" dirty="0" smtClean="0"/>
              <a:t>Metadata working group was tasked to define a model that could be used to aggregate</a:t>
            </a:r>
            <a:r>
              <a:rPr lang="en-US" dirty="0" smtClean="0"/>
              <a:t> metadata across existing data repositories under</a:t>
            </a:r>
            <a:r>
              <a:rPr lang="en-US" baseline="0" dirty="0" smtClean="0"/>
              <a:t> a</a:t>
            </a:r>
            <a:r>
              <a:rPr lang="en-US" dirty="0" smtClean="0"/>
              <a:t> unified framework (very similar to the goal of my work for Elsevier).</a:t>
            </a:r>
          </a:p>
          <a:p>
            <a:pPr>
              <a:lnSpc>
                <a:spcPct val="120000"/>
              </a:lnSpc>
              <a:spcBef>
                <a:spcPts val="2426"/>
              </a:spcBef>
            </a:pPr>
            <a:endParaRPr lang="en-US" baseline="0" dirty="0" smtClean="0"/>
          </a:p>
          <a:p>
            <a:pPr>
              <a:lnSpc>
                <a:spcPct val="120000"/>
              </a:lnSpc>
              <a:spcBef>
                <a:spcPts val="2426"/>
              </a:spcBef>
            </a:pPr>
            <a:r>
              <a:rPr lang="en-US" baseline="0" dirty="0" smtClean="0"/>
              <a:t>I have done an initial comparison of their model and my proposals, and can discuss details if there is interest and time  - overall a very similar selection of core domain concepts but some critical differences in the way these are hooked together to define a metadata schema.</a:t>
            </a:r>
          </a:p>
          <a:p>
            <a:pPr defTabSz="924458"/>
            <a:r>
              <a:rPr lang="en-US" dirty="0" smtClean="0"/>
              <a:t> </a:t>
            </a:r>
          </a:p>
          <a:p>
            <a:pPr defTabSz="924458"/>
            <a:r>
              <a:rPr lang="en-US" dirty="0" smtClean="0"/>
              <a:t>Our work has been shared with </a:t>
            </a:r>
            <a:r>
              <a:rPr lang="en-US" dirty="0" err="1" smtClean="0"/>
              <a:t>bioCADDIE</a:t>
            </a:r>
            <a:r>
              <a:rPr lang="en-US" dirty="0" smtClean="0"/>
              <a:t> DDI metadata team, and we are on their external advisory panel.  But</a:t>
            </a:r>
            <a:r>
              <a:rPr lang="en-US" baseline="0" dirty="0" smtClean="0"/>
              <a:t> n</a:t>
            </a:r>
            <a:r>
              <a:rPr lang="en-US" dirty="0" smtClean="0"/>
              <a:t>ot</a:t>
            </a:r>
            <a:r>
              <a:rPr lang="en-US" baseline="0" dirty="0" smtClean="0"/>
              <a:t> significant interaction yet due to lack of bandwidth and resources on our part. Looking in new year for opportunity to work with them – maybe secure pilot project funding to evaluate and iterate on the model?</a:t>
            </a:r>
          </a:p>
          <a:p>
            <a:pPr defTabSz="924458"/>
            <a:endParaRPr lang="en-US" baseline="0" dirty="0" smtClean="0"/>
          </a:p>
          <a:p>
            <a:pPr defTabSz="924458"/>
            <a:r>
              <a:rPr lang="en-US" baseline="0" dirty="0" smtClean="0"/>
              <a:t>------------------</a:t>
            </a:r>
          </a:p>
          <a:p>
            <a:pPr defTabSz="924458"/>
            <a:endParaRPr lang="en-US" baseline="0" dirty="0" smtClean="0"/>
          </a:p>
          <a:p>
            <a:pPr defTabSz="924458">
              <a:defRPr/>
            </a:pPr>
            <a:r>
              <a:rPr lang="en-US" baseline="0" dirty="0" smtClean="0"/>
              <a:t>- I think it is actually pretty good. v1 is essentially a more formally specified and complex version of the ISA model (not surprising given it was created by same group)</a:t>
            </a:r>
          </a:p>
          <a:p>
            <a:pPr defTabSz="924458">
              <a:defRPr/>
            </a:pPr>
            <a:r>
              <a:rPr lang="en-US" baseline="0" dirty="0" smtClean="0"/>
              <a:t>- Very  similar in scope and perspective as our straw man (albeit much more extensive and granular in its detail).  </a:t>
            </a:r>
          </a:p>
          <a:p>
            <a:pPr defTabSz="924458">
              <a:defRPr/>
            </a:pPr>
            <a:r>
              <a:rPr lang="en-US" baseline="0" dirty="0" smtClean="0"/>
              <a:t>- Key issue for me is that </a:t>
            </a:r>
            <a:r>
              <a:rPr lang="en-US" dirty="0"/>
              <a:t>the core notion of independent and dep variables are imprecisely defined, inconsistently captured, poorly constrained. </a:t>
            </a:r>
          </a:p>
          <a:p>
            <a:pPr defTabSz="924458">
              <a:defRPr/>
            </a:pPr>
            <a:r>
              <a:rPr lang="en-US" dirty="0"/>
              <a:t>- Does not take a variable centric approach.</a:t>
            </a:r>
          </a:p>
          <a:p>
            <a:r>
              <a:rPr lang="en-US" dirty="0" smtClean="0"/>
              <a:t>- Again, similar set of entities in the model, but </a:t>
            </a:r>
            <a:r>
              <a:rPr lang="en-US" baseline="0" dirty="0" smtClean="0"/>
              <a:t>distinctions between concepts and  relationships between them in the </a:t>
            </a:r>
            <a:r>
              <a:rPr lang="en-US" baseline="0" dirty="0" err="1" smtClean="0"/>
              <a:t>bioCADDIE</a:t>
            </a:r>
            <a:r>
              <a:rPr lang="en-US" baseline="0" dirty="0" smtClean="0"/>
              <a:t> work led to a much richer and more complex model</a:t>
            </a:r>
            <a:endParaRPr lang="en-US" dirty="0" smtClean="0"/>
          </a:p>
          <a:p>
            <a:r>
              <a:rPr lang="en-US" dirty="0" smtClean="0"/>
              <a:t>- Goes into</a:t>
            </a:r>
            <a:r>
              <a:rPr lang="en-US" baseline="0" dirty="0" smtClean="0"/>
              <a:t> deeper de</a:t>
            </a:r>
            <a:r>
              <a:rPr lang="en-US" dirty="0" smtClean="0"/>
              <a:t>tail and granularity </a:t>
            </a:r>
            <a:r>
              <a:rPr lang="en-US" baseline="0" dirty="0" smtClean="0"/>
              <a:t>than I think is needed for a purely discovery use cases, but I suspect they are starting as comprehensive as possible to best align with existing work, and can scale down for specific applications in the future.</a:t>
            </a:r>
          </a:p>
          <a:p>
            <a:r>
              <a:rPr lang="en-US" dirty="0" smtClean="0"/>
              <a:t>- Approach was very similar as well: </a:t>
            </a:r>
          </a:p>
          <a:p>
            <a:pPr lvl="1"/>
            <a:r>
              <a:rPr lang="en-US" dirty="0" smtClean="0"/>
              <a:t>top down (learn from existing standards, schema, and systems)</a:t>
            </a:r>
          </a:p>
          <a:p>
            <a:pPr lvl="1"/>
            <a:r>
              <a:rPr lang="en-US" dirty="0" smtClean="0"/>
              <a:t>bottom up (CQ driven derivation of metadata elements)</a:t>
            </a:r>
            <a:endParaRPr lang="en-US" baseline="0" dirty="0" smtClean="0"/>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136</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baseline="0" dirty="0" smtClean="0"/>
              <a:t>. . . in the interest of time I will just provide a link to this document for now.</a:t>
            </a: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14</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The next deliverable is a set of recommendations</a:t>
            </a:r>
            <a:r>
              <a:rPr lang="en-US" baseline="0" dirty="0" smtClean="0"/>
              <a:t> for standards to align with for generic metadata collection.</a:t>
            </a:r>
            <a:endParaRPr lang="en-US" dirty="0" smtClean="0"/>
          </a:p>
          <a:p>
            <a:pPr defTabSz="924458"/>
            <a:endParaRPr lang="en-US" dirty="0" smtClean="0"/>
          </a:p>
          <a:p>
            <a:pPr defTabSz="924458"/>
            <a:r>
              <a:rPr lang="en-US" dirty="0" smtClean="0"/>
              <a:t>I should not that this work was informed largely by W3C-HCLS Data Description Standard, which has already done most of the work here.  This standard provides what</a:t>
            </a:r>
            <a:r>
              <a:rPr lang="en-US" baseline="0" dirty="0" smtClean="0"/>
              <a:t> is essentially a</a:t>
            </a:r>
            <a:r>
              <a:rPr lang="en-US" dirty="0" smtClean="0"/>
              <a:t> </a:t>
            </a:r>
            <a:r>
              <a:rPr lang="en-US" sz="1200" dirty="0" smtClean="0"/>
              <a:t>‘best of breed’ model that that unifies elements from 20 different standards into a coherent and comprehensive schema for describing datasets</a:t>
            </a:r>
            <a:endParaRPr lang="en-US" dirty="0" smtClean="0"/>
          </a:p>
          <a:p>
            <a:pPr defTabSz="924458"/>
            <a:endParaRPr lang="en-US" dirty="0" smtClean="0"/>
          </a:p>
          <a:p>
            <a:pPr defTabSz="924458"/>
            <a:r>
              <a:rPr lang="en-US" dirty="0" smtClean="0"/>
              <a:t>This work can guide . . . and </a:t>
            </a:r>
          </a:p>
          <a:p>
            <a:pPr defTabSz="924458"/>
            <a:endParaRPr lang="en-US" dirty="0" smtClean="0"/>
          </a:p>
          <a:p>
            <a:pPr defTabSz="924458"/>
            <a:r>
              <a:rPr lang="en-US" dirty="0" smtClean="0"/>
              <a:t>Wont</a:t>
            </a:r>
            <a:r>
              <a:rPr lang="en-US" baseline="0" dirty="0" smtClean="0"/>
              <a:t> present this either right now in the interest of time, but happy to discuss during Q&amp;A.</a:t>
            </a:r>
            <a:endParaRPr lang="en-US" dirty="0" smtClean="0"/>
          </a:p>
          <a:p>
            <a:pPr defTabSz="924458"/>
            <a:endParaRPr lang="en-US" dirty="0" smtClean="0"/>
          </a:p>
          <a:p>
            <a:pPr defTabSz="924458"/>
            <a:r>
              <a:rPr lang="en-US" dirty="0" smtClean="0"/>
              <a:t>------------</a:t>
            </a:r>
          </a:p>
          <a:p>
            <a:pPr defTabSz="924458"/>
            <a:endParaRPr lang="en-US" dirty="0" smtClean="0"/>
          </a:p>
          <a:p>
            <a:pPr defTabSz="924458"/>
            <a:r>
              <a:rPr lang="en-US" dirty="0" smtClean="0"/>
              <a:t> </a:t>
            </a:r>
            <a:r>
              <a:rPr lang="en-US" baseline="0" dirty="0" smtClean="0"/>
              <a:t> an effort </a:t>
            </a:r>
            <a:r>
              <a:rPr lang="en-US" dirty="0" smtClean="0"/>
              <a:t>our group was involved in with same charge – led by Michel Dumontier who is now at Stanford / CEDAR group</a:t>
            </a:r>
          </a:p>
          <a:p>
            <a:pPr defTabSz="924458"/>
            <a:endParaRPr lang="en-US" sz="2400" dirty="0" smtClean="0"/>
          </a:p>
          <a:p>
            <a:pPr defTabSz="924458"/>
            <a:endParaRPr lang="en-US" sz="2400" dirty="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15</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Our third deliverable was a reference model that</a:t>
            </a:r>
            <a:r>
              <a:rPr lang="en-US" baseline="0" dirty="0" smtClean="0"/>
              <a:t> identified and clearly defined core experimental concepts in the domain.</a:t>
            </a:r>
            <a:endParaRPr lang="en-US" dirty="0" smtClean="0"/>
          </a:p>
          <a:p>
            <a:pPr defTabSz="924458"/>
            <a:endParaRPr lang="en-US" dirty="0" smtClean="0"/>
          </a:p>
          <a:p>
            <a:pPr defTabSz="924458"/>
            <a:r>
              <a:rPr lang="en-US" dirty="0" smtClean="0"/>
              <a:t>We</a:t>
            </a:r>
            <a:r>
              <a:rPr lang="en-US" baseline="0" dirty="0" smtClean="0"/>
              <a:t> i</a:t>
            </a:r>
            <a:r>
              <a:rPr lang="en-US" dirty="0" smtClean="0"/>
              <a:t>dentified ~20 concepts deemed most relevant for an experimental metadata model, and</a:t>
            </a:r>
            <a:r>
              <a:rPr lang="en-US" baseline="0" dirty="0" smtClean="0"/>
              <a:t> assembled them into a glossary that gave them clear ‘ontological’ definitions.</a:t>
            </a:r>
            <a:endParaRPr lang="en-US" dirty="0" smtClean="0"/>
          </a:p>
          <a:p>
            <a:pPr defTabSz="924458"/>
            <a:endParaRPr lang="en-US"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dirty="0" smtClean="0"/>
              <a:t>Again, goal here is to provide a foundation</a:t>
            </a:r>
            <a:r>
              <a:rPr lang="en-US" baseline="0" dirty="0" smtClean="0"/>
              <a:t> for understanding and communication, and that could inform subsequent development of models and standards.</a:t>
            </a:r>
            <a:endParaRPr lang="en-US" dirty="0" smtClean="0"/>
          </a:p>
          <a:p>
            <a:pPr defTabSz="924458"/>
            <a:endParaRPr lang="en-US" dirty="0" smtClean="0"/>
          </a:p>
          <a:p>
            <a:pPr defTabSz="924458"/>
            <a:r>
              <a:rPr lang="en-US" dirty="0" smtClean="0"/>
              <a:t>The bolded terms are those that turned out to be central players in our metadata model, which we will discuss shortly. </a:t>
            </a:r>
          </a:p>
          <a:p>
            <a:pPr defTabSz="924458"/>
            <a:endParaRPr lang="en-US" dirty="0" smtClean="0"/>
          </a:p>
          <a:p>
            <a:pPr defTabSz="924458"/>
            <a:r>
              <a:rPr lang="en-US" dirty="0" smtClean="0"/>
              <a:t>At present this glossary if</a:t>
            </a:r>
            <a:r>
              <a:rPr lang="en-US" baseline="0" dirty="0" smtClean="0"/>
              <a:t> part of the larger google doc documenting our efforts </a:t>
            </a:r>
            <a:r>
              <a:rPr lang="en-US" dirty="0" smtClean="0"/>
              <a:t>(go to document) – will take a quick peek now.</a:t>
            </a:r>
          </a:p>
          <a:p>
            <a:pPr defTabSz="924458"/>
            <a:endParaRPr lang="en-US" dirty="0" smtClean="0"/>
          </a:p>
          <a:p>
            <a:pPr defTabSz="924458"/>
            <a:r>
              <a:rPr lang="en-US" dirty="0" smtClean="0"/>
              <a:t>Concepts are described with a label, alt term, detailed</a:t>
            </a:r>
            <a:r>
              <a:rPr lang="en-US" baseline="0" dirty="0" smtClean="0"/>
              <a:t> </a:t>
            </a:r>
            <a:r>
              <a:rPr lang="en-US" dirty="0" smtClean="0"/>
              <a:t>definition, and discussion of significance of the term in the domain and for our metadata model.</a:t>
            </a:r>
          </a:p>
          <a:p>
            <a:pPr defTabSz="924458"/>
            <a:endParaRPr lang="en-US" dirty="0" smtClean="0"/>
          </a:p>
          <a:p>
            <a:pPr defTabSz="924458"/>
            <a:r>
              <a:rPr lang="en-US" dirty="0" smtClean="0"/>
              <a:t>Also provide view</a:t>
            </a:r>
            <a:r>
              <a:rPr lang="en-US" baseline="0" dirty="0" smtClean="0"/>
              <a:t> of these concepts in a hierarchy that organizes them </a:t>
            </a:r>
            <a:r>
              <a:rPr lang="en-US" sz="1200" dirty="0" smtClean="0"/>
              <a:t>according to their ontological type </a:t>
            </a:r>
          </a:p>
          <a:p>
            <a:pPr defTabSz="924458"/>
            <a:endParaRPr lang="en-US" sz="1200" dirty="0" smtClean="0"/>
          </a:p>
          <a:p>
            <a:pPr defTabSz="924458"/>
            <a:r>
              <a:rPr lang="en-US" sz="1200" dirty="0" smtClean="0"/>
              <a:t>And</a:t>
            </a:r>
            <a:r>
              <a:rPr lang="en-US" sz="1200" baseline="0" dirty="0" smtClean="0"/>
              <a:t> in a concept graph that </a:t>
            </a:r>
            <a:r>
              <a:rPr lang="en-US" sz="1200" dirty="0" smtClean="0"/>
              <a:t>illustrates relationships between concepts  from a more or less realist perspective.</a:t>
            </a:r>
          </a:p>
          <a:p>
            <a:pPr defTabSz="924458"/>
            <a:endParaRPr lang="en-US" sz="1200" dirty="0" smtClean="0"/>
          </a:p>
          <a:p>
            <a:pPr defTabSz="924458"/>
            <a:r>
              <a:rPr lang="en-US" sz="1200" b="1" dirty="0" smtClean="0"/>
              <a:t>Wont go into details of this hairball because as it turns out, reality isn’t the greatest way to efficiently</a:t>
            </a:r>
            <a:r>
              <a:rPr lang="en-US" sz="1200" b="1" baseline="0" dirty="0" smtClean="0"/>
              <a:t> structure metadata – defining the best abstractions and shortcuts to make is the fun in defining the metadata we will review next.</a:t>
            </a:r>
            <a:endParaRPr lang="en-US" b="1" dirty="0" smtClean="0"/>
          </a:p>
          <a:p>
            <a:pPr defTabSz="924458"/>
            <a:endParaRPr lang="en-US" dirty="0" smtClean="0"/>
          </a:p>
          <a:p>
            <a:pPr defTabSz="924458"/>
            <a:r>
              <a:rPr lang="en-US" dirty="0" smtClean="0"/>
              <a:t>----------------------------</a:t>
            </a:r>
          </a:p>
          <a:p>
            <a:pPr defTabSz="924458"/>
            <a:endParaRPr lang="en-US" dirty="0" smtClean="0"/>
          </a:p>
          <a:p>
            <a:pPr defTabSz="924458"/>
            <a:endParaRPr lang="en-US" dirty="0" smtClean="0"/>
          </a:p>
          <a:p>
            <a:r>
              <a:rPr lang="en-US" dirty="0"/>
              <a:t>Goal is to agree on the meeting at relationships between key concepts underlying experimental research, and use this as a basis for a shared understanding, clear and efficient discourse in communication, and a starting point and guiding set of principles for any integration efforts.</a:t>
            </a:r>
          </a:p>
          <a:p>
            <a:endParaRPr lang="en-US" dirty="0"/>
          </a:p>
          <a:p>
            <a:r>
              <a:rPr lang="en-US" dirty="0"/>
              <a:t>Need highlighted by observation that existing standards lack a shared foundation for discourse and interoperability – that identifies key concepts, rigorously defines and distinguishes them, and defines relationships that hold between them in context of a scientific experiment.</a:t>
            </a:r>
          </a:p>
          <a:p>
            <a:endParaRPr lang="en-US" dirty="0" smtClean="0"/>
          </a:p>
          <a:p>
            <a:pPr rtl="0" fontAlgn="ctr"/>
            <a:r>
              <a:rPr lang="en-US" dirty="0"/>
              <a:t>Now this is exactly the goal of domain reference ontology's such as </a:t>
            </a:r>
            <a:r>
              <a:rPr lang="en-US" dirty="0" err="1"/>
              <a:t>OBi</a:t>
            </a:r>
            <a:r>
              <a:rPr lang="en-US" dirty="0"/>
              <a:t> and </a:t>
            </a:r>
            <a:r>
              <a:rPr lang="en-US" dirty="0" err="1"/>
              <a:t>Sio</a:t>
            </a:r>
            <a:r>
              <a:rPr lang="en-US" dirty="0"/>
              <a:t>. And these models certainly informed our work. But to be practically useful a more focused set of concepts that are defined in the context of a specific use case, such as data said discovery and integration, is ultimately what will be useful in practice. And what can inform schema for collecting experimental metadata for these purposes.</a:t>
            </a:r>
            <a:endParaRPr lang="en-US" dirty="0" smtClean="0">
              <a:effectLst/>
            </a:endParaRPr>
          </a:p>
          <a:p>
            <a:pPr lvl="1" rtl="0" fontAlgn="ctr"/>
            <a:r>
              <a:rPr lang="en-US" dirty="0"/>
              <a:t>what we aimed for was really a version of OBI scoped for a specific use cases (experimental metadata for discovery of research objects)</a:t>
            </a:r>
            <a:endParaRPr lang="en-US" dirty="0" smtClean="0">
              <a:effectLst/>
            </a:endParaRPr>
          </a:p>
          <a:p>
            <a:pPr defTabSz="924458"/>
            <a:endParaRPr lang="en-US" dirty="0" smtClean="0"/>
          </a:p>
          <a:p>
            <a:endParaRPr lang="en-US" dirty="0" smtClean="0"/>
          </a:p>
          <a:p>
            <a:r>
              <a:rPr lang="en-US" dirty="0" smtClean="0"/>
              <a:t>------------------</a:t>
            </a:r>
          </a:p>
          <a:p>
            <a:endParaRPr lang="en-US" dirty="0" smtClean="0"/>
          </a:p>
          <a:p>
            <a:r>
              <a:rPr lang="en-US" dirty="0" smtClean="0"/>
              <a:t>Start by just defining some core concepts - so</a:t>
            </a:r>
            <a:r>
              <a:rPr lang="en-US" baseline="0" dirty="0" smtClean="0"/>
              <a:t> I actually like this as a place to start distilling the large amount of information we have waded through and knowledge we have gained.  What I have done is identified ~20 most important concepts relevant for an experimental metadata model that addresses our use cases and requirements.</a:t>
            </a:r>
          </a:p>
          <a:p>
            <a:endParaRPr lang="en-US" baseline="0" dirty="0" smtClean="0"/>
          </a:p>
          <a:p>
            <a:r>
              <a:rPr lang="en-US" baseline="0" dirty="0" smtClean="0"/>
              <a:t>I documented these in a google doc for now in the form of a glossary that . . .</a:t>
            </a:r>
          </a:p>
          <a:p>
            <a:endParaRPr lang="en-US" baseline="0" dirty="0" smtClean="0"/>
          </a:p>
          <a:p>
            <a:r>
              <a:rPr lang="en-US" baseline="0" dirty="0" smtClean="0"/>
              <a:t>And also two hierarchical artifacts:  an ontological subsumption hierarchy that . . . and a hierarchical metadata schema</a:t>
            </a:r>
          </a:p>
          <a:p>
            <a:endParaRPr lang="en-US" baseline="0" dirty="0" smtClean="0"/>
          </a:p>
          <a:p>
            <a:r>
              <a:rPr lang="en-US" baseline="0" dirty="0" smtClean="0"/>
              <a:t>------------</a:t>
            </a:r>
          </a:p>
          <a:p>
            <a:endParaRPr lang="en-US" baseline="0" dirty="0" smtClean="0"/>
          </a:p>
          <a:p>
            <a:r>
              <a:rPr lang="en-US" baseline="0" dirty="0" smtClean="0"/>
              <a:t>Later this schema is translated into an ontological model (or at least a cmap specification of what one would look like)</a:t>
            </a:r>
            <a:endParaRPr lang="en-US"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16</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So a more formal experimental metadata model that could be used in practice</a:t>
            </a:r>
            <a:r>
              <a:rPr lang="en-US" baseline="0" dirty="0" smtClean="0"/>
              <a:t> to collect and search for experimental metadata </a:t>
            </a:r>
            <a:r>
              <a:rPr lang="en-US" dirty="0" smtClean="0"/>
              <a:t>was final</a:t>
            </a:r>
            <a:r>
              <a:rPr lang="en-US" baseline="0" dirty="0" smtClean="0"/>
              <a:t> and most important output of this work.</a:t>
            </a:r>
          </a:p>
          <a:p>
            <a:pPr defTabSz="924458"/>
            <a:endParaRPr lang="en-US" baseline="0" dirty="0" smtClean="0"/>
          </a:p>
          <a:p>
            <a:pPr defTabSz="924458"/>
            <a:r>
              <a:rPr lang="en-US" dirty="0" smtClean="0"/>
              <a:t>Deliverables</a:t>
            </a:r>
            <a:r>
              <a:rPr lang="en-US" baseline="0" dirty="0" smtClean="0"/>
              <a:t> included a first iteration straw man proposal for the metadata model, and a set of exemplar metadata records illustrating is application.</a:t>
            </a:r>
          </a:p>
          <a:p>
            <a:pPr defTabSz="924458"/>
            <a:endParaRPr lang="en-US" baseline="0" dirty="0" smtClean="0"/>
          </a:p>
          <a:p>
            <a:pPr defTabSz="924458">
              <a:defRPr/>
            </a:pPr>
            <a:r>
              <a:rPr lang="en-US" dirty="0" smtClean="0"/>
              <a:t>As with any modeling work we do, we began by performing</a:t>
            </a:r>
            <a:r>
              <a:rPr lang="en-US" baseline="0" dirty="0" smtClean="0"/>
              <a:t> requirements analysis on three levels.</a:t>
            </a:r>
          </a:p>
          <a:p>
            <a:pPr defTabSz="924458">
              <a:defRPr/>
            </a:pPr>
            <a:endParaRPr lang="en-US" baseline="0" dirty="0" smtClean="0"/>
          </a:p>
          <a:p>
            <a:pPr defTabSz="924458">
              <a:defRPr/>
            </a:pPr>
            <a:r>
              <a:rPr lang="en-US" baseline="0" dirty="0" smtClean="0"/>
              <a:t>The models would be scoped by identifying priority use cases</a:t>
            </a:r>
          </a:p>
          <a:p>
            <a:pPr defTabSz="924458">
              <a:defRPr/>
            </a:pPr>
            <a:endParaRPr lang="en-US" baseline="0" dirty="0" smtClean="0"/>
          </a:p>
          <a:p>
            <a:pPr defTabSz="924458">
              <a:defRPr/>
            </a:pPr>
            <a:r>
              <a:rPr lang="en-US" baseline="0" dirty="0" smtClean="0"/>
              <a:t>Their content and structure would be driven by CQs and informed by an evaluation of existing models</a:t>
            </a:r>
            <a:endParaRPr lang="en-US"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17</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 range of possible use cases for describing</a:t>
            </a:r>
            <a:r>
              <a:rPr lang="en-US" baseline="0" dirty="0" smtClean="0"/>
              <a:t> </a:t>
            </a:r>
            <a:r>
              <a:rPr lang="en-US" dirty="0" smtClean="0"/>
              <a:t>datasets . . . models </a:t>
            </a:r>
            <a:r>
              <a:rPr lang="en-US" baseline="0" dirty="0" smtClean="0"/>
              <a:t>are defined and optimized differently depending on the use case and project requirements.  </a:t>
            </a:r>
          </a:p>
          <a:p>
            <a:endParaRPr lang="en-US" baseline="0" dirty="0" smtClean="0"/>
          </a:p>
          <a:p>
            <a:r>
              <a:rPr lang="en-US" baseline="0" dirty="0" smtClean="0"/>
              <a:t>The aim is always for a model with minimal complexity required to meet use cases.</a:t>
            </a:r>
          </a:p>
          <a:p>
            <a:endParaRPr lang="en-US" baseline="0" dirty="0" smtClean="0"/>
          </a:p>
          <a:p>
            <a:r>
              <a:rPr lang="en-US" baseline="0" dirty="0" smtClean="0"/>
              <a:t>Listed here are the three use cases we prioritized for our work,  based on needs we identified in our landscape analysis and project-related requirements from Elsevier.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a search and discovery use case – must meet the </a:t>
            </a:r>
            <a:r>
              <a:rPr lang="en-US" dirty="0" smtClean="0"/>
              <a:t>minimal criteria to</a:t>
            </a:r>
            <a:r>
              <a:rPr lang="en-US" baseline="0" dirty="0" smtClean="0"/>
              <a:t> support </a:t>
            </a:r>
            <a:r>
              <a:rPr lang="en-US" dirty="0" smtClean="0"/>
              <a:t>discovery based on experimental attributes and relationships. </a:t>
            </a:r>
          </a:p>
          <a:p>
            <a:r>
              <a:rPr lang="en-US" baseline="0" dirty="0" smtClean="0"/>
              <a:t> . . . This depends on queries users want to ask to discover data.</a:t>
            </a:r>
          </a:p>
          <a:p>
            <a:endParaRPr lang="en-US" baseline="0" dirty="0" smtClean="0"/>
          </a:p>
          <a:p>
            <a:r>
              <a:rPr lang="en-US" baseline="0" dirty="0" smtClean="0"/>
              <a:t>For data entry use case, we need to support </a:t>
            </a:r>
            <a:r>
              <a:rPr lang="en-US" dirty="0" smtClean="0"/>
              <a:t>efficient collection</a:t>
            </a:r>
            <a:r>
              <a:rPr lang="en-US" baseline="0" dirty="0" smtClean="0"/>
              <a:t> </a:t>
            </a:r>
            <a:r>
              <a:rPr lang="en-US" dirty="0" smtClean="0"/>
              <a:t>of structured metadata with minimal curation burden – so</a:t>
            </a:r>
            <a:r>
              <a:rPr lang="en-US" baseline="0" dirty="0" smtClean="0"/>
              <a:t> this is really about making the model as simple and intuitive as possible</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interoperability use case, we want to </a:t>
            </a:r>
            <a:r>
              <a:rPr lang="en-US" dirty="0" smtClean="0"/>
              <a:t>enable alignment with existing metadata standards</a:t>
            </a:r>
            <a:r>
              <a:rPr lang="en-US" baseline="0" dirty="0" smtClean="0"/>
              <a:t> and schema – this is of course important for application towards data integration.</a:t>
            </a:r>
            <a:endParaRPr lang="en-US"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Claims Analysis: structured to trace dependencies between samples, assays, variables, and outcomes ,          to support evaluation of claims and evidence supporting them</a:t>
            </a:r>
          </a:p>
          <a:p>
            <a:endParaRPr lang="en-US" baseline="0" dirty="0" smtClean="0"/>
          </a:p>
          <a:p>
            <a:r>
              <a:rPr lang="en-US" baseline="0" dirty="0" smtClean="0"/>
              <a:t>Reproducibility: captures sufficient detail about experimental participants and execution  to support reproduction of results </a:t>
            </a:r>
          </a:p>
          <a:p>
            <a:endParaRPr lang="en-US" baseline="0" dirty="0" smtClean="0"/>
          </a:p>
          <a:p>
            <a:endParaRPr lang="en-US" baseline="0" dirty="0" smtClean="0"/>
          </a:p>
          <a:p>
            <a:endParaRPr lang="en-US" baseline="0" dirty="0" smtClean="0"/>
          </a:p>
          <a:p>
            <a:endParaRPr lang="en-US" baseline="0" dirty="0" smtClean="0"/>
          </a:p>
          <a:p>
            <a:r>
              <a:rPr lang="en-US" baseline="0" dirty="0" smtClean="0"/>
              <a:t>Not an exhaustive list, but runs gamut from very simple requirements to much more complex and granular ones</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18</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t>
            </a:r>
            <a:r>
              <a:rPr lang="en-US" dirty="0" smtClean="0"/>
              <a:t>or our primary use case of  search and discovery, it is critical</a:t>
            </a:r>
            <a:r>
              <a:rPr lang="en-US" baseline="0" dirty="0" smtClean="0"/>
              <a:t> to collect CQs to inform scope and design of the model.  These are essentially a rich and diverse set of queries different users might ask of our system.</a:t>
            </a:r>
            <a:endParaRPr lang="en-US" dirty="0" smtClean="0"/>
          </a:p>
          <a:p>
            <a:endParaRPr lang="en-US" dirty="0" smtClean="0"/>
          </a:p>
          <a:p>
            <a:r>
              <a:rPr lang="en-US" dirty="0" smtClean="0"/>
              <a:t>CQs help to specify entities to represent and the relationships</a:t>
            </a:r>
            <a:r>
              <a:rPr lang="en-US" baseline="0" dirty="0" smtClean="0"/>
              <a:t> </a:t>
            </a:r>
            <a:r>
              <a:rPr lang="en-US" dirty="0" smtClean="0"/>
              <a:t>between that will most efficiently</a:t>
            </a:r>
            <a:r>
              <a:rPr lang="en-US" baseline="0" dirty="0" smtClean="0"/>
              <a:t> </a:t>
            </a:r>
            <a:r>
              <a:rPr lang="en-US" dirty="0" smtClean="0"/>
              <a:t>answer user</a:t>
            </a:r>
            <a:r>
              <a:rPr lang="en-US" baseline="0" dirty="0" smtClean="0"/>
              <a:t> </a:t>
            </a:r>
            <a:r>
              <a:rPr lang="en-US" dirty="0" smtClean="0"/>
              <a:t>queries.</a:t>
            </a:r>
          </a:p>
          <a:p>
            <a:endParaRPr lang="en-US" dirty="0" smtClean="0"/>
          </a:p>
          <a:p>
            <a:r>
              <a:rPr lang="en-US" dirty="0" smtClean="0"/>
              <a:t>We collected a</a:t>
            </a:r>
            <a:r>
              <a:rPr lang="en-US" baseline="0" dirty="0" smtClean="0"/>
              <a:t> large set of CQs based on in house domain expertise, and looking at query logs from different systems.</a:t>
            </a:r>
          </a:p>
          <a:p>
            <a:endParaRPr lang="en-US" baseline="0" dirty="0" smtClean="0"/>
          </a:p>
          <a:p>
            <a:r>
              <a:rPr lang="en-US" baseline="0" dirty="0" smtClean="0"/>
              <a:t>Shown here are some examples that were useful in informing our modeling work.</a:t>
            </a:r>
          </a:p>
          <a:p>
            <a:endParaRPr lang="en-US" dirty="0" smtClean="0"/>
          </a:p>
          <a:p>
            <a:r>
              <a:rPr lang="en-US" dirty="0" smtClean="0"/>
              <a:t>Will</a:t>
            </a:r>
            <a:r>
              <a:rPr lang="en-US" baseline="0" dirty="0" smtClean="0"/>
              <a:t> give you a minute to read a few . . . </a:t>
            </a:r>
          </a:p>
          <a:p>
            <a:endParaRPr lang="en-US" baseline="0" dirty="0" smtClean="0"/>
          </a:p>
          <a:p>
            <a:r>
              <a:rPr lang="en-US" dirty="0" smtClean="0"/>
              <a:t>We were</a:t>
            </a:r>
            <a:r>
              <a:rPr lang="en-US" baseline="0" dirty="0" smtClean="0"/>
              <a:t> not surprised to find a </a:t>
            </a:r>
            <a:r>
              <a:rPr lang="en-US" dirty="0" smtClean="0"/>
              <a:t>strong preference for discovery based on experimental attributes</a:t>
            </a:r>
            <a:r>
              <a:rPr lang="en-US" baseline="0" dirty="0" smtClean="0"/>
              <a:t>. This of course highlights the need for a metadata model to capture this information in a clear and consistent way.</a:t>
            </a:r>
            <a:endParaRPr lang="en-US" dirty="0" smtClean="0"/>
          </a:p>
          <a:p>
            <a:endParaRPr lang="en-US" dirty="0" smtClean="0"/>
          </a:p>
          <a:p>
            <a:r>
              <a:rPr lang="en-US" dirty="0" smtClean="0"/>
              <a:t>-------------------</a:t>
            </a:r>
          </a:p>
        </p:txBody>
      </p:sp>
      <p:sp>
        <p:nvSpPr>
          <p:cNvPr id="4" name="Slide Number Placeholder 3"/>
          <p:cNvSpPr>
            <a:spLocks noGrp="1"/>
          </p:cNvSpPr>
          <p:nvPr>
            <p:ph type="sldNum" sz="quarter" idx="10"/>
          </p:nvPr>
        </p:nvSpPr>
        <p:spPr/>
        <p:txBody>
          <a:bodyPr/>
          <a:lstStyle/>
          <a:p>
            <a:fld id="{C50E38A9-A3D7-4ABE-845B-C94FBBF6D36F}" type="slidenum">
              <a:rPr lang="en-US" smtClean="0"/>
              <a:t>19</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bit about me.</a:t>
            </a:r>
          </a:p>
          <a:p>
            <a:endParaRPr lang="en-US" dirty="0" smtClean="0"/>
          </a:p>
          <a:p>
            <a:r>
              <a:rPr lang="en-US" dirty="0" smtClean="0"/>
              <a:t>I am a bench scientist turned</a:t>
            </a:r>
            <a:r>
              <a:rPr lang="en-US" baseline="0" dirty="0" smtClean="0"/>
              <a:t> Data scientist</a:t>
            </a:r>
          </a:p>
          <a:p>
            <a:endParaRPr lang="en-US" baseline="0" dirty="0" smtClean="0"/>
          </a:p>
          <a:p>
            <a:r>
              <a:rPr lang="en-US" baseline="0" dirty="0" smtClean="0"/>
              <a:t>After </a:t>
            </a:r>
            <a:r>
              <a:rPr lang="en-US" dirty="0" smtClean="0"/>
              <a:t>12 years as a bench scientist I transitioned into informatics</a:t>
            </a:r>
            <a:r>
              <a:rPr lang="en-US" baseline="0" dirty="0" smtClean="0"/>
              <a:t> in 2009, and landed in the ontology world in 2011 with the OHSU ODG</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group develops and applies ontologies to facilitate the </a:t>
            </a:r>
            <a:r>
              <a:rPr lang="en-US" sz="1200" dirty="0" smtClean="0"/>
              <a:t>discovery and use</a:t>
            </a:r>
            <a:r>
              <a:rPr lang="en-US" sz="1200" baseline="0" dirty="0" smtClean="0"/>
              <a:t> of research</a:t>
            </a:r>
            <a:r>
              <a:rPr lang="en-US" sz="1200" dirty="0" smtClean="0"/>
              <a:t> data and resources </a:t>
            </a:r>
            <a:endParaRPr lang="en-US" baseline="0" dirty="0" smtClean="0"/>
          </a:p>
          <a:p>
            <a:endParaRPr lang="en-US" dirty="0" smtClean="0"/>
          </a:p>
          <a:p>
            <a:r>
              <a:rPr lang="en-US" dirty="0" smtClean="0"/>
              <a:t>Our</a:t>
            </a:r>
            <a:r>
              <a:rPr lang="en-US" baseline="0" dirty="0" smtClean="0"/>
              <a:t> projects span various aspects of biomedical research:</a:t>
            </a:r>
          </a:p>
          <a:p>
            <a:endParaRPr lang="en-US" baseline="0" dirty="0" smtClean="0"/>
          </a:p>
          <a:p>
            <a:pPr defTabSz="924458"/>
            <a:r>
              <a:rPr lang="en-US" baseline="0" dirty="0" smtClean="0"/>
              <a:t>eagle-</a:t>
            </a:r>
            <a:r>
              <a:rPr lang="en-US" baseline="0" dirty="0" err="1" smtClean="0"/>
              <a:t>i</a:t>
            </a:r>
            <a:r>
              <a:rPr lang="en-US" baseline="0" dirty="0" smtClean="0"/>
              <a:t> provides a set of ontology-driven tools for researchers to discover and share the research resources.</a:t>
            </a:r>
          </a:p>
          <a:p>
            <a:endParaRPr lang="en-US" baseline="0" dirty="0" smtClean="0"/>
          </a:p>
          <a:p>
            <a:pPr defTabSz="924458"/>
            <a:r>
              <a:rPr lang="en-US" baseline="0" dirty="0" smtClean="0"/>
              <a:t>The RII is an effort to support the unique identification of research resources in the literature and track their use.</a:t>
            </a:r>
          </a:p>
          <a:p>
            <a:endParaRPr lang="en-US" baseline="0" dirty="0" smtClean="0"/>
          </a:p>
          <a:p>
            <a:r>
              <a:rPr lang="en-US" baseline="0" dirty="0" smtClean="0"/>
              <a:t>Monarch </a:t>
            </a:r>
            <a:r>
              <a:rPr lang="en-US" baseline="0" dirty="0" smtClean="0"/>
              <a:t>Initiative </a:t>
            </a:r>
            <a:r>
              <a:rPr lang="en-US" baseline="0" dirty="0" smtClean="0"/>
              <a:t>is a effort toward large scale integration of human and model organism genotype-phenotype </a:t>
            </a:r>
            <a:r>
              <a:rPr lang="en-US" baseline="0" dirty="0" smtClean="0"/>
              <a:t>data using ontologies, and tools build to navigate and apply this data for research into human </a:t>
            </a:r>
            <a:r>
              <a:rPr lang="en-US" baseline="0" dirty="0" smtClean="0"/>
              <a:t>health and disease.</a:t>
            </a:r>
          </a:p>
          <a:p>
            <a:endParaRPr lang="en-US" dirty="0" smtClean="0"/>
          </a:p>
          <a:p>
            <a:r>
              <a:rPr lang="en-US" dirty="0" smtClean="0"/>
              <a:t>------------</a:t>
            </a:r>
          </a:p>
          <a:p>
            <a:endParaRPr lang="en-US" dirty="0" smtClean="0"/>
          </a:p>
          <a:p>
            <a:r>
              <a:rPr lang="en-US" dirty="0" smtClean="0"/>
              <a:t>(All of these projects driven under the hood by ontologies and other semantic technologies)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83B80E9-8928-4816-9A26-DC520F35C1B4}" type="slidenum">
              <a:rPr lang="en-US" smtClean="0"/>
              <a:t>2</a:t>
            </a:fld>
            <a:endParaRPr lang="en-US"/>
          </a:p>
        </p:txBody>
      </p:sp>
    </p:spTree>
    <p:extLst>
      <p:ext uri="{BB962C8B-B14F-4D97-AF65-F5344CB8AC3E}">
        <p14:creationId xmlns:p14="http://schemas.microsoft.com/office/powerpoint/2010/main" val="423845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dirty="0" smtClean="0"/>
              <a:t>Finally, we also looked to existing standards to provide requirements</a:t>
            </a:r>
            <a:r>
              <a:rPr lang="en-US" baseline="0" dirty="0" smtClean="0"/>
              <a:t> for our work. As noted this is particularly important for our interoperability use case.</a:t>
            </a:r>
            <a:endParaRPr lang="en-US" dirty="0" smtClean="0"/>
          </a:p>
          <a:p>
            <a:pPr defTabSz="924458"/>
            <a:endParaRPr lang="en-US" baseline="0" dirty="0" smtClean="0"/>
          </a:p>
          <a:p>
            <a:pPr defTabSz="924458"/>
            <a:endParaRPr lang="en-US"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aseline="0" dirty="0" smtClean="0"/>
              <a:t>We focused on these four standards in the domain of biomedical investigations (OBI, Isa, </a:t>
            </a:r>
            <a:r>
              <a:rPr lang="en-US" baseline="0" dirty="0" err="1" smtClean="0"/>
              <a:t>KEfED</a:t>
            </a:r>
            <a:r>
              <a:rPr lang="en-US" baseline="0" dirty="0" smtClean="0"/>
              <a:t>, and EBI) . . . w</a:t>
            </a:r>
            <a:r>
              <a:rPr lang="en-US" dirty="0" smtClean="0"/>
              <a:t>ill make a long story short here and just say that while</a:t>
            </a:r>
            <a:r>
              <a:rPr lang="en-US" baseline="0" dirty="0" smtClean="0"/>
              <a:t> they</a:t>
            </a:r>
            <a:r>
              <a:rPr lang="en-US" dirty="0" smtClean="0"/>
              <a:t> may serve their communities and use cases well enough, none are really scoped to meet our needs. (perspective, complexity, use cases, granularity)</a:t>
            </a:r>
          </a:p>
          <a:p>
            <a:pPr defTabSz="924458"/>
            <a:endParaRPr lang="en-US" baseline="0" dirty="0" smtClean="0"/>
          </a:p>
          <a:p>
            <a:pPr defTabSz="924458"/>
            <a:r>
              <a:rPr lang="en-US" baseline="0" dirty="0" smtClean="0"/>
              <a:t>But while these models don’t directly serve our needs, . . . </a:t>
            </a:r>
          </a:p>
          <a:p>
            <a:pPr defTabSz="924458"/>
            <a:endParaRPr lang="en-US" baseline="0" dirty="0" smtClean="0"/>
          </a:p>
          <a:p>
            <a:pPr defTabSz="924458"/>
            <a:r>
              <a:rPr lang="en-US" baseline="0" dirty="0" smtClean="0"/>
              <a:t>------</a:t>
            </a:r>
          </a:p>
          <a:p>
            <a:pPr defTabSz="924458"/>
            <a:r>
              <a:rPr lang="en-US" baseline="0" dirty="0" smtClean="0"/>
              <a:t>Alt Narrative:</a:t>
            </a:r>
          </a:p>
          <a:p>
            <a:pPr defTabSz="924458"/>
            <a:endParaRPr lang="en-US" baseline="0" dirty="0" smtClean="0"/>
          </a:p>
          <a:p>
            <a:pPr defTabSz="924458"/>
            <a:r>
              <a:rPr lang="en-US" baseline="0" dirty="0" smtClean="0"/>
              <a:t>We focused on these four standards in the domain of biomedical investigations, and a careful review revealed that while they</a:t>
            </a:r>
            <a:r>
              <a:rPr lang="en-US" dirty="0" smtClean="0"/>
              <a:t> may serve their communities well enough, none are really scoped to meet our needs.</a:t>
            </a:r>
          </a:p>
          <a:p>
            <a:pPr defTabSz="924458"/>
            <a:endParaRPr lang="en-US" dirty="0" smtClean="0"/>
          </a:p>
          <a:p>
            <a:pPr defTabSz="924458"/>
            <a:r>
              <a:rPr lang="en-US" sz="1400" dirty="0"/>
              <a:t>OBI: </a:t>
            </a:r>
            <a:r>
              <a:rPr lang="en-US" dirty="0"/>
              <a:t>Broad and rich, but focus in on biomedicine, and not suited or being used as a metadata model/schema (too complex, tied to realist view). </a:t>
            </a:r>
            <a:r>
              <a:rPr lang="en-US" dirty="0" smtClean="0"/>
              <a:t>So</a:t>
            </a:r>
            <a:r>
              <a:rPr lang="en-US" baseline="0" dirty="0" smtClean="0"/>
              <a:t> we can use this to </a:t>
            </a:r>
            <a:r>
              <a:rPr lang="en-US" dirty="0" smtClean="0"/>
              <a:t>inform </a:t>
            </a:r>
            <a:r>
              <a:rPr lang="en-US" dirty="0"/>
              <a:t>our </a:t>
            </a:r>
            <a:r>
              <a:rPr lang="en-US" dirty="0" smtClean="0"/>
              <a:t>work, and aim to align with it, but it is </a:t>
            </a:r>
            <a:r>
              <a:rPr lang="en-US" dirty="0"/>
              <a:t>not directly </a:t>
            </a:r>
            <a:r>
              <a:rPr lang="en-US" dirty="0" smtClean="0"/>
              <a:t>applicable</a:t>
            </a:r>
            <a:r>
              <a:rPr lang="en-US" baseline="0" dirty="0" smtClean="0"/>
              <a:t> as a schema</a:t>
            </a:r>
            <a:r>
              <a:rPr lang="en-US" dirty="0" smtClean="0"/>
              <a:t>.</a:t>
            </a:r>
            <a:endParaRPr lang="en-US" dirty="0"/>
          </a:p>
          <a:p>
            <a:pPr defTabSz="924458"/>
            <a:endParaRPr lang="en-US" dirty="0" smtClean="0"/>
          </a:p>
          <a:p>
            <a:pPr defTabSz="924458"/>
            <a:r>
              <a:rPr lang="en-US" dirty="0" smtClean="0"/>
              <a:t>ISA:</a:t>
            </a:r>
            <a:r>
              <a:rPr lang="en-US" baseline="0" dirty="0" smtClean="0"/>
              <a:t> we touched on earlier as a </a:t>
            </a:r>
            <a:r>
              <a:rPr lang="en-US" dirty="0" smtClean="0"/>
              <a:t>format that is built specifically</a:t>
            </a:r>
            <a:r>
              <a:rPr lang="en-US" baseline="0" dirty="0" smtClean="0"/>
              <a:t> </a:t>
            </a:r>
            <a:r>
              <a:rPr lang="en-US" dirty="0" smtClean="0"/>
              <a:t>for metadata, </a:t>
            </a:r>
            <a:r>
              <a:rPr lang="en-US" dirty="0"/>
              <a:t>but model is too </a:t>
            </a:r>
            <a:r>
              <a:rPr lang="en-US" dirty="0" smtClean="0"/>
              <a:t>complex</a:t>
            </a:r>
            <a:r>
              <a:rPr lang="en-US" baseline="0" dirty="0" smtClean="0"/>
              <a:t> for our needs, in part because it is </a:t>
            </a:r>
            <a:r>
              <a:rPr lang="en-US" dirty="0" smtClean="0"/>
              <a:t>scoped more for </a:t>
            </a:r>
            <a:r>
              <a:rPr lang="en-US" dirty="0"/>
              <a:t>re-use and </a:t>
            </a:r>
            <a:r>
              <a:rPr lang="en-US" dirty="0" smtClean="0"/>
              <a:t>reproducibility</a:t>
            </a:r>
            <a:r>
              <a:rPr lang="en-US" baseline="0" dirty="0" smtClean="0"/>
              <a:t> </a:t>
            </a:r>
            <a:r>
              <a:rPr lang="en-US" dirty="0" smtClean="0"/>
              <a:t>use </a:t>
            </a:r>
            <a:r>
              <a:rPr lang="en-US" dirty="0"/>
              <a:t>cases than discovery and data entry.</a:t>
            </a:r>
          </a:p>
          <a:p>
            <a:pPr defTabSz="924458"/>
            <a:endParaRPr lang="en-US" dirty="0"/>
          </a:p>
          <a:p>
            <a:pPr defTabSz="924458"/>
            <a:r>
              <a:rPr lang="en-US" dirty="0" err="1" smtClean="0"/>
              <a:t>KEfED</a:t>
            </a:r>
            <a:r>
              <a:rPr lang="en-US" dirty="0" smtClean="0"/>
              <a:t> Framework: </a:t>
            </a:r>
            <a:r>
              <a:rPr lang="en-US" dirty="0"/>
              <a:t>A high-level </a:t>
            </a:r>
            <a:r>
              <a:rPr lang="en-US" dirty="0" smtClean="0"/>
              <a:t>framework </a:t>
            </a:r>
            <a:r>
              <a:rPr lang="en-US" dirty="0"/>
              <a:t>with </a:t>
            </a:r>
            <a:r>
              <a:rPr lang="en-US" dirty="0" smtClean="0"/>
              <a:t>an</a:t>
            </a:r>
            <a:r>
              <a:rPr lang="en-US" baseline="0" dirty="0" smtClean="0"/>
              <a:t> appealing</a:t>
            </a:r>
            <a:r>
              <a:rPr lang="en-US" dirty="0" smtClean="0"/>
              <a:t> </a:t>
            </a:r>
            <a:r>
              <a:rPr lang="en-US" dirty="0"/>
              <a:t>level of </a:t>
            </a:r>
            <a:r>
              <a:rPr lang="en-US" dirty="0" smtClean="0"/>
              <a:t>simplicity and abstraction.</a:t>
            </a:r>
            <a:r>
              <a:rPr lang="en-US" baseline="0" dirty="0" smtClean="0"/>
              <a:t> B</a:t>
            </a:r>
            <a:r>
              <a:rPr lang="en-US" dirty="0" smtClean="0"/>
              <a:t>ut</a:t>
            </a:r>
            <a:r>
              <a:rPr lang="en-US" baseline="0" dirty="0" smtClean="0"/>
              <a:t> i</a:t>
            </a:r>
            <a:r>
              <a:rPr lang="en-US" dirty="0" smtClean="0"/>
              <a:t>t </a:t>
            </a:r>
            <a:r>
              <a:rPr lang="en-US" dirty="0"/>
              <a:t>is structured for claims analysis use cases, and receives </a:t>
            </a:r>
            <a:r>
              <a:rPr lang="en-US" dirty="0" smtClean="0"/>
              <a:t>limited</a:t>
            </a:r>
            <a:r>
              <a:rPr lang="en-US" baseline="0" dirty="0" smtClean="0"/>
              <a:t> </a:t>
            </a:r>
            <a:r>
              <a:rPr lang="en-US" dirty="0" smtClean="0"/>
              <a:t>use in the community.  </a:t>
            </a:r>
            <a:r>
              <a:rPr lang="en-US" dirty="0"/>
              <a:t>(More of a framework than a formal semantic schema).</a:t>
            </a:r>
          </a:p>
          <a:p>
            <a:pPr defTabSz="924458"/>
            <a:endParaRPr lang="en-US" dirty="0" smtClean="0"/>
          </a:p>
          <a:p>
            <a:pPr defTabSz="924458"/>
            <a:r>
              <a:rPr lang="en-US" dirty="0" smtClean="0"/>
              <a:t>EBI: provides semantic models to represent data</a:t>
            </a:r>
            <a:r>
              <a:rPr lang="en-US" baseline="0" dirty="0" smtClean="0"/>
              <a:t> in their systems, including ArrayExpress. These models are scoped for data collection and discovery</a:t>
            </a:r>
            <a:r>
              <a:rPr lang="en-US" dirty="0" smtClean="0"/>
              <a:t>, but narrowly </a:t>
            </a:r>
            <a:r>
              <a:rPr lang="en-US" dirty="0"/>
              <a:t>defined for specific datatypes and domains (e.g. </a:t>
            </a:r>
            <a:r>
              <a:rPr lang="en-US" dirty="0"/>
              <a:t>microarray in Array Express)</a:t>
            </a:r>
          </a:p>
          <a:p>
            <a:pPr defTabSz="924458"/>
            <a:endParaRPr lang="en-US" dirty="0" smtClean="0"/>
          </a:p>
          <a:p>
            <a:pPr defTabSz="924458"/>
            <a:r>
              <a:rPr lang="en-US" dirty="0" smtClean="0"/>
              <a:t>So, while existing models . . .</a:t>
            </a:r>
          </a:p>
          <a:p>
            <a:pPr defTabSz="924458"/>
            <a:endParaRPr lang="en-US" dirty="0" smtClean="0"/>
          </a:p>
          <a:p>
            <a:pPr defTabSz="924458"/>
            <a:r>
              <a:rPr lang="en-US" dirty="0" smtClean="0"/>
              <a:t>------------------------------</a:t>
            </a:r>
          </a:p>
          <a:p>
            <a:pPr defTabSz="924458"/>
            <a:endParaRPr lang="en-US" dirty="0" smtClean="0"/>
          </a:p>
          <a:p>
            <a:pPr defTabSz="924458"/>
            <a:endParaRPr lang="en-US" dirty="0" smtClean="0"/>
          </a:p>
          <a:p>
            <a:pPr defTabSz="924458"/>
            <a:endParaRPr lang="en-US" dirty="0" smtClean="0"/>
          </a:p>
          <a:p>
            <a:pPr defTabSz="924458"/>
            <a:endParaRPr lang="en-US" dirty="0" smtClean="0"/>
          </a:p>
          <a:p>
            <a:pPr defTabSz="924458"/>
            <a:endParaRPr lang="en-US" dirty="0" smtClean="0"/>
          </a:p>
          <a:p>
            <a:pPr defTabSz="924458"/>
            <a:r>
              <a:rPr lang="en-US" dirty="0" smtClean="0"/>
              <a:t>Isa and EBI – specimen centric model</a:t>
            </a:r>
          </a:p>
          <a:p>
            <a:pPr defTabSz="924458"/>
            <a:endParaRPr lang="en-US" dirty="0" smtClean="0"/>
          </a:p>
          <a:p>
            <a:pPr defTabSz="924458"/>
            <a:r>
              <a:rPr lang="en-US" dirty="0" err="1" smtClean="0"/>
              <a:t>KeFED</a:t>
            </a:r>
            <a:r>
              <a:rPr lang="en-US" dirty="0" smtClean="0"/>
              <a:t> and</a:t>
            </a:r>
            <a:r>
              <a:rPr lang="en-US" baseline="0" dirty="0" smtClean="0"/>
              <a:t> OBI – process centric models</a:t>
            </a:r>
            <a:endParaRPr lang="en-US" dirty="0" smtClean="0"/>
          </a:p>
          <a:p>
            <a:pPr defTabSz="924458"/>
            <a:endParaRPr lang="en-US" dirty="0" smtClean="0"/>
          </a:p>
          <a:p>
            <a:pPr defTabSz="924458"/>
            <a:r>
              <a:rPr lang="en-US" dirty="0" smtClean="0"/>
              <a:t>Variable centric model most </a:t>
            </a:r>
            <a:r>
              <a:rPr lang="en-US" dirty="0" err="1" smtClean="0"/>
              <a:t>efficinet</a:t>
            </a:r>
            <a:r>
              <a:rPr lang="en-US" dirty="0" smtClean="0"/>
              <a:t> for metadata creation and search</a:t>
            </a:r>
          </a:p>
          <a:p>
            <a:pPr defTabSz="924458"/>
            <a:r>
              <a:rPr lang="en-US" dirty="0" smtClean="0"/>
              <a:t>	- no have to create instances for each specimen/sample in a study, and describe each process applied to them</a:t>
            </a:r>
          </a:p>
          <a:p>
            <a:pPr defTabSz="924458"/>
            <a:r>
              <a:rPr lang="en-US" dirty="0" smtClean="0"/>
              <a:t>just present a summary level view</a:t>
            </a:r>
            <a:r>
              <a:rPr lang="en-US" baseline="0" dirty="0" smtClean="0"/>
              <a:t> of all TYPES of processes and reagents and specimens used, organized around the experimental variables that describe how they participated in the study</a:t>
            </a:r>
            <a:endParaRPr lang="en-US" dirty="0" smtClean="0"/>
          </a:p>
          <a:p>
            <a:pPr defTabSz="924458"/>
            <a:endParaRPr lang="en-US" dirty="0" smtClean="0"/>
          </a:p>
          <a:p>
            <a:pPr defTabSz="924458"/>
            <a:r>
              <a:rPr lang="en-US" dirty="0" smtClean="0"/>
              <a:t>top down approach to defining requirements.</a:t>
            </a:r>
          </a:p>
          <a:p>
            <a:pPr defTabSz="924458"/>
            <a:endParaRPr lang="en-US" dirty="0" smtClean="0"/>
          </a:p>
          <a:p>
            <a:pPr defTabSz="924458"/>
            <a:r>
              <a:rPr lang="en-US" dirty="0" smtClean="0"/>
              <a:t>Upshot is existing models do not serve our needs . . .  none support level of integration with existing ontologies to adequately constrain data entry</a:t>
            </a:r>
          </a:p>
          <a:p>
            <a:pPr defTabSz="924458"/>
            <a:endParaRPr lang="en-US" dirty="0" smtClean="0"/>
          </a:p>
          <a:p>
            <a:pPr defTabSz="924458"/>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20</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 .they still have much to offer.</a:t>
            </a:r>
          </a:p>
          <a:p>
            <a:pPr rtl="0" fontAlgn="ctr"/>
            <a:endParaRPr lang="en-US" dirty="0" smtClean="0"/>
          </a:p>
          <a:p>
            <a:pPr rtl="0" fontAlgn="ctr"/>
            <a:r>
              <a:rPr lang="en-US" dirty="0" smtClean="0"/>
              <a:t>A  key trend</a:t>
            </a:r>
            <a:r>
              <a:rPr lang="en-US" baseline="0" dirty="0" smtClean="0"/>
              <a:t> that emerged from reviewing these efforts focused us on the central relationship between . . . that was common across these models. (You'll recognize some of these terms from our concept glossary)</a:t>
            </a:r>
            <a:endParaRPr lang="en-US" dirty="0" smtClean="0"/>
          </a:p>
          <a:p>
            <a:pPr rtl="0" fontAlgn="ctr"/>
            <a:endParaRPr lang="en-US" dirty="0" smtClean="0"/>
          </a:p>
          <a:p>
            <a:pPr rtl="0" fontAlgn="ctr"/>
            <a:r>
              <a:rPr lang="en-US" dirty="0" smtClean="0"/>
              <a:t>Techniques are research processes or methods applied in preparation,</a:t>
            </a:r>
            <a:r>
              <a:rPr lang="en-US" baseline="0" dirty="0" smtClean="0"/>
              <a:t> measurement</a:t>
            </a:r>
            <a:r>
              <a:rPr lang="en-US" dirty="0" smtClean="0"/>
              <a:t>, and</a:t>
            </a:r>
            <a:r>
              <a:rPr lang="en-US" baseline="0" dirty="0" smtClean="0"/>
              <a:t> data analysis.</a:t>
            </a:r>
          </a:p>
          <a:p>
            <a:pPr rtl="0" fontAlgn="ctr"/>
            <a:endParaRPr lang="en-US" baseline="0" dirty="0" smtClean="0"/>
          </a:p>
          <a:p>
            <a:pPr marL="0" marR="0" indent="0" algn="l" defTabSz="914400" rtl="0" eaLnBrk="1" fontAlgn="ctr" latinLnBrk="0" hangingPunct="1">
              <a:lnSpc>
                <a:spcPct val="100000"/>
              </a:lnSpc>
              <a:spcBef>
                <a:spcPts val="0"/>
              </a:spcBef>
              <a:spcAft>
                <a:spcPts val="0"/>
              </a:spcAft>
              <a:buClrTx/>
              <a:buSzTx/>
              <a:buFontTx/>
              <a:buNone/>
              <a:tabLst/>
              <a:defRPr/>
            </a:pPr>
            <a:r>
              <a:rPr lang="en-US" baseline="0" dirty="0" smtClean="0"/>
              <a:t>Specimens are </a:t>
            </a:r>
            <a:r>
              <a:rPr lang="en-US" sz="1200" dirty="0" smtClean="0"/>
              <a:t>material input(s) processed and ultimately examined as</a:t>
            </a:r>
            <a:r>
              <a:rPr lang="en-US" sz="1200" baseline="0" dirty="0" smtClean="0"/>
              <a:t> the subject of an </a:t>
            </a:r>
            <a:r>
              <a:rPr lang="en-US" sz="1200" dirty="0" smtClean="0"/>
              <a:t>experiment.</a:t>
            </a:r>
          </a:p>
          <a:p>
            <a:pPr marL="0" marR="0" indent="0" algn="l" defTabSz="914400" rtl="0" eaLnBrk="1" fontAlgn="ctr"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ctr" latinLnBrk="0" hangingPunct="1">
              <a:lnSpc>
                <a:spcPct val="100000"/>
              </a:lnSpc>
              <a:spcBef>
                <a:spcPts val="0"/>
              </a:spcBef>
              <a:spcAft>
                <a:spcPts val="0"/>
              </a:spcAft>
              <a:buClrTx/>
              <a:buSzTx/>
              <a:buFontTx/>
              <a:buNone/>
              <a:tabLst/>
              <a:defRPr/>
            </a:pPr>
            <a:r>
              <a:rPr lang="en-US" sz="1200" dirty="0" smtClean="0"/>
              <a:t>Experimental Variables</a:t>
            </a:r>
            <a:r>
              <a:rPr lang="en-US" sz="1200" baseline="0" dirty="0" smtClean="0"/>
              <a:t> are</a:t>
            </a:r>
            <a:r>
              <a:rPr lang="en-US" sz="1200" dirty="0" smtClean="0"/>
              <a:t> factors intentionally varied or measured</a:t>
            </a:r>
          </a:p>
          <a:p>
            <a:pPr marL="0" marR="0" indent="0" algn="l" defTabSz="914400" rtl="0" eaLnBrk="1" fontAlgn="ctr" latinLnBrk="0" hangingPunct="1">
              <a:lnSpc>
                <a:spcPct val="100000"/>
              </a:lnSpc>
              <a:spcBef>
                <a:spcPts val="0"/>
              </a:spcBef>
              <a:spcAft>
                <a:spcPts val="0"/>
              </a:spcAft>
              <a:buClrTx/>
              <a:buSzTx/>
              <a:buFontTx/>
              <a:buNone/>
              <a:tabLst/>
              <a:defRPr/>
            </a:pPr>
            <a:r>
              <a:rPr lang="en-US" sz="1200" dirty="0" smtClean="0"/>
              <a:t>Dependent variable: specifies entity and attribute measured in an assay (e.g. gene expression</a:t>
            </a:r>
            <a:r>
              <a:rPr lang="en-US" sz="1200" baseline="0" dirty="0" smtClean="0"/>
              <a:t> level in a microarray, or action potential amplitude in a patch clamping assay)</a:t>
            </a:r>
            <a:endParaRPr lang="en-US" sz="1200" dirty="0" smtClean="0"/>
          </a:p>
          <a:p>
            <a:pPr marL="0" marR="0" indent="0" algn="l" defTabSz="914400" rtl="0" eaLnBrk="1" fontAlgn="ctr" latinLnBrk="0" hangingPunct="1">
              <a:lnSpc>
                <a:spcPct val="100000"/>
              </a:lnSpc>
              <a:spcBef>
                <a:spcPts val="0"/>
              </a:spcBef>
              <a:spcAft>
                <a:spcPts val="0"/>
              </a:spcAft>
              <a:buClrTx/>
              <a:buSzTx/>
              <a:buFontTx/>
              <a:buNone/>
              <a:tabLst/>
              <a:defRPr/>
            </a:pPr>
            <a:r>
              <a:rPr lang="en-US" sz="1200" dirty="0" smtClean="0"/>
              <a:t>Independent variables: specifies parameters intentionally varied to test affect on dependent variable (e.g. chemicals applied</a:t>
            </a:r>
            <a:r>
              <a:rPr lang="en-US" sz="1200" baseline="0" dirty="0" smtClean="0"/>
              <a:t> to cells test impact on gene expression)</a:t>
            </a:r>
            <a:endParaRPr lang="en-US" sz="1200" dirty="0" smtClean="0"/>
          </a:p>
          <a:p>
            <a:pPr marL="0" marR="0" indent="0" algn="l" defTabSz="914400" rtl="0" eaLnBrk="1" fontAlgn="ctr" latinLnBrk="0" hangingPunct="1">
              <a:lnSpc>
                <a:spcPct val="100000"/>
              </a:lnSpc>
              <a:spcBef>
                <a:spcPts val="0"/>
              </a:spcBef>
              <a:spcAft>
                <a:spcPts val="0"/>
              </a:spcAft>
              <a:buClrTx/>
              <a:buSzTx/>
              <a:buFontTx/>
              <a:buNone/>
              <a:tabLst/>
              <a:defRPr/>
            </a:pPr>
            <a:r>
              <a:rPr lang="en-US" sz="1200" dirty="0" smtClean="0"/>
              <a:t>Controlled variables: parameters not varied across groups (reagents, instruments applied to all study groups, characteristics of specimens intentionally held constant)</a:t>
            </a:r>
          </a:p>
          <a:p>
            <a:pPr rtl="0" fontAlgn="ctr"/>
            <a:endParaRPr lang="en-US" dirty="0" smtClean="0"/>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t>I highlight these concepts because their interplay is the basic for the metadata model we defined</a:t>
            </a:r>
            <a:r>
              <a:rPr lang="en-US" baseline="0" dirty="0" smtClean="0"/>
              <a:t> and will review shortly.</a:t>
            </a:r>
            <a:endParaRPr lang="en-US" dirty="0" smtClean="0"/>
          </a:p>
          <a:p>
            <a:pPr rtl="0" fontAlgn="ctr"/>
            <a:endParaRPr lang="en-US" dirty="0" smtClean="0"/>
          </a:p>
        </p:txBody>
      </p:sp>
      <p:sp>
        <p:nvSpPr>
          <p:cNvPr id="4" name="Slide Number Placeholder 3"/>
          <p:cNvSpPr>
            <a:spLocks noGrp="1"/>
          </p:cNvSpPr>
          <p:nvPr>
            <p:ph type="sldNum" sz="quarter" idx="10"/>
          </p:nvPr>
        </p:nvSpPr>
        <p:spPr/>
        <p:txBody>
          <a:bodyPr/>
          <a:lstStyle/>
          <a:p>
            <a:fld id="{74621EDA-C842-420C-A6C8-0804DE47E67C}" type="slidenum">
              <a:rPr lang="en-US" smtClean="0"/>
              <a:t>21</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4458"/>
            <a:r>
              <a:rPr lang="en-US" dirty="0" smtClean="0"/>
              <a:t>So we emerged</a:t>
            </a:r>
            <a:r>
              <a:rPr lang="en-US" baseline="0" dirty="0" smtClean="0"/>
              <a:t> from our requirements analysis with the following high-level principles in mind.</a:t>
            </a:r>
            <a:endParaRPr lang="en-US" dirty="0" smtClean="0"/>
          </a:p>
          <a:p>
            <a:pPr marL="0" lvl="1" defTabSz="924458"/>
            <a:endParaRPr lang="en-US" dirty="0" smtClean="0"/>
          </a:p>
          <a:p>
            <a:pPr marL="0" lvl="1" defTabSz="924458"/>
            <a:r>
              <a:rPr lang="en-US" dirty="0" smtClean="0"/>
              <a:t>We needed a model that is</a:t>
            </a:r>
            <a:r>
              <a:rPr lang="en-US" baseline="0" dirty="0" smtClean="0"/>
              <a:t> Generic but Extensible, in that it can accommodate diverse research disciplines while supporting extensions for specific domains and use cases</a:t>
            </a:r>
          </a:p>
          <a:p>
            <a:pPr marL="0" lvl="1" defTabSz="924458"/>
            <a:endParaRPr lang="en-US" baseline="0" dirty="0" smtClean="0"/>
          </a:p>
          <a:p>
            <a:pPr marL="0" lvl="1" defTabSz="924458"/>
            <a:r>
              <a:rPr lang="en-US" baseline="0" dirty="0" smtClean="0"/>
              <a:t>We needed a model that is pragmatic for Data Entry and Discovery Use cases, in that it balances efficiency of data entry with complexity needed for query resolution</a:t>
            </a:r>
          </a:p>
          <a:p>
            <a:pPr marL="0" lvl="1" defTabSz="924458"/>
            <a:endParaRPr lang="en-US" baseline="0" dirty="0" smtClean="0"/>
          </a:p>
          <a:p>
            <a:pPr marL="0" lvl="1" defTabSz="924458"/>
            <a:r>
              <a:rPr lang="en-US" baseline="0" dirty="0" smtClean="0"/>
              <a:t>And we needed a model that Supports Interoperability and Re-Use, in that it could Support integration of data across existing repositories, and would use community CVs/ontologies to standardize data entry</a:t>
            </a:r>
          </a:p>
          <a:p>
            <a:pPr marL="0" lvl="1" defTabSz="924458"/>
            <a:endParaRPr lang="en-US" dirty="0" smtClean="0"/>
          </a:p>
          <a:p>
            <a:pPr marL="0" lvl="1" defTabSz="924458"/>
            <a:r>
              <a:rPr lang="en-US" dirty="0" smtClean="0"/>
              <a:t>------------------------</a:t>
            </a:r>
          </a:p>
          <a:p>
            <a:pPr marL="0" lvl="1" defTabSz="924458"/>
            <a:endParaRPr lang="en-US" dirty="0" smtClean="0"/>
          </a:p>
          <a:p>
            <a:pPr marL="0" lvl="1" defTabSz="924458"/>
            <a:r>
              <a:rPr lang="en-US" dirty="0" smtClean="0"/>
              <a:t>Important to be explicit about the role different entities play in the experiment in concise a way as possible (not only capture what participates in an experiment, as many repos do with keywords, but the how</a:t>
            </a:r>
            <a:endParaRPr lang="en-US" dirty="0"/>
          </a:p>
          <a:p>
            <a:pPr defTabSz="924458"/>
            <a:endParaRPr lang="en-US" dirty="0"/>
          </a:p>
          <a:p>
            <a:pPr defTabSz="924458"/>
            <a:endParaRPr lang="en-US" dirty="0"/>
          </a:p>
          <a:p>
            <a:pPr defTabSz="924458"/>
            <a:endParaRPr lang="en-US" dirty="0"/>
          </a:p>
          <a:p>
            <a:pPr defTabSz="924458"/>
            <a:endParaRPr lang="en-US" dirty="0"/>
          </a:p>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22</a:t>
            </a:fld>
            <a:endParaRPr lang="en-US"/>
          </a:p>
        </p:txBody>
      </p:sp>
    </p:spTree>
    <p:extLst>
      <p:ext uri="{BB962C8B-B14F-4D97-AF65-F5344CB8AC3E}">
        <p14:creationId xmlns:p14="http://schemas.microsoft.com/office/powerpoint/2010/main" val="81534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clearest way to demonstrate  the model itself is</a:t>
            </a:r>
            <a:r>
              <a:rPr lang="en-US" baseline="0" dirty="0" smtClean="0"/>
              <a:t> to show how it captures metadata for a real experiment.  </a:t>
            </a:r>
          </a:p>
          <a:p>
            <a:endParaRPr lang="en-US" dirty="0" smtClean="0"/>
          </a:p>
          <a:p>
            <a:r>
              <a:rPr lang="en-US" dirty="0" smtClean="0"/>
              <a:t>So here is our canned example. It</a:t>
            </a:r>
            <a:r>
              <a:rPr lang="en-US" baseline="0" dirty="0" smtClean="0"/>
              <a:t> is </a:t>
            </a:r>
            <a:r>
              <a:rPr lang="en-US" dirty="0" smtClean="0"/>
              <a:t>relatively </a:t>
            </a:r>
            <a:r>
              <a:rPr lang="en-US" dirty="0" smtClean="0"/>
              <a:t>simple </a:t>
            </a:r>
            <a:r>
              <a:rPr lang="en-US" dirty="0" smtClean="0"/>
              <a:t>and </a:t>
            </a:r>
            <a:r>
              <a:rPr lang="en-US" dirty="0" smtClean="0"/>
              <a:t>meant to </a:t>
            </a:r>
            <a:r>
              <a:rPr lang="en-US" dirty="0" smtClean="0"/>
              <a:t>illustrate</a:t>
            </a:r>
            <a:r>
              <a:rPr lang="en-US" baseline="0" dirty="0" smtClean="0"/>
              <a:t> </a:t>
            </a:r>
            <a:r>
              <a:rPr lang="en-US" dirty="0" smtClean="0"/>
              <a:t>core features and utility </a:t>
            </a:r>
            <a:r>
              <a:rPr lang="en-US" dirty="0" smtClean="0"/>
              <a:t>of the model. </a:t>
            </a:r>
          </a:p>
          <a:p>
            <a:endParaRPr lang="en-US" dirty="0" smtClean="0"/>
          </a:p>
          <a:p>
            <a:r>
              <a:rPr lang="en-US" dirty="0" smtClean="0"/>
              <a:t>This experiment</a:t>
            </a:r>
            <a:r>
              <a:rPr lang="en-US" baseline="0" dirty="0" smtClean="0"/>
              <a:t> explores the hypothesis that differential . . .</a:t>
            </a:r>
          </a:p>
          <a:p>
            <a:endParaRPr lang="en-US" baseline="0" dirty="0" smtClean="0"/>
          </a:p>
          <a:p>
            <a:r>
              <a:rPr lang="en-US" baseline="0" dirty="0" smtClean="0"/>
              <a:t>It begins with a chemical treatment: exposure of a mouse model . . . </a:t>
            </a:r>
          </a:p>
          <a:p>
            <a:endParaRPr lang="en-US" baseline="0" dirty="0" smtClean="0"/>
          </a:p>
          <a:p>
            <a:r>
              <a:rPr lang="en-US" baseline="0" dirty="0" smtClean="0"/>
              <a:t>Astrocytes are then collected from the hippocampi of mice displaying either normal or impaired memory function in a water maze test.</a:t>
            </a:r>
          </a:p>
          <a:p>
            <a:endParaRPr lang="en-US" baseline="0" dirty="0" smtClean="0"/>
          </a:p>
          <a:p>
            <a:r>
              <a:rPr lang="en-US" baseline="0" dirty="0" smtClean="0"/>
              <a:t>mRNA is then isolated from these astrocytes, and used as input in a microarray assay to test gene expression patterns.</a:t>
            </a:r>
          </a:p>
          <a:p>
            <a:endParaRPr lang="en-US" baseline="0" dirty="0" smtClean="0"/>
          </a:p>
          <a:p>
            <a:r>
              <a:rPr lang="en-US" dirty="0" smtClean="0"/>
              <a:t>I have</a:t>
            </a:r>
            <a:r>
              <a:rPr lang="en-US" baseline="0" dirty="0" smtClean="0"/>
              <a:t> h</a:t>
            </a:r>
            <a:r>
              <a:rPr lang="en-US" dirty="0" smtClean="0"/>
              <a:t>ighlighted</a:t>
            </a:r>
            <a:r>
              <a:rPr lang="en-US" baseline="0" dirty="0" smtClean="0"/>
              <a:t> concepts that represent control, independent, and dependent variables – because these concepts play a central role in our model.  You may find requires a new way of looking at an experiment – to think first of the type of variable things represent rather than the experimental role they play  as a reagent, specimen, or instrument, which is also captured but secondarily.</a:t>
            </a:r>
          </a:p>
          <a:p>
            <a:endParaRPr lang="en-US" baseline="0" dirty="0" smtClean="0"/>
          </a:p>
          <a:p>
            <a:r>
              <a:rPr lang="en-US" baseline="0" dirty="0" smtClean="0"/>
              <a:t>For example, astrocyte and hippocampus are control variables because these are features common to ALL study groups in the experiment.</a:t>
            </a:r>
          </a:p>
          <a:p>
            <a:r>
              <a:rPr lang="en-US" baseline="0" dirty="0" smtClean="0"/>
              <a:t>DMSO and </a:t>
            </a:r>
            <a:r>
              <a:rPr lang="en-US" baseline="0" dirty="0" err="1" smtClean="0"/>
              <a:t>arsenite</a:t>
            </a:r>
            <a:r>
              <a:rPr lang="en-US" baseline="0" dirty="0" smtClean="0"/>
              <a:t> on the other hand are independent variables that help define separate study groups in the experiment. And of course  the level of gene expression is the measured, dependent variable.</a:t>
            </a:r>
            <a:endParaRPr lang="en-US" dirty="0" smtClean="0"/>
          </a:p>
          <a:p>
            <a:pPr defTabSz="924458">
              <a:defRPr/>
            </a:pPr>
            <a:endParaRPr lang="en-US" dirty="0" smtClean="0"/>
          </a:p>
          <a:p>
            <a:pPr defTabSz="924458">
              <a:defRPr/>
            </a:pPr>
            <a:endParaRPr lang="en-US" dirty="0" smtClean="0"/>
          </a:p>
          <a:p>
            <a:pPr defTabSz="924458">
              <a:defRPr/>
            </a:pPr>
            <a:r>
              <a:rPr lang="en-US" dirty="0" smtClean="0"/>
              <a:t>------------</a:t>
            </a:r>
          </a:p>
          <a:p>
            <a:pPr defTabSz="924458">
              <a:defRPr/>
            </a:pPr>
            <a:endParaRPr lang="en-US" dirty="0" smtClean="0"/>
          </a:p>
          <a:p>
            <a:r>
              <a:rPr lang="en-US" dirty="0" smtClean="0"/>
              <a:t>Highlighted</a:t>
            </a:r>
            <a:r>
              <a:rPr lang="en-US" baseline="0" dirty="0" smtClean="0"/>
              <a:t> are the terms referencing instances of some of the core elements in our metadata model (namely techniques, specimens, . . . ). </a:t>
            </a:r>
            <a:r>
              <a:rPr lang="en-US" dirty="0" smtClean="0"/>
              <a:t>These</a:t>
            </a:r>
            <a:r>
              <a:rPr lang="en-US" baseline="0" dirty="0" smtClean="0"/>
              <a:t> represent important keywords users will query on to find datasets/ROs . . . so a key goal of our model is to capture this in as concise and standardized a way as possible.</a:t>
            </a:r>
          </a:p>
          <a:p>
            <a:pPr defTabSz="924458">
              <a:defRPr/>
            </a:pPr>
            <a:endParaRPr lang="en-US" dirty="0" smtClean="0"/>
          </a:p>
          <a:p>
            <a:pPr defTabSz="924458">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23</a:t>
            </a:fld>
            <a:endParaRPr lang="en-US"/>
          </a:p>
        </p:txBody>
      </p:sp>
    </p:spTree>
    <p:extLst>
      <p:ext uri="{BB962C8B-B14F-4D97-AF65-F5344CB8AC3E}">
        <p14:creationId xmlns:p14="http://schemas.microsoft.com/office/powerpoint/2010/main" val="3518146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concept</a:t>
            </a:r>
            <a:r>
              <a:rPr lang="en-US" baseline="0" dirty="0" smtClean="0"/>
              <a:t> map shows how our model represents metadata about this experiment.</a:t>
            </a:r>
          </a:p>
          <a:p>
            <a:endParaRPr lang="en-US" baseline="0" dirty="0" smtClean="0"/>
          </a:p>
          <a:p>
            <a:pPr rtl="0" fontAlgn="ctr"/>
            <a:r>
              <a:rPr lang="en-US" sz="1200" b="0" i="0" kern="1200" dirty="0" smtClean="0">
                <a:solidFill>
                  <a:schemeClr val="tx1"/>
                </a:solidFill>
                <a:effectLst/>
                <a:latin typeface="+mn-lt"/>
                <a:ea typeface="+mn-ea"/>
                <a:cs typeface="+mn-cs"/>
              </a:rPr>
              <a:t>Different color for each ‘level’ in the model - try to limit the number of  levels for ease of data collection and queries.</a:t>
            </a:r>
          </a:p>
          <a:p>
            <a:pPr rtl="0" fontAlgn="ctr"/>
            <a:r>
              <a:rPr lang="en-US" sz="1200" b="0" i="0" kern="1200" dirty="0" smtClean="0">
                <a:solidFill>
                  <a:schemeClr val="tx1"/>
                </a:solidFill>
                <a:effectLst/>
                <a:latin typeface="+mn-lt"/>
                <a:ea typeface="+mn-ea"/>
                <a:cs typeface="+mn-cs"/>
              </a:rPr>
              <a:t>Experiment in orange is focal point. At this level we collect provenance metadata about the experiment rather than the dataset such as who performed it and when.  We also link it to  specific techniques applied in the experiment.  </a:t>
            </a:r>
          </a:p>
          <a:p>
            <a:r>
              <a:rPr lang="en-US" sz="1200" b="0" kern="1200" dirty="0" smtClean="0">
                <a:solidFill>
                  <a:schemeClr val="tx1"/>
                </a:solidFill>
                <a:effectLst/>
                <a:latin typeface="+mn-lt"/>
                <a:ea typeface="+mn-ea"/>
                <a:cs typeface="+mn-cs"/>
              </a:rPr>
              <a:t> </a:t>
            </a:r>
          </a:p>
          <a:p>
            <a:pPr rtl="0" fontAlgn="ctr"/>
            <a:r>
              <a:rPr lang="en-US" sz="1200" b="0" i="0" kern="1200" dirty="0" smtClean="0">
                <a:solidFill>
                  <a:schemeClr val="tx1"/>
                </a:solidFill>
                <a:effectLst/>
                <a:latin typeface="+mn-lt"/>
                <a:ea typeface="+mn-ea"/>
                <a:cs typeface="+mn-cs"/>
              </a:rPr>
              <a:t>The next level in green is where we clearly see the focus of the model around experimental variables. Terms from CVs and ontologies that represent key features of the experiment are organized around these variable specification nodes.  We believe that this approach provides just the right context for supporting discovery use cases and competency questions.    (we will explore this in a minute)</a:t>
            </a:r>
          </a:p>
          <a:p>
            <a:endParaRPr lang="en-US" b="0"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24</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Looking at the dependent variable first - the entity and attribute measured in an assay </a:t>
            </a:r>
          </a:p>
          <a:p>
            <a:pPr lvl="1" rtl="0" fontAlgn="ct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We see that this specification describes entity and attribute measured in an assay (namely the level or amount of gene expression) as well as the optional indication of the specific technique used for measurement. </a:t>
            </a:r>
            <a:endParaRPr lang="en-US" b="0" baseline="0"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25</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Next we can look at the independent variables - again this represents parameters intentionally varied to test affect on dependent variable</a:t>
            </a:r>
          </a:p>
          <a:p>
            <a:pPr lvl="1" rtl="0" fontAlgn="ct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There are two independent variable specifications in this experiment, one is a chemical exposure that specifies </a:t>
            </a:r>
            <a:r>
              <a:rPr lang="en-US" sz="1200" b="0" i="0" kern="1200" dirty="0" err="1" smtClean="0">
                <a:solidFill>
                  <a:schemeClr val="tx1"/>
                </a:solidFill>
                <a:effectLst/>
                <a:latin typeface="+mn-lt"/>
                <a:ea typeface="+mn-ea"/>
                <a:cs typeface="+mn-cs"/>
              </a:rPr>
              <a:t>dmso</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arsenite</a:t>
            </a:r>
            <a:r>
              <a:rPr lang="en-US" sz="1200" b="0" i="0" kern="1200" dirty="0" smtClean="0">
                <a:solidFill>
                  <a:schemeClr val="tx1"/>
                </a:solidFill>
                <a:effectLst/>
                <a:latin typeface="+mn-lt"/>
                <a:ea typeface="+mn-ea"/>
                <a:cs typeface="+mn-cs"/>
              </a:rPr>
              <a:t> to different study groups, and the other is a phenotype variable that specifies normal vs memory impaired.   </a:t>
            </a:r>
          </a:p>
          <a:p>
            <a:pPr lvl="1" rtl="0" fontAlgn="ct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Additional properties can be used to record things like the type of specimen affected, and the specific technique used to apply or determine the variable.</a:t>
            </a:r>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26</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Finally, controlled variable  are parameters not varied across study groups</a:t>
            </a:r>
          </a:p>
          <a:p>
            <a:pPr lvl="1" rtl="0" fontAlgn="ct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These specifications follow similar pattern.  They allow description of reagents and devices that are not varied in the experiment, as well as specimen types and features that are held constant.  </a:t>
            </a:r>
          </a:p>
          <a:p>
            <a:pPr lvl="1" rtl="0" fontAlgn="ctr"/>
            <a:endParaRPr lang="en-US" sz="1200" b="0" i="0" kern="1200" dirty="0" smtClean="0">
              <a:solidFill>
                <a:schemeClr val="tx1"/>
              </a:solidFill>
              <a:effectLst/>
              <a:latin typeface="+mn-lt"/>
              <a:ea typeface="+mn-ea"/>
              <a:cs typeface="+mn-cs"/>
            </a:endParaRPr>
          </a:p>
          <a:p>
            <a:pPr lvl="1" rtl="0" fontAlgn="ctr"/>
            <a:r>
              <a:rPr lang="en-US" sz="1200" b="0" i="0" kern="1200" dirty="0" smtClean="0">
                <a:solidFill>
                  <a:schemeClr val="tx1"/>
                </a:solidFill>
                <a:effectLst/>
                <a:latin typeface="+mn-lt"/>
                <a:ea typeface="+mn-ea"/>
                <a:cs typeface="+mn-cs"/>
              </a:rPr>
              <a:t>This gets a wee bit nuanced when it comes to describing specimens - here we define the notion of the evaluated specimen - that mRNA the material that was actually input into the assay, and precursor specimens that allow you to describe where it came from. Here this is astrocytes and </a:t>
            </a:r>
            <a:r>
              <a:rPr lang="en-US" sz="1200" b="0" i="0" kern="1200" dirty="0" err="1" smtClean="0">
                <a:solidFill>
                  <a:schemeClr val="tx1"/>
                </a:solidFill>
                <a:effectLst/>
                <a:latin typeface="+mn-lt"/>
                <a:ea typeface="+mn-ea"/>
                <a:cs typeface="+mn-cs"/>
              </a:rPr>
              <a:t>mus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musculus</a:t>
            </a:r>
            <a:r>
              <a:rPr lang="en-US" sz="1200" b="0" i="0" kern="1200" dirty="0" smtClean="0">
                <a:solidFill>
                  <a:schemeClr val="tx1"/>
                </a:solidFill>
                <a:effectLst/>
                <a:latin typeface="+mn-lt"/>
                <a:ea typeface="+mn-ea"/>
                <a:cs typeface="+mn-cs"/>
              </a:rPr>
              <a:t>.  We capture these because they represent potentially useful hooks into discovering this dataset.</a:t>
            </a:r>
          </a:p>
          <a:p>
            <a:r>
              <a:rPr lang="en-US" sz="1200" b="0" kern="1200" dirty="0" smtClean="0">
                <a:solidFill>
                  <a:schemeClr val="tx1"/>
                </a:solidFill>
                <a:effectLst/>
                <a:latin typeface="+mn-lt"/>
                <a:ea typeface="+mn-ea"/>
                <a:cs typeface="+mn-cs"/>
              </a:rPr>
              <a:t> </a:t>
            </a:r>
          </a:p>
          <a:p>
            <a:pPr rtl="0" fontAlgn="ctr"/>
            <a:r>
              <a:rPr lang="en-US" sz="1200" b="0" i="0" kern="1200" dirty="0" smtClean="0">
                <a:solidFill>
                  <a:schemeClr val="tx1"/>
                </a:solidFill>
                <a:effectLst/>
                <a:latin typeface="+mn-lt"/>
                <a:ea typeface="+mn-ea"/>
                <a:cs typeface="+mn-cs"/>
              </a:rPr>
              <a:t>Note that the model supports additional descriptors and qualifiers to provide additional information about these variables, such as the mouse being a model of a disease, or its genotype.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27</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reference, this is a view of the same exemplar</a:t>
            </a:r>
            <a:r>
              <a:rPr lang="en-US" baseline="0" dirty="0" smtClean="0"/>
              <a:t> experiment</a:t>
            </a:r>
            <a:r>
              <a:rPr lang="en-US" dirty="0" smtClean="0"/>
              <a:t> as a hierarchical </a:t>
            </a:r>
            <a:r>
              <a:rPr lang="en-US" dirty="0" err="1" smtClean="0"/>
              <a:t>json</a:t>
            </a:r>
            <a:r>
              <a:rPr lang="en-US" dirty="0" smtClean="0"/>
              <a:t>-like metadata record, which</a:t>
            </a:r>
            <a:r>
              <a:rPr lang="en-US" baseline="0" dirty="0" smtClean="0"/>
              <a:t> may be easier for some to grasp.</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28</a:t>
            </a:fld>
            <a:endParaRPr lang="en-US"/>
          </a:p>
        </p:txBody>
      </p:sp>
    </p:spTree>
    <p:extLst>
      <p:ext uri="{BB962C8B-B14F-4D97-AF65-F5344CB8AC3E}">
        <p14:creationId xmlns:p14="http://schemas.microsoft.com/office/powerpoint/2010/main" val="45862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Some of the key</a:t>
            </a:r>
            <a:r>
              <a:rPr lang="en-US" b="1" baseline="0" dirty="0" smtClean="0"/>
              <a:t> features of this model are presented here:</a:t>
            </a:r>
          </a:p>
          <a:p>
            <a:endParaRPr lang="en-US" b="1" dirty="0" smtClean="0"/>
          </a:p>
          <a:p>
            <a:r>
              <a:rPr lang="en-US" b="1" dirty="0" smtClean="0"/>
              <a:t>Variable-Centric:  </a:t>
            </a:r>
            <a:r>
              <a:rPr lang="en-US" dirty="0" smtClean="0"/>
              <a:t>Experimental variables</a:t>
            </a:r>
            <a:r>
              <a:rPr lang="en-US" b="1" dirty="0" smtClean="0"/>
              <a:t> </a:t>
            </a:r>
            <a:r>
              <a:rPr lang="en-US" dirty="0" smtClean="0"/>
              <a:t>serve as central organizing nodes that describe variable type,  values, and features. </a:t>
            </a:r>
          </a:p>
          <a:p>
            <a:pPr lvl="1" fontAlgn="ctr"/>
            <a:r>
              <a:rPr lang="en-US" strike="sngStrike" dirty="0" smtClean="0"/>
              <a:t>Sets apart from other models, which tend to be workflow or specimen centric, and is key for balancing utility for search with minimal curation burden</a:t>
            </a:r>
          </a:p>
          <a:p>
            <a:pPr lvl="2" fontAlgn="ctr"/>
            <a:r>
              <a:rPr lang="en-US" strike="sngStrike" dirty="0" smtClean="0"/>
              <a:t>abstracts away some details to provide more direct/efficient links from ROs to variable descriptions</a:t>
            </a:r>
          </a:p>
          <a:p>
            <a:pPr lvl="1" fontAlgn="ctr"/>
            <a:r>
              <a:rPr lang="en-US" dirty="0" smtClean="0"/>
              <a:t>Most efficient way to represent all key entities and provide enough context to support CQs (which we </a:t>
            </a:r>
            <a:r>
              <a:rPr lang="en-US" dirty="0" err="1" smtClean="0"/>
              <a:t>wiill</a:t>
            </a:r>
            <a:r>
              <a:rPr lang="en-US" dirty="0" smtClean="0"/>
              <a:t> look at next)</a:t>
            </a:r>
          </a:p>
          <a:p>
            <a:pPr lvl="2" fontAlgn="ctr"/>
            <a:r>
              <a:rPr lang="en-US" strike="sngStrike" dirty="0" smtClean="0"/>
              <a:t>captures just enough context – focuses on experimental variables and creates direct relationships to key biological concepts</a:t>
            </a:r>
          </a:p>
          <a:p>
            <a:pPr defTabSz="924458">
              <a:defRPr/>
            </a:pPr>
            <a:endParaRPr lang="en-US" dirty="0"/>
          </a:p>
          <a:p>
            <a:r>
              <a:rPr lang="en-US" sz="1400" b="1" dirty="0" smtClean="0"/>
              <a:t>Central </a:t>
            </a:r>
            <a:r>
              <a:rPr lang="en-US" sz="1400" b="1" dirty="0"/>
              <a:t>concepts are universal</a:t>
            </a:r>
            <a:endParaRPr lang="en-US" sz="1400" dirty="0"/>
          </a:p>
          <a:p>
            <a:pPr fontAlgn="ctr"/>
            <a:r>
              <a:rPr lang="en-US" sz="1400" dirty="0" smtClean="0"/>
              <a:t>The experimental variables most proximal to the dataset in the model  represent universal </a:t>
            </a:r>
            <a:r>
              <a:rPr lang="en-US" sz="1400" dirty="0"/>
              <a:t>paradigm across disciplines that describes how entities participate in  an </a:t>
            </a:r>
            <a:r>
              <a:rPr lang="en-US" sz="1400" dirty="0" smtClean="0"/>
              <a:t>experiment – which makes this approach accommodating for describing</a:t>
            </a:r>
            <a:r>
              <a:rPr lang="en-US" sz="1400" baseline="0" dirty="0" smtClean="0"/>
              <a:t> very diverse data sets</a:t>
            </a:r>
            <a:endParaRPr lang="en-US" sz="1400" dirty="0"/>
          </a:p>
          <a:p>
            <a:pPr fontAlgn="ctr"/>
            <a:r>
              <a:rPr lang="en-US" sz="1400" dirty="0"/>
              <a:t>Optional extensions </a:t>
            </a:r>
            <a:r>
              <a:rPr lang="en-US" sz="1400" dirty="0" smtClean="0"/>
              <a:t>from this core can be used to record </a:t>
            </a:r>
            <a:r>
              <a:rPr lang="en-US" sz="1400" dirty="0"/>
              <a:t>additional context/granularity </a:t>
            </a:r>
            <a:r>
              <a:rPr lang="en-US" sz="1400" dirty="0" smtClean="0"/>
              <a:t>, and extend in to domain specific concepts.</a:t>
            </a:r>
            <a:endParaRPr lang="en-US" sz="1400" dirty="0"/>
          </a:p>
          <a:p>
            <a:pPr lvl="1" fontAlgn="ctr"/>
            <a:r>
              <a:rPr lang="en-US" sz="1000" strike="sngStrike" dirty="0"/>
              <a:t>Additional info about  specimens, techniques, conditions can be collected as needed by different applications  - but the core value of variable types and values can be collected independently of this other metadata</a:t>
            </a:r>
          </a:p>
          <a:p>
            <a:pPr lvl="1" fontAlgn="ctr"/>
            <a:r>
              <a:rPr lang="en-US" sz="1000" strike="sngStrike" dirty="0"/>
              <a:t>Dependencies ordered so description of primary features (variables) is not dependent on secondary features (processes)</a:t>
            </a:r>
          </a:p>
          <a:p>
            <a:pPr lvl="1" fontAlgn="ctr"/>
            <a:r>
              <a:rPr lang="en-US" sz="1000" strike="sngStrike" dirty="0"/>
              <a:t>Imparts low initial curation  burden that is scalable for extended use cases)</a:t>
            </a:r>
          </a:p>
          <a:p>
            <a:r>
              <a:rPr lang="en-US" sz="1400" dirty="0"/>
              <a:t> </a:t>
            </a:r>
          </a:p>
          <a:p>
            <a:r>
              <a:rPr lang="en-US" sz="1400" b="1" dirty="0"/>
              <a:t>Captures types over instances: </a:t>
            </a:r>
            <a:endParaRPr lang="en-US" sz="1400" b="1" dirty="0" smtClean="0"/>
          </a:p>
          <a:p>
            <a:r>
              <a:rPr lang="en-US" sz="1400" b="0" dirty="0" smtClean="0"/>
              <a:t>Ab</a:t>
            </a:r>
            <a:r>
              <a:rPr lang="en-US" sz="1400" dirty="0" smtClean="0"/>
              <a:t>stracts </a:t>
            </a:r>
            <a:r>
              <a:rPr lang="en-US" sz="1400" dirty="0"/>
              <a:t>away similarities between specimens to eliminate redundant representation of concepts. </a:t>
            </a:r>
          </a:p>
          <a:p>
            <a:pPr fontAlgn="ctr"/>
            <a:r>
              <a:rPr lang="en-US" sz="1400" dirty="0"/>
              <a:t>Don’t represent each specimen or measurement, just the shared set of features that describe them</a:t>
            </a:r>
            <a:endParaRPr lang="en-US" dirty="0" smtClean="0"/>
          </a:p>
          <a:p>
            <a:endParaRPr lang="en-US" sz="1400" b="1" dirty="0"/>
          </a:p>
          <a:p>
            <a:r>
              <a:rPr lang="en-US" sz="1400" b="1" dirty="0"/>
              <a:t>Direct re-use of  use community vocabularies/ontologies</a:t>
            </a:r>
          </a:p>
          <a:p>
            <a:r>
              <a:rPr lang="en-US" sz="1400" dirty="0" smtClean="0"/>
              <a:t>the blue</a:t>
            </a:r>
            <a:r>
              <a:rPr lang="en-US" sz="1400" baseline="0" dirty="0" smtClean="0"/>
              <a:t> leaf node terms in the graph are the key hooks into the data, and can all be captured using terms from ontologies to c</a:t>
            </a:r>
            <a:r>
              <a:rPr lang="en-US" sz="1400" dirty="0" smtClean="0"/>
              <a:t>onstrain </a:t>
            </a:r>
            <a:r>
              <a:rPr lang="en-US" sz="1400" dirty="0"/>
              <a:t>data </a:t>
            </a:r>
            <a:r>
              <a:rPr lang="en-US" sz="1400" dirty="0" smtClean="0"/>
              <a:t>entry</a:t>
            </a:r>
          </a:p>
          <a:p>
            <a:pPr fontAlgn="ctr"/>
            <a:r>
              <a:rPr lang="en-US" sz="1400" strike="sngStrike" dirty="0" smtClean="0"/>
              <a:t>overhead </a:t>
            </a:r>
            <a:r>
              <a:rPr lang="en-US" sz="1400" strike="sngStrike" dirty="0"/>
              <a:t>to this in entry and tooling, so early iterations of applications based on this model may capture free text initially</a:t>
            </a:r>
            <a:endParaRPr lang="en-US" sz="1400" b="1" strike="sngStrike" dirty="0"/>
          </a:p>
          <a:p>
            <a:endParaRPr lang="en-US" sz="1400" b="1" dirty="0"/>
          </a:p>
          <a:p>
            <a:r>
              <a:rPr lang="en-US" sz="1400" b="1" dirty="0" smtClean="0"/>
              <a:t>Model is relatively Parsimonious (in its manageable </a:t>
            </a:r>
            <a:r>
              <a:rPr lang="en-US" sz="1400" b="1" dirty="0"/>
              <a:t>size/complexity): </a:t>
            </a:r>
          </a:p>
          <a:p>
            <a:r>
              <a:rPr lang="en-US" sz="1400" dirty="0"/>
              <a:t>Implements a </a:t>
            </a:r>
            <a:r>
              <a:rPr lang="en-US" sz="1400" dirty="0" smtClean="0"/>
              <a:t>relatively</a:t>
            </a:r>
            <a:r>
              <a:rPr lang="en-US" sz="1400" baseline="0" dirty="0" smtClean="0"/>
              <a:t> flat m</a:t>
            </a:r>
            <a:r>
              <a:rPr lang="en-US" sz="1400" dirty="0" smtClean="0"/>
              <a:t>odel suing a relatively </a:t>
            </a:r>
            <a:r>
              <a:rPr lang="en-US" sz="1400" dirty="0"/>
              <a:t>small set of classes and properties, </a:t>
            </a:r>
            <a:r>
              <a:rPr lang="en-US" sz="1400" strike="sngStrike" dirty="0"/>
              <a:t>which results in less precise semantics, but simplifies model/data entry, and simplifies queries</a:t>
            </a:r>
            <a:endParaRPr lang="en-US" sz="1100" strike="sngStrike" dirty="0"/>
          </a:p>
          <a:p>
            <a:pPr defTabSz="924458">
              <a:defRPr/>
            </a:pP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29</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work I will present today resulted from a three month contract</a:t>
            </a:r>
          </a:p>
          <a:p>
            <a:endParaRPr lang="en-US" baseline="0" dirty="0" smtClean="0"/>
          </a:p>
          <a:p>
            <a:r>
              <a:rPr lang="en-US" baseline="0" dirty="0" smtClean="0"/>
              <a:t>Contract funded  a full time . . . </a:t>
            </a:r>
          </a:p>
          <a:p>
            <a:endParaRPr lang="en-US" baseline="0" dirty="0" smtClean="0"/>
          </a:p>
          <a:p>
            <a:r>
              <a:rPr lang="en-US" dirty="0" smtClean="0"/>
              <a:t>Goal was deceivingly simple: </a:t>
            </a:r>
          </a:p>
          <a:p>
            <a:endParaRPr lang="en-US" dirty="0" smtClean="0"/>
          </a:p>
          <a:p>
            <a:pPr defTabSz="924458"/>
            <a:r>
              <a:rPr lang="en-US" dirty="0" smtClean="0"/>
              <a:t>Discussion today will</a:t>
            </a:r>
            <a:r>
              <a:rPr lang="en-US" baseline="0" dirty="0" smtClean="0"/>
              <a:t> </a:t>
            </a:r>
            <a:r>
              <a:rPr lang="en-US" dirty="0" smtClean="0"/>
              <a:t>review our process and progress toward this goal.</a:t>
            </a:r>
          </a:p>
          <a:p>
            <a:pPr defTabSz="924458"/>
            <a:endParaRPr lang="en-US" dirty="0" smtClean="0"/>
          </a:p>
          <a:p>
            <a:pPr defTabSz="924458"/>
            <a:endParaRPr lang="en-US" dirty="0" smtClean="0"/>
          </a:p>
          <a:p>
            <a:pPr defTabSz="924458"/>
            <a:r>
              <a:rPr lang="en-US" dirty="0" smtClean="0"/>
              <a:t>------------------</a:t>
            </a:r>
          </a:p>
          <a:p>
            <a:pPr defTabSz="924458"/>
            <a:endParaRPr lang="en-US" dirty="0" smtClean="0"/>
          </a:p>
          <a:p>
            <a:pPr defTabSz="924458"/>
            <a:r>
              <a:rPr lang="en-US" dirty="0" smtClean="0"/>
              <a:t>share some outcomes,</a:t>
            </a:r>
            <a:r>
              <a:rPr lang="en-US" baseline="0" dirty="0" smtClean="0"/>
              <a:t> and discuss</a:t>
            </a:r>
            <a:r>
              <a:rPr lang="en-US" dirty="0" smtClean="0"/>
              <a:t> future work/recommendations,</a:t>
            </a:r>
            <a:r>
              <a:rPr lang="en-US" baseline="0" dirty="0" smtClean="0"/>
              <a:t> </a:t>
            </a:r>
          </a:p>
          <a:p>
            <a:pPr defTabSz="924458"/>
            <a:endParaRPr lang="en-US" baseline="0" dirty="0" smtClean="0"/>
          </a:p>
          <a:p>
            <a:pPr defTabSz="924458"/>
            <a:endParaRPr lang="en-US" baseline="0" dirty="0" smtClean="0"/>
          </a:p>
          <a:p>
            <a:pPr defTabSz="924458"/>
            <a:r>
              <a:rPr lang="en-US" baseline="0" dirty="0" smtClean="0"/>
              <a:t>and tour the deliverables that we created for suture reference</a:t>
            </a:r>
          </a:p>
          <a:p>
            <a:endParaRPr lang="en-US" dirty="0" smtClean="0"/>
          </a:p>
          <a:p>
            <a:r>
              <a:rPr lang="en-US" dirty="0" smtClean="0"/>
              <a:t>------------</a:t>
            </a:r>
          </a:p>
          <a:p>
            <a:endParaRPr lang="en-US" dirty="0" smtClean="0"/>
          </a:p>
          <a:p>
            <a:r>
              <a:rPr lang="en-US" dirty="0" smtClean="0"/>
              <a:t>universal conceptual and metadata model</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3</a:t>
            </a:fld>
            <a:endParaRPr lang="en-US"/>
          </a:p>
        </p:txBody>
      </p:sp>
    </p:spTree>
    <p:extLst>
      <p:ext uri="{BB962C8B-B14F-4D97-AF65-F5344CB8AC3E}">
        <p14:creationId xmlns:p14="http://schemas.microsoft.com/office/powerpoint/2010/main" val="182102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seeing as how our primary use case for this model is search and discovery, lets look at how it handles</a:t>
            </a:r>
            <a:r>
              <a:rPr lang="en-US" baseline="0" dirty="0" smtClean="0"/>
              <a:t> some competency questions . . .</a:t>
            </a:r>
          </a:p>
          <a:p>
            <a:endParaRPr lang="en-US" baseline="0" dirty="0" smtClean="0"/>
          </a:p>
          <a:p>
            <a:r>
              <a:rPr lang="en-US" baseline="0" dirty="0" smtClean="0"/>
              <a:t>We’ll start with a very simple one . . </a:t>
            </a:r>
          </a:p>
          <a:p>
            <a:endParaRPr lang="en-US" baseline="0" dirty="0" smtClean="0"/>
          </a:p>
          <a:p>
            <a:r>
              <a:rPr lang="en-US" baseline="0" dirty="0" smtClean="0"/>
              <a:t>The variable types are highlighted by color in the query and the graph.</a:t>
            </a:r>
          </a:p>
          <a:p>
            <a:endParaRPr lang="en-US" baseline="0" dirty="0" smtClean="0"/>
          </a:p>
          <a:p>
            <a:r>
              <a:rPr lang="en-US" baseline="0" dirty="0" smtClean="0"/>
              <a:t>Here we traverse the graph from the data set, through the experiment to a controlled variable node that captures the instrument used</a:t>
            </a:r>
          </a:p>
          <a:p>
            <a:endParaRPr lang="en-US" baseline="0"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30</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second one is based on a specific type of independent and controlled variable – looking for data sets . . . </a:t>
            </a:r>
          </a:p>
          <a:p>
            <a:endParaRPr lang="en-US" dirty="0" smtClean="0"/>
          </a:p>
          <a:p>
            <a:pPr defTabSz="924458"/>
            <a:r>
              <a:rPr lang="en-US" baseline="0" dirty="0" smtClean="0"/>
              <a:t>Note that if ontologies are used, queries like this can be answered even if curators assert only the specimen is derived astrocytes,  as the link from the cell type to the brain is captured in background knowledge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31</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third one requires the model to capture an i</a:t>
            </a:r>
            <a:r>
              <a:rPr lang="en-US" dirty="0" smtClean="0"/>
              <a:t>ndependent variable – dependent variable link – </a:t>
            </a:r>
            <a:r>
              <a:rPr lang="en-US" dirty="0" err="1" smtClean="0"/>
              <a:t>lokking</a:t>
            </a:r>
            <a:r>
              <a:rPr lang="en-US" baseline="0" dirty="0" smtClean="0"/>
              <a:t> for data sets about the effect of chemical exposure on gene expression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32</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final one requires information about all three variable types . . . looking for data sets about . .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a very complex query but the model handles it in a relatively efficient manner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33</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baseline="0" dirty="0" smtClean="0"/>
              <a:t>So I want to quickly  close by highlighting some potential applications and future directions for this work</a:t>
            </a:r>
          </a:p>
          <a:p>
            <a:pPr defTabSz="924458"/>
            <a:endParaRPr lang="en-US" baseline="0" dirty="0" smtClean="0"/>
          </a:p>
          <a:p>
            <a:pPr defTabSz="924458"/>
            <a:r>
              <a:rPr lang="en-US" baseline="0" dirty="0" smtClean="0"/>
              <a:t>In terms of  how we might partner with the community, our next step is to establish a broader working group under the FORCE11 framework focused on these issues to promote, improve, and apply our work</a:t>
            </a:r>
            <a:endParaRPr lang="en-US" dirty="0" smtClean="0"/>
          </a:p>
          <a:p>
            <a:pPr defTabSz="924458"/>
            <a:endParaRPr lang="en-US" dirty="0" smtClean="0"/>
          </a:p>
          <a:p>
            <a:pPr defTabSz="924458"/>
            <a:r>
              <a:rPr lang="en-US" dirty="0" smtClean="0"/>
              <a:t>We can also partner with the </a:t>
            </a:r>
            <a:r>
              <a:rPr lang="en-US" dirty="0" err="1" smtClean="0"/>
              <a:t>OpenRIF</a:t>
            </a:r>
            <a:r>
              <a:rPr lang="en-US" dirty="0" smtClean="0"/>
              <a:t> to inform their work.  </a:t>
            </a:r>
            <a:r>
              <a:rPr lang="en-US" dirty="0" err="1" smtClean="0"/>
              <a:t>OpenRIF</a:t>
            </a:r>
            <a:r>
              <a:rPr lang="en-US" dirty="0" smtClean="0"/>
              <a:t> is the new name for working</a:t>
            </a:r>
            <a:r>
              <a:rPr lang="en-US" baseline="0" dirty="0" smtClean="0"/>
              <a:t> group we are leading that was historically associated with the VIVO-ISF standard – and we are beginning work to improve and expand modeling of attribution, provenance for research artifacts.</a:t>
            </a:r>
            <a:endParaRPr lang="en-US" dirty="0" smtClean="0"/>
          </a:p>
          <a:p>
            <a:pPr defTabSz="924458"/>
            <a:endParaRPr lang="en-US" dirty="0" smtClean="0"/>
          </a:p>
          <a:p>
            <a:pPr>
              <a:lnSpc>
                <a:spcPct val="120000"/>
              </a:lnSpc>
              <a:spcBef>
                <a:spcPts val="2426"/>
              </a:spcBef>
            </a:pPr>
            <a:r>
              <a:rPr lang="en-US" dirty="0" smtClean="0"/>
              <a:t>Finally, we also</a:t>
            </a:r>
            <a:r>
              <a:rPr lang="en-US" baseline="0" dirty="0" smtClean="0"/>
              <a:t> have contacts with </a:t>
            </a:r>
            <a:r>
              <a:rPr lang="en-US" dirty="0" err="1" smtClean="0"/>
              <a:t>with</a:t>
            </a:r>
            <a:r>
              <a:rPr lang="en-US" dirty="0" smtClean="0"/>
              <a:t> BD2K Data Discovery Index Metadata WG.</a:t>
            </a:r>
          </a:p>
          <a:p>
            <a:pPr>
              <a:lnSpc>
                <a:spcPct val="120000"/>
              </a:lnSpc>
              <a:spcBef>
                <a:spcPts val="2426"/>
              </a:spcBef>
            </a:pPr>
            <a:r>
              <a:rPr lang="en-US" dirty="0" smtClean="0"/>
              <a:t>This is work</a:t>
            </a:r>
            <a:r>
              <a:rPr lang="en-US" baseline="0" dirty="0" smtClean="0"/>
              <a:t> that began after </a:t>
            </a:r>
            <a:r>
              <a:rPr lang="en-US" baseline="0" dirty="0" err="1" smtClean="0"/>
              <a:t>i</a:t>
            </a:r>
            <a:r>
              <a:rPr lang="en-US" baseline="0" dirty="0" smtClean="0"/>
              <a:t> completed the contract work presented here.  Part of the larger NIH BD2K Initiative, which funded the </a:t>
            </a:r>
            <a:r>
              <a:rPr lang="en-US" baseline="0" dirty="0" err="1" smtClean="0"/>
              <a:t>bioCADDIE</a:t>
            </a:r>
            <a:r>
              <a:rPr lang="en-US" baseline="0" dirty="0" smtClean="0"/>
              <a:t> team at UCSD to build a data discovery index.</a:t>
            </a:r>
          </a:p>
          <a:p>
            <a:pPr>
              <a:lnSpc>
                <a:spcPct val="120000"/>
              </a:lnSpc>
              <a:spcBef>
                <a:spcPts val="2426"/>
              </a:spcBef>
            </a:pPr>
            <a:endParaRPr lang="en-US" dirty="0" smtClean="0"/>
          </a:p>
          <a:p>
            <a:pPr>
              <a:lnSpc>
                <a:spcPct val="120000"/>
              </a:lnSpc>
              <a:spcBef>
                <a:spcPts val="2426"/>
              </a:spcBef>
            </a:pPr>
            <a:r>
              <a:rPr lang="en-US" dirty="0" smtClean="0"/>
              <a:t>This</a:t>
            </a:r>
            <a:r>
              <a:rPr lang="en-US" baseline="0" dirty="0" smtClean="0"/>
              <a:t> is to be a system to index metadata about biomedical datasets across repositories using a common model, and a search interface to support discovery and sharing.</a:t>
            </a:r>
          </a:p>
          <a:p>
            <a:pPr>
              <a:lnSpc>
                <a:spcPct val="120000"/>
              </a:lnSpc>
              <a:spcBef>
                <a:spcPts val="2426"/>
              </a:spcBef>
            </a:pPr>
            <a:endParaRPr lang="en-US" baseline="0" dirty="0" smtClean="0"/>
          </a:p>
          <a:p>
            <a:pPr>
              <a:lnSpc>
                <a:spcPct val="120000"/>
              </a:lnSpc>
              <a:spcBef>
                <a:spcPts val="2426"/>
              </a:spcBef>
            </a:pPr>
            <a:r>
              <a:rPr lang="en-US" baseline="0" dirty="0" smtClean="0"/>
              <a:t>Metadata working group was tasked to define a model that could be used to aggregate</a:t>
            </a:r>
            <a:r>
              <a:rPr lang="en-US" dirty="0" smtClean="0"/>
              <a:t> metadata across existing data repositories under</a:t>
            </a:r>
            <a:r>
              <a:rPr lang="en-US" baseline="0" dirty="0" smtClean="0"/>
              <a:t> a</a:t>
            </a:r>
            <a:r>
              <a:rPr lang="en-US" dirty="0" smtClean="0"/>
              <a:t> unified framework (very similar to the goal of my work for Elsevier).</a:t>
            </a:r>
          </a:p>
          <a:p>
            <a:pPr>
              <a:lnSpc>
                <a:spcPct val="120000"/>
              </a:lnSpc>
              <a:spcBef>
                <a:spcPts val="2426"/>
              </a:spcBef>
            </a:pPr>
            <a:endParaRPr lang="en-US" baseline="0" dirty="0" smtClean="0"/>
          </a:p>
          <a:p>
            <a:pPr>
              <a:lnSpc>
                <a:spcPct val="120000"/>
              </a:lnSpc>
              <a:spcBef>
                <a:spcPts val="2426"/>
              </a:spcBef>
            </a:pPr>
            <a:r>
              <a:rPr lang="en-US" baseline="0" dirty="0" smtClean="0"/>
              <a:t>I have done an initial comparison of their model and my proposals, and can discuss details if there is interest and time  - overall a very similar selection of core domain concepts but some critical differences in the way these are hooked together to define a metadata schema.</a:t>
            </a:r>
          </a:p>
          <a:p>
            <a:pPr defTabSz="924458"/>
            <a:r>
              <a:rPr lang="en-US" dirty="0" smtClean="0"/>
              <a:t> </a:t>
            </a:r>
          </a:p>
          <a:p>
            <a:pPr defTabSz="924458"/>
            <a:r>
              <a:rPr lang="en-US" dirty="0" smtClean="0"/>
              <a:t>Our work has been shared with </a:t>
            </a:r>
            <a:r>
              <a:rPr lang="en-US" dirty="0" err="1" smtClean="0"/>
              <a:t>bioCADDIE</a:t>
            </a:r>
            <a:r>
              <a:rPr lang="en-US" dirty="0" smtClean="0"/>
              <a:t> DDI metadata team, and we are on their external advisory panel.  But</a:t>
            </a:r>
            <a:r>
              <a:rPr lang="en-US" baseline="0" dirty="0" smtClean="0"/>
              <a:t> n</a:t>
            </a:r>
            <a:r>
              <a:rPr lang="en-US" dirty="0" smtClean="0"/>
              <a:t>ot</a:t>
            </a:r>
            <a:r>
              <a:rPr lang="en-US" baseline="0" dirty="0" smtClean="0"/>
              <a:t> significant interaction yet due to lack of bandwidth and resources on our part. Looking in new year for opportunity to work with them – maybe secure pilot project funding to evaluate and iterate on the model?</a:t>
            </a:r>
          </a:p>
          <a:p>
            <a:pPr defTabSz="924458"/>
            <a:endParaRPr lang="en-US" baseline="0" dirty="0" smtClean="0"/>
          </a:p>
          <a:p>
            <a:pPr defTabSz="924458"/>
            <a:r>
              <a:rPr lang="en-US" baseline="0" dirty="0" smtClean="0"/>
              <a:t>------------------</a:t>
            </a:r>
          </a:p>
          <a:p>
            <a:pPr defTabSz="924458"/>
            <a:endParaRPr lang="en-US" baseline="0" dirty="0" smtClean="0"/>
          </a:p>
          <a:p>
            <a:pPr defTabSz="924458">
              <a:defRPr/>
            </a:pPr>
            <a:r>
              <a:rPr lang="en-US" baseline="0" dirty="0" smtClean="0"/>
              <a:t>- I think it is actually pretty good. v1 is essentially a more formally specified and complex version of the ISA model (not surprising given it was created by same group)</a:t>
            </a:r>
          </a:p>
          <a:p>
            <a:pPr defTabSz="924458">
              <a:defRPr/>
            </a:pPr>
            <a:r>
              <a:rPr lang="en-US" baseline="0" dirty="0" smtClean="0"/>
              <a:t>- Very  similar in scope and perspective as our straw man (albeit much more extensive and granular in its detail).  </a:t>
            </a:r>
          </a:p>
          <a:p>
            <a:pPr defTabSz="924458">
              <a:defRPr/>
            </a:pPr>
            <a:r>
              <a:rPr lang="en-US" baseline="0" dirty="0" smtClean="0"/>
              <a:t>- Key issue for me is that </a:t>
            </a:r>
            <a:r>
              <a:rPr lang="en-US" dirty="0"/>
              <a:t>the core notion of independent and dep variables are imprecisely defined, inconsistently captured, poorly constrained. </a:t>
            </a:r>
          </a:p>
          <a:p>
            <a:pPr defTabSz="924458">
              <a:defRPr/>
            </a:pPr>
            <a:r>
              <a:rPr lang="en-US" dirty="0"/>
              <a:t>- Does not take a variable centric approach.</a:t>
            </a:r>
          </a:p>
          <a:p>
            <a:r>
              <a:rPr lang="en-US" dirty="0" smtClean="0"/>
              <a:t>- Again, similar set of entities in the model, but </a:t>
            </a:r>
            <a:r>
              <a:rPr lang="en-US" baseline="0" dirty="0" smtClean="0"/>
              <a:t>distinctions between concepts and  relationships between them in the </a:t>
            </a:r>
            <a:r>
              <a:rPr lang="en-US" baseline="0" dirty="0" err="1" smtClean="0"/>
              <a:t>bioCADDIE</a:t>
            </a:r>
            <a:r>
              <a:rPr lang="en-US" baseline="0" dirty="0" smtClean="0"/>
              <a:t> work led to a much richer and more complex model</a:t>
            </a:r>
            <a:endParaRPr lang="en-US" dirty="0" smtClean="0"/>
          </a:p>
          <a:p>
            <a:r>
              <a:rPr lang="en-US" dirty="0" smtClean="0"/>
              <a:t>- Goes into</a:t>
            </a:r>
            <a:r>
              <a:rPr lang="en-US" baseline="0" dirty="0" smtClean="0"/>
              <a:t> deeper de</a:t>
            </a:r>
            <a:r>
              <a:rPr lang="en-US" dirty="0" smtClean="0"/>
              <a:t>tail and granularity </a:t>
            </a:r>
            <a:r>
              <a:rPr lang="en-US" baseline="0" dirty="0" smtClean="0"/>
              <a:t>than I think is needed for a purely discovery use cases, but I suspect they are starting as comprehensive as possible to best align with existing work, and can scale down for specific applications in the future.</a:t>
            </a:r>
          </a:p>
          <a:p>
            <a:r>
              <a:rPr lang="en-US" dirty="0" smtClean="0"/>
              <a:t>- Approach was very similar as well: </a:t>
            </a:r>
          </a:p>
          <a:p>
            <a:pPr lvl="1"/>
            <a:r>
              <a:rPr lang="en-US" dirty="0" smtClean="0"/>
              <a:t>top down (learn from existing standards, schema, and systems)</a:t>
            </a:r>
          </a:p>
          <a:p>
            <a:pPr lvl="1"/>
            <a:r>
              <a:rPr lang="en-US" dirty="0" smtClean="0"/>
              <a:t>bottom up (CQ driven derivation of metadata elements)</a:t>
            </a:r>
            <a:endParaRPr lang="en-US" baseline="0" dirty="0" smtClean="0"/>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34</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2426"/>
              </a:spcBef>
            </a:pPr>
            <a:r>
              <a:rPr lang="en-US" dirty="0" smtClean="0"/>
              <a:t>This is work</a:t>
            </a:r>
            <a:r>
              <a:rPr lang="en-US" baseline="0" dirty="0" smtClean="0"/>
              <a:t> that began after </a:t>
            </a:r>
            <a:r>
              <a:rPr lang="en-US" baseline="0" dirty="0" err="1" smtClean="0"/>
              <a:t>i</a:t>
            </a:r>
            <a:r>
              <a:rPr lang="en-US" baseline="0" dirty="0" smtClean="0"/>
              <a:t> completed the contract work presented here.  Part of the larger NIH BD2K Initiative, which funded the </a:t>
            </a:r>
            <a:r>
              <a:rPr lang="en-US" baseline="0" dirty="0" err="1" smtClean="0"/>
              <a:t>bioCADDIE</a:t>
            </a:r>
            <a:r>
              <a:rPr lang="en-US" baseline="0" dirty="0" smtClean="0"/>
              <a:t> team at UCSD to build a data discovery index.</a:t>
            </a:r>
          </a:p>
          <a:p>
            <a:pPr>
              <a:lnSpc>
                <a:spcPct val="120000"/>
              </a:lnSpc>
              <a:spcBef>
                <a:spcPts val="2426"/>
              </a:spcBef>
            </a:pPr>
            <a:endParaRPr lang="en-US" dirty="0" smtClean="0"/>
          </a:p>
          <a:p>
            <a:pPr>
              <a:lnSpc>
                <a:spcPct val="120000"/>
              </a:lnSpc>
              <a:spcBef>
                <a:spcPts val="2426"/>
              </a:spcBef>
            </a:pPr>
            <a:r>
              <a:rPr lang="en-US" dirty="0" smtClean="0"/>
              <a:t>This</a:t>
            </a:r>
            <a:r>
              <a:rPr lang="en-US" baseline="0" dirty="0" smtClean="0"/>
              <a:t> system will index metadata across diverse biomedical data repositories using a common model, and build a search interface to support discovery and sharing.</a:t>
            </a:r>
          </a:p>
          <a:p>
            <a:pPr>
              <a:lnSpc>
                <a:spcPct val="120000"/>
              </a:lnSpc>
              <a:spcBef>
                <a:spcPts val="2426"/>
              </a:spcBef>
            </a:pPr>
            <a:endParaRPr lang="en-US" baseline="0" dirty="0" smtClean="0"/>
          </a:p>
          <a:p>
            <a:pPr>
              <a:lnSpc>
                <a:spcPct val="120000"/>
              </a:lnSpc>
              <a:spcBef>
                <a:spcPts val="2426"/>
              </a:spcBef>
            </a:pPr>
            <a:r>
              <a:rPr lang="en-US" baseline="0" dirty="0" smtClean="0"/>
              <a:t>Metadata working group was tasked to define a model that could be used to aggregate</a:t>
            </a:r>
            <a:r>
              <a:rPr lang="en-US" dirty="0" smtClean="0"/>
              <a:t> metadata under</a:t>
            </a:r>
            <a:r>
              <a:rPr lang="en-US" baseline="0" dirty="0" smtClean="0"/>
              <a:t> a</a:t>
            </a:r>
            <a:r>
              <a:rPr lang="en-US" dirty="0" smtClean="0"/>
              <a:t> unified framework (very similar to the goal of my work with Elsevier).</a:t>
            </a:r>
          </a:p>
          <a:p>
            <a:pPr>
              <a:lnSpc>
                <a:spcPct val="120000"/>
              </a:lnSpc>
              <a:spcBef>
                <a:spcPts val="2426"/>
              </a:spcBef>
            </a:pPr>
            <a:endParaRPr lang="en-US" baseline="0" dirty="0" smtClean="0"/>
          </a:p>
          <a:p>
            <a:pPr>
              <a:lnSpc>
                <a:spcPct val="120000"/>
              </a:lnSpc>
              <a:spcBef>
                <a:spcPts val="2426"/>
              </a:spcBef>
            </a:pPr>
            <a:r>
              <a:rPr lang="en-US" baseline="0" dirty="0" smtClean="0"/>
              <a:t>(I have done an initial comparison of their model and my proposals, and can discuss details if there is interest - overall a very similar selection of core domain concepts but some critical differences in the way these are hooked together to define a metadata schema.)</a:t>
            </a:r>
          </a:p>
          <a:p>
            <a:pPr defTabSz="924458"/>
            <a:r>
              <a:rPr lang="en-US" dirty="0" smtClean="0"/>
              <a:t> </a:t>
            </a:r>
          </a:p>
          <a:p>
            <a:pPr defTabSz="924458"/>
            <a:r>
              <a:rPr lang="en-US" dirty="0" smtClean="0"/>
              <a:t>Our work has been shared with </a:t>
            </a:r>
            <a:r>
              <a:rPr lang="en-US" dirty="0" err="1" smtClean="0"/>
              <a:t>bioCADDIE</a:t>
            </a:r>
            <a:r>
              <a:rPr lang="en-US" dirty="0" smtClean="0"/>
              <a:t> DDI metadata team, and we are on their external advisory panel.  But</a:t>
            </a:r>
            <a:r>
              <a:rPr lang="en-US" baseline="0" dirty="0" smtClean="0"/>
              <a:t> n</a:t>
            </a:r>
            <a:r>
              <a:rPr lang="en-US" dirty="0" smtClean="0"/>
              <a:t>ot</a:t>
            </a:r>
            <a:r>
              <a:rPr lang="en-US" baseline="0" dirty="0" smtClean="0"/>
              <a:t> significant interaction yet due to lack of bandwidth and resources on our part. Looking in new year for opportunity to work with them – maybe secure pilot project funding to evaluate and iterate on the model?</a:t>
            </a:r>
          </a:p>
          <a:p>
            <a:pPr defTabSz="924458"/>
            <a:endParaRPr lang="en-US" dirty="0" smtClean="0"/>
          </a:p>
          <a:p>
            <a:pPr defTabSz="924458"/>
            <a:r>
              <a:rPr lang="en-US" dirty="0" smtClean="0"/>
              <a:t>-------------</a:t>
            </a:r>
          </a:p>
          <a:p>
            <a:pPr defTabSz="924458"/>
            <a:endParaRPr lang="en-US" dirty="0" smtClean="0"/>
          </a:p>
          <a:p>
            <a:pPr defTabSz="924458"/>
            <a:r>
              <a:rPr lang="en-US" dirty="0" smtClean="0"/>
              <a:t>Since I completed this work,</a:t>
            </a:r>
            <a:r>
              <a:rPr lang="en-US" baseline="0" dirty="0" smtClean="0"/>
              <a:t> the NIH BD2K initiatives began, including the Data Discovery Index project. </a:t>
            </a:r>
          </a:p>
          <a:p>
            <a:pPr defTabSz="924458"/>
            <a:r>
              <a:rPr lang="en-US" baseline="0" dirty="0" smtClean="0"/>
              <a:t>Goal of this effort is to build a system to index metadata across all biomedical repositories using a common metadata model, and provide advanced search interface for discovery</a:t>
            </a:r>
          </a:p>
          <a:p>
            <a:r>
              <a:rPr lang="en-US" baseline="0" dirty="0" smtClean="0"/>
              <a:t>Metadata working group was tasked to define a model that could be used to aggregate</a:t>
            </a:r>
            <a:r>
              <a:rPr lang="en-US" dirty="0" smtClean="0"/>
              <a:t> metadata across existing repositories under unified framework</a:t>
            </a:r>
            <a:endParaRPr lang="en-US" baseline="0" dirty="0" smtClean="0"/>
          </a:p>
          <a:p>
            <a:r>
              <a:rPr lang="en-US" baseline="0" dirty="0" smtClean="0"/>
              <a:t> . . . essentially the same specifications and task  as we were in our pilot project </a:t>
            </a:r>
            <a:r>
              <a:rPr lang="en-US" dirty="0" smtClean="0"/>
              <a:t> - scope</a:t>
            </a:r>
            <a:r>
              <a:rPr lang="en-US" baseline="0" dirty="0" smtClean="0"/>
              <a:t> is interoperability and discovery, aim is to </a:t>
            </a:r>
            <a:r>
              <a:rPr lang="en-US" dirty="0" smtClean="0"/>
              <a:t>index dispersed</a:t>
            </a:r>
            <a:r>
              <a:rPr lang="en-US" baseline="0" dirty="0" smtClean="0"/>
              <a:t> </a:t>
            </a:r>
            <a:r>
              <a:rPr lang="en-US" dirty="0" smtClean="0"/>
              <a:t>datasets, but focus is on biomedical data.</a:t>
            </a:r>
          </a:p>
          <a:p>
            <a:r>
              <a:rPr lang="en-US" dirty="0" smtClean="0"/>
              <a:t>Approach was very similar as well: </a:t>
            </a:r>
          </a:p>
          <a:p>
            <a:pPr lvl="1"/>
            <a:r>
              <a:rPr lang="en-US" dirty="0" smtClean="0"/>
              <a:t>top down (learn from existing standards, schema, and systems)</a:t>
            </a:r>
          </a:p>
          <a:p>
            <a:pPr lvl="1"/>
            <a:r>
              <a:rPr lang="en-US" dirty="0" smtClean="0"/>
              <a:t>bottom up (CQ driven derivation of metadata elements)</a:t>
            </a:r>
            <a:endParaRPr lang="en-US" baseline="0" dirty="0" smtClean="0"/>
          </a:p>
          <a:p>
            <a:pPr defTabSz="924458"/>
            <a:r>
              <a:rPr lang="en-US" dirty="0" smtClean="0"/>
              <a:t>Scoped for discovery use case</a:t>
            </a:r>
            <a:endParaRPr lang="en-US" baseline="0" dirty="0" smtClean="0"/>
          </a:p>
          <a:p>
            <a:pPr defTabSz="924458"/>
            <a:r>
              <a:rPr lang="en-US" baseline="0" dirty="0" smtClean="0"/>
              <a:t>I think it is actually pretty good. v1 is essentially a more formally specified and complex version of the ISA model (not surprising given it was created by same group)</a:t>
            </a:r>
          </a:p>
          <a:p>
            <a:pPr defTabSz="924458"/>
            <a:r>
              <a:rPr lang="en-US" baseline="0" dirty="0" smtClean="0"/>
              <a:t>Surprisingly similar in scope and perspective as our straw man (albeit much more extensive and granular in its detail).  </a:t>
            </a:r>
          </a:p>
          <a:p>
            <a:pPr defTabSz="924458"/>
            <a:r>
              <a:rPr lang="en-US" baseline="0" dirty="0" smtClean="0"/>
              <a:t>Key issue for me is that </a:t>
            </a:r>
            <a:r>
              <a:rPr lang="en-US" dirty="0"/>
              <a:t>the core notion of independent and dep variables are imprecisely defined, inconsistently captured, poorly constrained. </a:t>
            </a:r>
          </a:p>
          <a:p>
            <a:pPr defTabSz="924458"/>
            <a:r>
              <a:rPr lang="en-US" dirty="0"/>
              <a:t>Does not take a variable centric approach</a:t>
            </a:r>
            <a:endParaRPr lang="en-US" baseline="0" dirty="0" smtClean="0"/>
          </a:p>
          <a:p>
            <a:pPr defTabSz="924458"/>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35</a:t>
            </a:fld>
            <a:endParaRPr lang="en-US"/>
          </a:p>
        </p:txBody>
      </p:sp>
    </p:spTree>
    <p:extLst>
      <p:ext uri="{BB962C8B-B14F-4D97-AF65-F5344CB8AC3E}">
        <p14:creationId xmlns:p14="http://schemas.microsoft.com/office/powerpoint/2010/main" val="3138323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893" indent="0">
              <a:spcBef>
                <a:spcPts val="1820"/>
              </a:spcBef>
              <a:buFont typeface="+mj-lt"/>
              <a:buNone/>
            </a:pPr>
            <a:r>
              <a:rPr lang="en-US" sz="3800" dirty="0" smtClean="0"/>
              <a:t>As for applications for Elsevier projects, our</a:t>
            </a:r>
            <a:r>
              <a:rPr lang="en-US" sz="3800" baseline="0" dirty="0" smtClean="0"/>
              <a:t> landscape analysis can help identify. . . </a:t>
            </a:r>
          </a:p>
          <a:p>
            <a:pPr marL="288893" indent="0">
              <a:spcBef>
                <a:spcPts val="1820"/>
              </a:spcBef>
              <a:buFont typeface="+mj-lt"/>
              <a:buNone/>
            </a:pPr>
            <a:endParaRPr lang="en-US" sz="3800" baseline="0" dirty="0" smtClean="0"/>
          </a:p>
          <a:p>
            <a:pPr marL="288893" indent="0">
              <a:spcBef>
                <a:spcPts val="1820"/>
              </a:spcBef>
              <a:buFont typeface="+mj-lt"/>
              <a:buNone/>
            </a:pPr>
            <a:endParaRPr lang="en-US" sz="3800" baseline="0" dirty="0" smtClean="0"/>
          </a:p>
          <a:p>
            <a:pPr marL="288893" indent="0">
              <a:spcBef>
                <a:spcPts val="1820"/>
              </a:spcBef>
              <a:buFont typeface="+mj-lt"/>
              <a:buNone/>
            </a:pPr>
            <a:r>
              <a:rPr lang="en-US" sz="3800" baseline="0" dirty="0" smtClean="0"/>
              <a:t>-------</a:t>
            </a:r>
          </a:p>
          <a:p>
            <a:pPr marL="288893" indent="0">
              <a:spcBef>
                <a:spcPts val="1820"/>
              </a:spcBef>
              <a:buFont typeface="+mj-lt"/>
              <a:buNone/>
            </a:pPr>
            <a:endParaRPr lang="en-US" sz="3800" baseline="0" dirty="0" smtClean="0"/>
          </a:p>
          <a:p>
            <a:pPr marL="288893" indent="0">
              <a:spcBef>
                <a:spcPts val="1820"/>
              </a:spcBef>
              <a:buFont typeface="+mj-lt"/>
              <a:buNone/>
            </a:pPr>
            <a:r>
              <a:rPr lang="en-US" dirty="0" smtClean="0"/>
              <a:t>H</a:t>
            </a:r>
            <a:r>
              <a:rPr lang="en-US" baseline="0" dirty="0" smtClean="0"/>
              <a:t>ighlight vocabularies to leverage as value constraints</a:t>
            </a:r>
            <a:r>
              <a:rPr lang="en-US" dirty="0" smtClean="0"/>
              <a:t> for metadata collection </a:t>
            </a:r>
            <a:endParaRPr lang="en-US" baseline="0" dirty="0" smtClean="0"/>
          </a:p>
          <a:p>
            <a:pPr marL="78644" lvl="1" fontAlgn="ctr">
              <a:spcBef>
                <a:spcPts val="1820"/>
              </a:spcBef>
            </a:pP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36</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8644" lvl="1" fontAlgn="ctr">
              <a:spcBef>
                <a:spcPts val="1820"/>
              </a:spcBef>
            </a:pPr>
            <a:r>
              <a:rPr lang="en-US" baseline="0" dirty="0" smtClean="0"/>
              <a:t>Finally, some of the broader challenges this work highlighted for the community are listed here</a:t>
            </a:r>
          </a:p>
          <a:p>
            <a:pPr marL="78644" lvl="1" fontAlgn="ctr">
              <a:spcBef>
                <a:spcPts val="1820"/>
              </a:spcBef>
            </a:pPr>
            <a:endParaRPr lang="en-US" baseline="0" dirty="0" smtClean="0"/>
          </a:p>
          <a:p>
            <a:pPr marL="78644" lvl="1" fontAlgn="ctr">
              <a:spcBef>
                <a:spcPts val="1820"/>
              </a:spcBef>
            </a:pPr>
            <a:r>
              <a:rPr lang="en-US" baseline="0" dirty="0" smtClean="0"/>
              <a:t>There is a need to adopt . . .</a:t>
            </a:r>
          </a:p>
          <a:p>
            <a:pPr marL="78644" lvl="1" fontAlgn="ctr">
              <a:spcBef>
                <a:spcPts val="1820"/>
              </a:spcBef>
            </a:pPr>
            <a:endParaRPr lang="en-US" baseline="0" dirty="0" smtClean="0"/>
          </a:p>
          <a:p>
            <a:pPr marL="78644" lvl="1" fontAlgn="ctr">
              <a:spcBef>
                <a:spcPts val="1820"/>
              </a:spcBef>
            </a:pPr>
            <a:r>
              <a:rPr lang="en-US" baseline="0" dirty="0" smtClean="0"/>
              <a:t>A significant challenge relates to achieving . . .in practice</a:t>
            </a:r>
          </a:p>
          <a:p>
            <a:pPr marL="78644" lvl="1" fontAlgn="ctr">
              <a:spcBef>
                <a:spcPts val="1820"/>
              </a:spcBef>
            </a:pPr>
            <a:endParaRPr lang="en-US" baseline="0" dirty="0" smtClean="0"/>
          </a:p>
          <a:p>
            <a:pPr marL="78644" lvl="1" fontAlgn="ctr">
              <a:spcBef>
                <a:spcPts val="1820"/>
              </a:spcBef>
            </a:pPr>
            <a:r>
              <a:rPr lang="en-US" baseline="0" dirty="0" smtClean="0"/>
              <a:t>We noted a need for improved documentation standards and practices</a:t>
            </a:r>
          </a:p>
          <a:p>
            <a:pPr marL="78644" lvl="1" fontAlgn="ctr">
              <a:spcBef>
                <a:spcPts val="1820"/>
              </a:spcBef>
            </a:pPr>
            <a:endParaRPr lang="en-US" baseline="0" dirty="0" smtClean="0"/>
          </a:p>
          <a:p>
            <a:pPr marL="78644" marR="0" lvl="1" indent="0" algn="l" defTabSz="914400" rtl="0" eaLnBrk="1" fontAlgn="ctr" latinLnBrk="0" hangingPunct="1">
              <a:lnSpc>
                <a:spcPct val="100000"/>
              </a:lnSpc>
              <a:spcBef>
                <a:spcPts val="1820"/>
              </a:spcBef>
              <a:spcAft>
                <a:spcPts val="0"/>
              </a:spcAft>
              <a:buClrTx/>
              <a:buSzTx/>
              <a:buFontTx/>
              <a:buNone/>
              <a:tabLst/>
              <a:defRPr/>
            </a:pPr>
            <a:r>
              <a:rPr lang="en-US" baseline="0" dirty="0" smtClean="0"/>
              <a:t>and </a:t>
            </a:r>
            <a:r>
              <a:rPr lang="en-US" sz="1200" baseline="0" dirty="0" smtClean="0"/>
              <a:t>Mechanisms</a:t>
            </a:r>
            <a:r>
              <a:rPr lang="en-US" sz="1200" dirty="0" smtClean="0"/>
              <a:t> for translating between schema that capture data at different levels of granularity or for different use cases</a:t>
            </a:r>
          </a:p>
          <a:p>
            <a:pPr marL="78644" lvl="1" fontAlgn="ctr">
              <a:spcBef>
                <a:spcPts val="1820"/>
              </a:spcBef>
            </a:pPr>
            <a:endParaRPr lang="en-US" baseline="0" dirty="0" smtClean="0"/>
          </a:p>
          <a:p>
            <a:pPr marL="78644" lvl="1" fontAlgn="ctr">
              <a:spcBef>
                <a:spcPts val="1820"/>
              </a:spcBef>
            </a:pPr>
            <a:r>
              <a:rPr lang="en-US" baseline="0" dirty="0" smtClean="0"/>
              <a:t>Finally, the groundwork needs to be done to incent . . . many approaches here, but ultimately we need buy in from this community if we are to get quality metadata about research objects</a:t>
            </a:r>
          </a:p>
          <a:p>
            <a:pPr marL="78644" lvl="1" fontAlgn="ctr">
              <a:spcBef>
                <a:spcPts val="1820"/>
              </a:spcBef>
            </a:pPr>
            <a:endParaRPr lang="en-US" baseline="0" dirty="0" smtClean="0"/>
          </a:p>
          <a:p>
            <a:pPr marL="78644" lvl="1" fontAlgn="ctr">
              <a:spcBef>
                <a:spcPts val="1820"/>
              </a:spcBef>
            </a:pPr>
            <a:endParaRPr lang="en-US" baseline="0" dirty="0" smtClean="0"/>
          </a:p>
          <a:p>
            <a:pPr marL="78644" lvl="1" fontAlgn="ctr">
              <a:spcBef>
                <a:spcPts val="1820"/>
              </a:spcBef>
            </a:pPr>
            <a:r>
              <a:rPr lang="en-US" baseline="0" dirty="0" smtClean="0"/>
              <a:t>------</a:t>
            </a:r>
          </a:p>
          <a:p>
            <a:pPr marL="78644" lvl="1" fontAlgn="ctr">
              <a:spcBef>
                <a:spcPts val="1820"/>
              </a:spcBef>
            </a:pPr>
            <a:endParaRPr lang="en-US" baseline="0" dirty="0" smtClean="0"/>
          </a:p>
          <a:p>
            <a:pPr marL="684212" indent="-514350">
              <a:spcBef>
                <a:spcPts val="1200"/>
              </a:spcBef>
              <a:buFont typeface="+mj-lt"/>
              <a:buAutoNum type="alphaUcPeriod"/>
            </a:pPr>
            <a:r>
              <a:rPr lang="en-US" sz="3000" dirty="0" smtClean="0"/>
              <a:t>Adopting a common conceptual framework to underlie model and terminology</a:t>
            </a:r>
          </a:p>
          <a:p>
            <a:pPr marL="684212" indent="-514350">
              <a:spcBef>
                <a:spcPts val="1200"/>
              </a:spcBef>
              <a:buFont typeface="+mj-lt"/>
              <a:buAutoNum type="alphaUcPeriod"/>
            </a:pPr>
            <a:r>
              <a:rPr lang="en-US" sz="3000" baseline="0" dirty="0" smtClean="0"/>
              <a:t>Achieving</a:t>
            </a:r>
            <a:r>
              <a:rPr lang="en-US" sz="3000" dirty="0" smtClean="0"/>
              <a:t> consistent and robust use of community CVs/ontologies as value constraints</a:t>
            </a:r>
          </a:p>
          <a:p>
            <a:pPr marL="684212" indent="-514350">
              <a:spcBef>
                <a:spcPts val="1200"/>
              </a:spcBef>
              <a:buFont typeface="+mj-lt"/>
              <a:buAutoNum type="alphaUcPeriod"/>
            </a:pPr>
            <a:r>
              <a:rPr lang="en-US" sz="3000" baseline="0" dirty="0" smtClean="0"/>
              <a:t>Documentation standards and practices</a:t>
            </a:r>
          </a:p>
          <a:p>
            <a:pPr marL="684212" indent="-514350">
              <a:spcBef>
                <a:spcPts val="1200"/>
              </a:spcBef>
              <a:buFont typeface="+mj-lt"/>
              <a:buAutoNum type="alphaUcPeriod"/>
            </a:pPr>
            <a:r>
              <a:rPr lang="en-US" sz="3000" baseline="0" dirty="0" smtClean="0"/>
              <a:t>Mechanisms</a:t>
            </a:r>
            <a:r>
              <a:rPr lang="en-US" sz="3000" dirty="0" smtClean="0"/>
              <a:t> for translating between schema</a:t>
            </a:r>
          </a:p>
          <a:p>
            <a:pPr marL="684212" indent="-514350">
              <a:spcBef>
                <a:spcPts val="1200"/>
              </a:spcBef>
              <a:buFont typeface="+mj-lt"/>
              <a:buAutoNum type="alphaUcPeriod"/>
            </a:pPr>
            <a:r>
              <a:rPr lang="en-US" sz="3000" dirty="0" smtClean="0"/>
              <a:t>Standards and practices for identifiers and versioning</a:t>
            </a:r>
          </a:p>
          <a:p>
            <a:pPr marL="684212" indent="-514350">
              <a:spcBef>
                <a:spcPts val="1200"/>
              </a:spcBef>
              <a:buFont typeface="+mj-lt"/>
              <a:buAutoNum type="alphaUcPeriod"/>
            </a:pPr>
            <a:r>
              <a:rPr lang="en-US" sz="3000" dirty="0" smtClean="0"/>
              <a:t>Incenting researchers to contribute</a:t>
            </a:r>
          </a:p>
          <a:p>
            <a:pPr marL="78644" lvl="1" fontAlgn="ctr">
              <a:spcBef>
                <a:spcPts val="1820"/>
              </a:spcBef>
            </a:pPr>
            <a:endParaRPr lang="en-US" baseline="0"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37</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38</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Since I completed this work,</a:t>
            </a:r>
            <a:r>
              <a:rPr lang="en-US" baseline="0" dirty="0" smtClean="0"/>
              <a:t> the NIH BD2K initiatives began, including the Data Discovery Index project. </a:t>
            </a:r>
          </a:p>
          <a:p>
            <a:pPr defTabSz="924458"/>
            <a:endParaRPr lang="en-US" baseline="0" dirty="0" smtClean="0"/>
          </a:p>
          <a:p>
            <a:pPr defTabSz="924458"/>
            <a:r>
              <a:rPr lang="en-US" baseline="0" dirty="0" smtClean="0"/>
              <a:t>Goal of this effort is to build a system to index metadata across all biomedical repositories using a common metadata model, and provide advanced search interface for discovery</a:t>
            </a:r>
          </a:p>
          <a:p>
            <a:pPr defTabSz="924458"/>
            <a:endParaRPr lang="en-US" baseline="0" dirty="0" smtClean="0"/>
          </a:p>
          <a:p>
            <a:r>
              <a:rPr lang="en-US" baseline="0" dirty="0" smtClean="0"/>
              <a:t>Metadata working group was tasked to define a model that could be used to aggregate</a:t>
            </a:r>
            <a:r>
              <a:rPr lang="en-US" dirty="0" smtClean="0"/>
              <a:t> metadata across existing repositories under unified framework</a:t>
            </a:r>
            <a:endParaRPr lang="en-US" baseline="0" dirty="0" smtClean="0"/>
          </a:p>
          <a:p>
            <a:endParaRPr lang="en-US" baseline="0" dirty="0" smtClean="0"/>
          </a:p>
          <a:p>
            <a:r>
              <a:rPr lang="en-US" baseline="0" dirty="0" smtClean="0"/>
              <a:t> . . . essentially the same specifications and task  as we were in our pilot project </a:t>
            </a:r>
            <a:r>
              <a:rPr lang="en-US" dirty="0" smtClean="0"/>
              <a:t> - scope</a:t>
            </a:r>
            <a:r>
              <a:rPr lang="en-US" baseline="0" dirty="0" smtClean="0"/>
              <a:t> is interoperability and discovery, aim is to </a:t>
            </a:r>
            <a:r>
              <a:rPr lang="en-US" dirty="0" smtClean="0"/>
              <a:t>index dispersed</a:t>
            </a:r>
            <a:r>
              <a:rPr lang="en-US" baseline="0" dirty="0" smtClean="0"/>
              <a:t> </a:t>
            </a:r>
            <a:r>
              <a:rPr lang="en-US" dirty="0" smtClean="0"/>
              <a:t>datasets, but focus is on biomedical data.</a:t>
            </a:r>
          </a:p>
          <a:p>
            <a:endParaRPr lang="en-US" dirty="0" smtClean="0"/>
          </a:p>
          <a:p>
            <a:r>
              <a:rPr lang="en-US" dirty="0" smtClean="0"/>
              <a:t>Approach was very similar as well: </a:t>
            </a:r>
          </a:p>
          <a:p>
            <a:pPr lvl="1"/>
            <a:r>
              <a:rPr lang="en-US" dirty="0" smtClean="0"/>
              <a:t>top down (learn from existing standards, schema, and systems)</a:t>
            </a:r>
          </a:p>
          <a:p>
            <a:pPr lvl="1"/>
            <a:r>
              <a:rPr lang="en-US" dirty="0" smtClean="0"/>
              <a:t>bottom up (CQ driven derivation of metadata elements)</a:t>
            </a:r>
            <a:endParaRPr lang="en-US" baseline="0" dirty="0" smtClean="0"/>
          </a:p>
          <a:p>
            <a:pPr defTabSz="924458"/>
            <a:endParaRPr lang="en-US" baseline="0" dirty="0" smtClean="0"/>
          </a:p>
          <a:p>
            <a:pPr defTabSz="924458"/>
            <a:r>
              <a:rPr lang="en-US" dirty="0" smtClean="0"/>
              <a:t>Scoped for discovery use case</a:t>
            </a:r>
            <a:endParaRPr lang="en-US" baseline="0" dirty="0" smtClean="0"/>
          </a:p>
          <a:p>
            <a:pPr defTabSz="924458"/>
            <a:endParaRPr lang="en-US" baseline="0" dirty="0" smtClean="0"/>
          </a:p>
          <a:p>
            <a:pPr defTabSz="924458"/>
            <a:r>
              <a:rPr lang="en-US" baseline="0" dirty="0" smtClean="0"/>
              <a:t>I think it is actually pretty good. v1 is essentially a more formally specified and complex version of the ISA model (not surprising given it was created by same group)</a:t>
            </a:r>
          </a:p>
          <a:p>
            <a:pPr defTabSz="924458"/>
            <a:endParaRPr lang="en-US" baseline="0" dirty="0" smtClean="0"/>
          </a:p>
          <a:p>
            <a:pPr defTabSz="924458"/>
            <a:r>
              <a:rPr lang="en-US" baseline="0" dirty="0" smtClean="0"/>
              <a:t>Surprisingly similar in scope and perspective as our straw man (albeit much more extensive and granular in its detail).  </a:t>
            </a:r>
          </a:p>
          <a:p>
            <a:pPr defTabSz="924458"/>
            <a:endParaRPr lang="en-US" baseline="0" dirty="0" smtClean="0"/>
          </a:p>
          <a:p>
            <a:pPr defTabSz="924458"/>
            <a:r>
              <a:rPr lang="en-US" baseline="0" dirty="0" smtClean="0"/>
              <a:t>Key issue for me is that </a:t>
            </a:r>
            <a:r>
              <a:rPr lang="en-US" dirty="0"/>
              <a:t>the core notion of independent and dep variables are imprecisely defined, inconsistently captured, poorly constrained. </a:t>
            </a:r>
          </a:p>
          <a:p>
            <a:pPr defTabSz="924458"/>
            <a:r>
              <a:rPr lang="en-US" dirty="0"/>
              <a:t>Does not take a variable centric approach</a:t>
            </a:r>
            <a:endParaRPr lang="en-US" baseline="0" dirty="0" smtClean="0"/>
          </a:p>
          <a:p>
            <a:pPr defTabSz="924458"/>
            <a:endParaRPr lang="en-US" dirty="0" smtClean="0"/>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39</a:t>
            </a:fld>
            <a:endParaRPr lang="en-US"/>
          </a:p>
        </p:txBody>
      </p:sp>
    </p:spTree>
    <p:extLst>
      <p:ext uri="{BB962C8B-B14F-4D97-AF65-F5344CB8AC3E}">
        <p14:creationId xmlns:p14="http://schemas.microsoft.com/office/powerpoint/2010/main" val="3138323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object’ is a</a:t>
            </a:r>
            <a:r>
              <a:rPr lang="en-US" baseline="0" dirty="0" smtClean="0"/>
              <a:t> very vague</a:t>
            </a:r>
            <a:r>
              <a:rPr lang="en-US" dirty="0" smtClean="0"/>
              <a:t> term that is</a:t>
            </a:r>
            <a:r>
              <a:rPr lang="en-US" baseline="0" dirty="0" smtClean="0"/>
              <a:t> used in different ways in the research community.  Here we mean </a:t>
            </a:r>
            <a:r>
              <a:rPr lang="en-US" dirty="0" smtClean="0"/>
              <a:t>information </a:t>
            </a:r>
            <a:r>
              <a:rPr lang="en-US" dirty="0" smtClean="0"/>
              <a:t>. . . </a:t>
            </a:r>
            <a:r>
              <a:rPr lang="en-US" dirty="0" smtClean="0"/>
              <a:t> </a:t>
            </a:r>
            <a:endParaRPr lang="en-US" dirty="0" smtClean="0"/>
          </a:p>
          <a:p>
            <a:endParaRPr lang="en-US" dirty="0" smtClean="0"/>
          </a:p>
          <a:p>
            <a:r>
              <a:rPr lang="en-US" dirty="0" smtClean="0"/>
              <a:t>This depiction</a:t>
            </a:r>
            <a:r>
              <a:rPr lang="en-US" baseline="0" dirty="0" smtClean="0"/>
              <a:t> </a:t>
            </a:r>
            <a:r>
              <a:rPr lang="en-US" dirty="0" smtClean="0"/>
              <a:t>of the research cycle</a:t>
            </a:r>
            <a:r>
              <a:rPr lang="en-US" baseline="0" dirty="0" smtClean="0"/>
              <a:t> </a:t>
            </a:r>
            <a:r>
              <a:rPr lang="en-US" baseline="0" dirty="0" smtClean="0"/>
              <a:t>shows types of</a:t>
            </a:r>
            <a:r>
              <a:rPr lang="en-US" dirty="0" smtClean="0"/>
              <a:t> research resources relevant at each </a:t>
            </a:r>
            <a:r>
              <a:rPr lang="en-US" dirty="0" smtClean="0"/>
              <a:t>stage (in red)</a:t>
            </a:r>
            <a:endParaRPr lang="en-US" dirty="0" smtClean="0"/>
          </a:p>
          <a:p>
            <a:endParaRPr lang="en-US" dirty="0" smtClean="0"/>
          </a:p>
          <a:p>
            <a:r>
              <a:rPr lang="en-US" dirty="0" smtClean="0"/>
              <a:t>As a project is conceived </a:t>
            </a:r>
            <a:r>
              <a:rPr lang="en-US" baseline="0" dirty="0" smtClean="0"/>
              <a:t>funding proposals and DMPs are generated.</a:t>
            </a:r>
          </a:p>
          <a:p>
            <a:endParaRPr lang="en-US" baseline="0" dirty="0" smtClean="0"/>
          </a:p>
          <a:p>
            <a:r>
              <a:rPr lang="en-US" baseline="0" dirty="0" smtClean="0"/>
              <a:t>Protocols are created as work is initiated to starts to collect data.</a:t>
            </a:r>
          </a:p>
          <a:p>
            <a:endParaRPr lang="en-US" baseline="0" dirty="0" smtClean="0"/>
          </a:p>
          <a:p>
            <a:r>
              <a:rPr lang="en-US" baseline="0" dirty="0" smtClean="0"/>
              <a:t>As experiments are performed, experimental records and primary datasets are generated, </a:t>
            </a:r>
            <a:r>
              <a:rPr lang="en-US" dirty="0" smtClean="0"/>
              <a:t>and then iterative cycles of analysis, documentation, and QA generate  things like secondary . . . </a:t>
            </a:r>
          </a:p>
          <a:p>
            <a:endParaRPr lang="en-US" dirty="0" smtClean="0"/>
          </a:p>
          <a:p>
            <a:r>
              <a:rPr lang="en-US" dirty="0" smtClean="0"/>
              <a:t>As a project matures,</a:t>
            </a:r>
            <a:r>
              <a:rPr lang="en-US" baseline="0" dirty="0" smtClean="0"/>
              <a:t> more formal objects might be created and tracked in project repositories, and ultimately if successful,  a publication is generated.</a:t>
            </a:r>
          </a:p>
          <a:p>
            <a:endParaRPr lang="en-US" baseline="0" dirty="0" smtClean="0"/>
          </a:p>
          <a:p>
            <a:r>
              <a:rPr lang="en-US" baseline="0" dirty="0" smtClean="0"/>
              <a:t>Nowadays this is often accompanied by the archiving of curated datasets in public repositories for discovery, evaluation, and re-use – ultimately to drive the next round of research proposals.</a:t>
            </a:r>
            <a:endParaRPr lang="en-US" dirty="0" smtClean="0"/>
          </a:p>
          <a:p>
            <a:endParaRPr lang="en-US" dirty="0" smtClean="0"/>
          </a:p>
          <a:p>
            <a:pPr defTabSz="924458"/>
            <a:r>
              <a:rPr lang="en-US" dirty="0">
                <a:solidFill>
                  <a:srgbClr val="C00000"/>
                </a:solidFill>
              </a:rPr>
              <a:t>Metadata about research objects is becoming increasingly important in todays data intensive paradigm – to ensure rigor and reproducibility through each turn of this cycle. </a:t>
            </a:r>
          </a:p>
          <a:p>
            <a:pPr defTabSz="924458"/>
            <a:endParaRPr lang="en-US" dirty="0">
              <a:solidFill>
                <a:srgbClr val="C00000"/>
              </a:solidFill>
            </a:endParaRPr>
          </a:p>
          <a:p>
            <a:pPr defTabSz="924458"/>
            <a:r>
              <a:rPr lang="en-US" b="1" baseline="0" dirty="0" smtClean="0"/>
              <a:t>Datasets have been the poster child for the Research Object movement, as standards and efforts are most mature around datasets compared to other research objects, so this will be the focus of work I present today.</a:t>
            </a:r>
          </a:p>
          <a:p>
            <a:pPr defTabSz="924458"/>
            <a:endParaRPr lang="en-US" b="1" baseline="0" dirty="0" smtClean="0"/>
          </a:p>
          <a:p>
            <a:pPr defTabSz="924458"/>
            <a:r>
              <a:rPr lang="en-US" b="1" baseline="0" dirty="0" smtClean="0"/>
              <a:t>But the issues and models around data can and should apply to all of these research objects in some way.</a:t>
            </a:r>
          </a:p>
          <a:p>
            <a:pPr defTabSz="924458"/>
            <a:endParaRPr lang="en-US" dirty="0">
              <a:solidFill>
                <a:srgbClr val="C00000"/>
              </a:solidFill>
            </a:endParaRPr>
          </a:p>
          <a:p>
            <a:pPr defTabSz="924458"/>
            <a:r>
              <a:rPr lang="en-US" dirty="0" smtClean="0">
                <a:solidFill>
                  <a:srgbClr val="C00000"/>
                </a:solidFill>
              </a:rPr>
              <a:t>----------------</a:t>
            </a:r>
          </a:p>
          <a:p>
            <a:pPr defTabSz="924458"/>
            <a:endParaRPr lang="en-US" dirty="0" smtClean="0">
              <a:solidFill>
                <a:srgbClr val="C00000"/>
              </a:solidFill>
            </a:endParaRPr>
          </a:p>
          <a:p>
            <a:pPr defTabSz="924458"/>
            <a:endParaRPr lang="en-US" dirty="0" smtClean="0">
              <a:solidFill>
                <a:srgbClr val="C00000"/>
              </a:solidFill>
            </a:endParaRPr>
          </a:p>
          <a:p>
            <a:pPr marL="0" marR="0" indent="0" algn="l" defTabSz="924458" rtl="0" eaLnBrk="1" fontAlgn="auto" latinLnBrk="0" hangingPunct="1">
              <a:lnSpc>
                <a:spcPct val="100000"/>
              </a:lnSpc>
              <a:spcBef>
                <a:spcPts val="0"/>
              </a:spcBef>
              <a:spcAft>
                <a:spcPts val="0"/>
              </a:spcAft>
              <a:buClrTx/>
              <a:buSzTx/>
              <a:buFontTx/>
              <a:buNone/>
              <a:tabLst/>
              <a:defRPr/>
            </a:pPr>
            <a:r>
              <a:rPr lang="en-US" dirty="0" smtClean="0"/>
              <a:t>In blue are some of the material research objects that are generated and used in</a:t>
            </a:r>
            <a:r>
              <a:rPr lang="en-US" baseline="0" dirty="0" smtClean="0"/>
              <a:t> research that are equally important to track and describe.</a:t>
            </a:r>
            <a:endParaRPr lang="en-US" dirty="0" smtClean="0"/>
          </a:p>
          <a:p>
            <a:pPr defTabSz="924458"/>
            <a:endParaRPr lang="en-US" dirty="0">
              <a:solidFill>
                <a:srgbClr val="C00000"/>
              </a:solidFill>
            </a:endParaRPr>
          </a:p>
          <a:p>
            <a:pPr defTabSz="924458"/>
            <a:r>
              <a:rPr lang="en-US" dirty="0">
                <a:solidFill>
                  <a:srgbClr val="C00000"/>
                </a:solidFill>
              </a:rPr>
              <a:t> (e</a:t>
            </a:r>
            <a:r>
              <a:rPr lang="en-US" dirty="0" smtClean="0"/>
              <a:t>ach </a:t>
            </a:r>
            <a:r>
              <a:rPr lang="en-US" dirty="0" smtClean="0"/>
              <a:t>of these artifacts requires some level of metadata to ensure that knowledge isn’t lost through each turn of this cycle</a:t>
            </a:r>
            <a:r>
              <a:rPr lang="en-US" baseline="0" dirty="0" smtClean="0"/>
              <a:t> – in the context of both a single lab, and the global research enterprise as a </a:t>
            </a:r>
            <a:r>
              <a:rPr lang="en-US" baseline="0" dirty="0" smtClean="0"/>
              <a:t>whole)</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83B80E9-8928-4816-9A26-DC520F35C1B4}" type="slidenum">
              <a:rPr lang="en-US" smtClean="0"/>
              <a:t>4</a:t>
            </a:fld>
            <a:endParaRPr lang="en-US"/>
          </a:p>
        </p:txBody>
      </p:sp>
    </p:spTree>
    <p:extLst>
      <p:ext uri="{BB962C8B-B14F-4D97-AF65-F5344CB8AC3E}">
        <p14:creationId xmlns:p14="http://schemas.microsoft.com/office/powerpoint/2010/main" val="1557328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Concepts identified as core in their model align well with our work</a:t>
            </a:r>
            <a:r>
              <a:rPr lang="en-US" baseline="0" dirty="0" smtClean="0"/>
              <a:t> . . . </a:t>
            </a:r>
            <a:endParaRPr lang="en-US" dirty="0" smtClean="0"/>
          </a:p>
          <a:p>
            <a:endParaRPr lang="en-US" dirty="0" smtClean="0"/>
          </a:p>
          <a:p>
            <a:r>
              <a:rPr lang="en-US" dirty="0" smtClean="0"/>
              <a:t>Note how many concepts collapsed and conflated that we felt needed to be teased apart</a:t>
            </a:r>
            <a:r>
              <a:rPr lang="en-US" baseline="0" dirty="0" smtClean="0"/>
              <a:t> and represented more clearly.</a:t>
            </a:r>
          </a:p>
          <a:p>
            <a:endParaRPr lang="en-US" baseline="0" dirty="0" smtClean="0"/>
          </a:p>
          <a:p>
            <a:r>
              <a:rPr lang="en-US" baseline="0" dirty="0" smtClean="0"/>
              <a:t>In particular, the notion of experimental variables was not clear or prominent in the </a:t>
            </a:r>
            <a:r>
              <a:rPr lang="en-US" baseline="0" dirty="0" err="1" smtClean="0"/>
              <a:t>bioCADDIE</a:t>
            </a:r>
            <a:r>
              <a:rPr lang="en-US" baseline="0" dirty="0" smtClean="0"/>
              <a:t> model.</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40</a:t>
            </a:fld>
            <a:endParaRPr lang="en-US"/>
          </a:p>
        </p:txBody>
      </p:sp>
    </p:spTree>
    <p:extLst>
      <p:ext uri="{BB962C8B-B14F-4D97-AF65-F5344CB8AC3E}">
        <p14:creationId xmlns:p14="http://schemas.microsoft.com/office/powerpoint/2010/main" val="3208636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a:t>
            </a:r>
            <a:r>
              <a:rPr lang="en-US" baseline="0" dirty="0" smtClean="0"/>
              <a:t> distinctions between concepts and  relationships between them in the </a:t>
            </a:r>
            <a:r>
              <a:rPr lang="en-US" baseline="0" dirty="0" err="1" smtClean="0"/>
              <a:t>bioCADDIE</a:t>
            </a:r>
            <a:r>
              <a:rPr lang="en-US" baseline="0" dirty="0" smtClean="0"/>
              <a:t> work led to a much richer and more complex model</a:t>
            </a:r>
            <a:endParaRPr lang="en-US" dirty="0" smtClean="0"/>
          </a:p>
          <a:p>
            <a:endParaRPr lang="en-US" dirty="0" smtClean="0"/>
          </a:p>
          <a:p>
            <a:r>
              <a:rPr lang="en-US" dirty="0" smtClean="0"/>
              <a:t>Goes into</a:t>
            </a:r>
            <a:r>
              <a:rPr lang="en-US" baseline="0" dirty="0" smtClean="0"/>
              <a:t> deeper de</a:t>
            </a:r>
            <a:r>
              <a:rPr lang="en-US" dirty="0" smtClean="0"/>
              <a:t>tail and granularity </a:t>
            </a:r>
            <a:r>
              <a:rPr lang="en-US" baseline="0" dirty="0" smtClean="0"/>
              <a:t>than I think is needed for a purely discovery use cases, but I suspect they are starting as comprehensive as possible to best align with existing work, and can scale down for specific applications in the future.</a:t>
            </a:r>
            <a:endParaRPr lang="en-US" dirty="0" smtClean="0"/>
          </a:p>
          <a:p>
            <a:endParaRPr lang="en-US" dirty="0" smtClean="0"/>
          </a:p>
          <a:p>
            <a:r>
              <a:rPr lang="en-US" dirty="0" smtClean="0"/>
              <a:t>	give example for reviewing GEO dataset example</a:t>
            </a:r>
          </a:p>
          <a:p>
            <a:endParaRPr lang="en-US" dirty="0" smtClean="0"/>
          </a:p>
          <a:p>
            <a:r>
              <a:rPr lang="en-US" dirty="0" smtClean="0"/>
              <a:t>and again, the perspective is very different – not centered on variables.  In fact it is very hard to tease</a:t>
            </a:r>
            <a:r>
              <a:rPr lang="en-US" baseline="0" dirty="0" smtClean="0"/>
              <a:t> out the dependent and independent variables for a given dataset in a clear and consistent way.  This is my biggest critique of the model.</a:t>
            </a:r>
            <a:endParaRPr lang="en-US" dirty="0" smtClean="0"/>
          </a:p>
          <a:p>
            <a:endParaRPr lang="en-US" dirty="0" smtClean="0"/>
          </a:p>
          <a:p>
            <a:endParaRPr lang="en-US" dirty="0" smtClean="0"/>
          </a:p>
          <a:p>
            <a:r>
              <a:rPr lang="en-US" dirty="0" smtClean="0"/>
              <a:t>outcomes / comparison to my model</a:t>
            </a:r>
          </a:p>
          <a:p>
            <a:pPr lvl="1"/>
            <a:r>
              <a:rPr lang="en-US" dirty="0" smtClean="0"/>
              <a:t>size of model larger</a:t>
            </a:r>
          </a:p>
          <a:p>
            <a:r>
              <a:rPr lang="en-US" dirty="0" smtClean="0"/>
              <a:t>figure illustrating model</a:t>
            </a:r>
          </a:p>
          <a:p>
            <a:pPr lvl="1"/>
            <a:r>
              <a:rPr lang="en-US" dirty="0" smtClean="0"/>
              <a:t>concept a big more broadly scope than my glossary (includes info artifacts and biology-specific domain concepts ) -  but core experimental concepts are essentially the same</a:t>
            </a:r>
          </a:p>
          <a:p>
            <a:r>
              <a:rPr lang="en-US" dirty="0" smtClean="0"/>
              <a:t>my thoughts/evaluation of the model</a:t>
            </a:r>
          </a:p>
          <a:p>
            <a:pPr lvl="1"/>
            <a:r>
              <a:rPr lang="en-US" dirty="0" smtClean="0"/>
              <a:t>Evaluation of a </a:t>
            </a:r>
            <a:r>
              <a:rPr lang="en-US" dirty="0" err="1" smtClean="0"/>
              <a:t>bioCADDIE</a:t>
            </a:r>
            <a:r>
              <a:rPr lang="en-US" dirty="0" smtClean="0"/>
              <a:t> model. Seems like more than is necessary for a strict discovery use case. But this may be intentional, anticipating extensions and alignment for other use cases.</a:t>
            </a:r>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41</a:t>
            </a:fld>
            <a:endParaRPr lang="en-US"/>
          </a:p>
        </p:txBody>
      </p:sp>
    </p:spTree>
    <p:extLst>
      <p:ext uri="{BB962C8B-B14F-4D97-AF65-F5344CB8AC3E}">
        <p14:creationId xmlns:p14="http://schemas.microsoft.com/office/powerpoint/2010/main" val="1760084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42</a:t>
            </a:fld>
            <a:endParaRPr lang="en-US"/>
          </a:p>
        </p:txBody>
      </p:sp>
    </p:spTree>
    <p:extLst>
      <p:ext uri="{BB962C8B-B14F-4D97-AF65-F5344CB8AC3E}">
        <p14:creationId xmlns:p14="http://schemas.microsoft.com/office/powerpoint/2010/main" val="1760084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8644" lvl="1" fontAlgn="ctr">
              <a:spcBef>
                <a:spcPts val="1820"/>
              </a:spcBef>
            </a:pP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43</a:t>
            </a:fld>
            <a:endParaRPr lang="en-US"/>
          </a:p>
        </p:txBody>
      </p:sp>
    </p:spTree>
    <p:extLst>
      <p:ext uri="{BB962C8B-B14F-4D97-AF65-F5344CB8AC3E}">
        <p14:creationId xmlns:p14="http://schemas.microsoft.com/office/powerpoint/2010/main" val="2375551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45</a:t>
            </a:fld>
            <a:endParaRPr lang="en-US"/>
          </a:p>
        </p:txBody>
      </p:sp>
    </p:spTree>
    <p:extLst>
      <p:ext uri="{BB962C8B-B14F-4D97-AF65-F5344CB8AC3E}">
        <p14:creationId xmlns:p14="http://schemas.microsoft.com/office/powerpoint/2010/main" val="3667960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46</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2700" dirty="0"/>
              <a:t>Variable centric - Focus is on ‘Experimental Variables’ (not processes/workflow)</a:t>
            </a:r>
          </a:p>
          <a:p>
            <a:pPr marL="576182" lvl="1" indent="-226300" fontAlgn="ctr">
              <a:buFont typeface="Arial" panose="020B0604020202020204" pitchFamily="34" charset="0"/>
              <a:buChar char="•"/>
            </a:pPr>
            <a:r>
              <a:rPr lang="en-US" sz="2700" dirty="0"/>
              <a:t>Variable specification instances serve as central organizing nodes that describe variable type and values. This approach abstracts away some details to provide more direct/efficient links from ROs to variable descriptions.</a:t>
            </a:r>
          </a:p>
          <a:p>
            <a:pPr>
              <a:defRPr/>
            </a:pPr>
            <a:endParaRPr lang="en-US" sz="2800" dirty="0"/>
          </a:p>
          <a:p>
            <a:pPr>
              <a:defRPr/>
            </a:pPr>
            <a:r>
              <a:rPr lang="en-US" sz="2800" dirty="0"/>
              <a:t>Core/proximal concepts are universal across disciplines</a:t>
            </a:r>
          </a:p>
          <a:p>
            <a:pPr>
              <a:defRPr/>
            </a:pPr>
            <a:r>
              <a:rPr lang="en-US" sz="2800" dirty="0"/>
              <a:t>Experimental variables are universal paradigm that describes how entities participate in  an experiment</a:t>
            </a:r>
          </a:p>
          <a:p>
            <a:pPr>
              <a:defRPr/>
            </a:pPr>
            <a:r>
              <a:rPr lang="en-US" sz="2800" dirty="0"/>
              <a:t>Beneficial because the notions of controlled, independent, and dependent variables are shared across disciplines</a:t>
            </a:r>
          </a:p>
          <a:p>
            <a:pPr>
              <a:defRPr/>
            </a:pPr>
            <a:r>
              <a:rPr lang="en-US" sz="2800" dirty="0"/>
              <a:t>granularity and domain-specificity added distally via optional properties and selection of CVs, </a:t>
            </a:r>
          </a:p>
          <a:p>
            <a:pPr>
              <a:defRPr/>
            </a:pPr>
            <a:endParaRPr lang="en-US" sz="2800" dirty="0"/>
          </a:p>
          <a:p>
            <a:pPr>
              <a:defRPr/>
            </a:pPr>
            <a:endParaRPr lang="en-US" sz="2800" dirty="0"/>
          </a:p>
          <a:p>
            <a:pPr>
              <a:defRPr/>
            </a:pPr>
            <a:r>
              <a:rPr lang="en-US" sz="2800" dirty="0"/>
              <a:t>Cuts the ‘fat’</a:t>
            </a:r>
          </a:p>
          <a:p>
            <a:pPr>
              <a:defRPr/>
            </a:pPr>
            <a:r>
              <a:rPr lang="en-US" sz="2800" dirty="0"/>
              <a:t>low info content nodes/levels to traverse to get to ‘hooks’ (key search terms) for discovery - minimal number of  levels/nodes  (query efficiency , and reduces curation burden). minimal instance creation.</a:t>
            </a:r>
          </a:p>
          <a:p>
            <a:pPr>
              <a:defRPr/>
            </a:pPr>
            <a:endParaRPr lang="en-US" sz="2800" dirty="0"/>
          </a:p>
          <a:p>
            <a:pPr>
              <a:defRPr/>
            </a:pPr>
            <a:r>
              <a:rPr lang="en-US" sz="2700" dirty="0"/>
              <a:t>Focus on type</a:t>
            </a:r>
          </a:p>
          <a:p>
            <a:pPr>
              <a:defRPr/>
            </a:pPr>
            <a:endParaRPr lang="en-US" sz="2700" dirty="0"/>
          </a:p>
          <a:p>
            <a:pPr>
              <a:defRPr/>
            </a:pPr>
            <a:r>
              <a:rPr lang="en-US" sz="2700" dirty="0"/>
              <a:t>Direct re-use of  use community vocabularies/ontologies in variable descriptions</a:t>
            </a:r>
          </a:p>
          <a:p>
            <a:pPr>
              <a:defRPr/>
            </a:pPr>
            <a:r>
              <a:rPr lang="en-US" sz="2700" dirty="0"/>
              <a:t>Constrains data entry in variable descriptions, with terms coming from community CVs/ontologies</a:t>
            </a:r>
          </a:p>
          <a:p>
            <a:pPr>
              <a:defRPr/>
            </a:pPr>
            <a:r>
              <a:rPr lang="en-US" sz="2700" dirty="0"/>
              <a:t>direct re-use of CV/ontology terms.  Abstracts away similarities between specimens to eliminate redundant representation of concepts.  </a:t>
            </a:r>
          </a:p>
          <a:p>
            <a:pPr>
              <a:defRPr/>
            </a:pPr>
            <a:r>
              <a:rPr lang="en-US" sz="2700" dirty="0"/>
              <a:t/>
            </a:r>
            <a:br>
              <a:rPr lang="en-US" sz="2700" dirty="0"/>
            </a:br>
            <a:endParaRPr lang="en-US" sz="2800" dirty="0"/>
          </a:p>
          <a:p>
            <a:pPr>
              <a:defRPr/>
            </a:pPr>
            <a:r>
              <a:rPr lang="en-US" sz="2800" dirty="0"/>
              <a:t>most efficient way to represent all key entities and provide enough context to support CQs (i.e. aspects most important for researchers to discover, understand)</a:t>
            </a:r>
          </a:p>
          <a:p>
            <a:pPr>
              <a:defRPr/>
            </a:pPr>
            <a:r>
              <a:rPr lang="en-US" sz="2800" dirty="0"/>
              <a:t>	captures just enough context – focuses on experimental variables and creates direct relationships to key biological concepts</a:t>
            </a:r>
          </a:p>
          <a:p>
            <a:endParaRPr lang="en-US" sz="2800" dirty="0"/>
          </a:p>
          <a:p>
            <a:pPr>
              <a:defRPr/>
            </a:pPr>
            <a:endParaRPr lang="en-US" sz="2800" dirty="0"/>
          </a:p>
          <a:p>
            <a:endParaRPr lang="en-US" sz="2800" dirty="0"/>
          </a:p>
          <a:p>
            <a:r>
              <a:rPr lang="en-US" sz="2800" dirty="0"/>
              <a:t>Manageable size/complexity</a:t>
            </a:r>
          </a:p>
          <a:p>
            <a:r>
              <a:rPr lang="en-US" sz="2800" dirty="0"/>
              <a:t>Implements a relatively small set of classes and properties, which results in less precise semantics, but simplifies model/data entry, and simplifies queries</a:t>
            </a:r>
          </a:p>
          <a:p>
            <a:pPr fontAlgn="ctr"/>
            <a:endParaRPr lang="en-US" dirty="0" smtClean="0"/>
          </a:p>
          <a:p>
            <a:pPr fontAlgn="ctr"/>
            <a:r>
              <a:rPr lang="en-US" dirty="0" smtClean="0"/>
              <a:t>-------------------------</a:t>
            </a:r>
          </a:p>
          <a:p>
            <a:pPr fontAlgn="ctr"/>
            <a:endParaRPr lang="en-US" dirty="0" smtClean="0"/>
          </a:p>
          <a:p>
            <a:pPr fontAlgn="ctr"/>
            <a:endParaRPr lang="en-US" dirty="0" smtClean="0"/>
          </a:p>
          <a:p>
            <a:pPr fontAlgn="ctr"/>
            <a:endParaRPr lang="en-US" dirty="0" smtClean="0"/>
          </a:p>
          <a:p>
            <a:pPr fontAlgn="ctr"/>
            <a:r>
              <a:rPr lang="en-US" dirty="0" smtClean="0"/>
              <a:t>Primary goal is to be explicit</a:t>
            </a:r>
            <a:r>
              <a:rPr lang="en-US" baseline="0" dirty="0" smtClean="0"/>
              <a:t> about the role different entities play in the experiment in concise a way as possible (not only capture the what, as many repos do with keywords but the how)</a:t>
            </a:r>
            <a:endParaRPr lang="en-US" dirty="0" smtClean="0"/>
          </a:p>
          <a:p>
            <a:pPr fontAlgn="ctr"/>
            <a:endParaRPr lang="en-US" dirty="0" smtClean="0"/>
          </a:p>
          <a:p>
            <a:pPr fontAlgn="ctr"/>
            <a:r>
              <a:rPr lang="en-US" dirty="0" smtClean="0"/>
              <a:t>Model is concise</a:t>
            </a:r>
            <a:r>
              <a:rPr lang="en-US" baseline="0" dirty="0" smtClean="0"/>
              <a:t> because it focuses on the types of things that are involved, and does not distinguish separate instances of each type where it is not necessary</a:t>
            </a:r>
          </a:p>
          <a:p>
            <a:pPr fontAlgn="ctr"/>
            <a:r>
              <a:rPr lang="en-US" baseline="0" dirty="0" smtClean="0"/>
              <a:t>(specifically, captures type of specimens, and types of assays, but no instantiate each separate one as some other models do . . .this is one </a:t>
            </a:r>
            <a:r>
              <a:rPr lang="en-US" baseline="0" dirty="0" err="1" smtClean="0"/>
              <a:t>plce</a:t>
            </a:r>
            <a:r>
              <a:rPr lang="en-US" baseline="0" dirty="0" smtClean="0"/>
              <a:t> we are able to be concise)</a:t>
            </a:r>
            <a:endParaRPr lang="en-US" dirty="0" smtClean="0"/>
          </a:p>
          <a:p>
            <a:pPr fontAlgn="ctr"/>
            <a:endParaRPr lang="en-US" dirty="0" smtClean="0"/>
          </a:p>
          <a:p>
            <a:pPr fontAlgn="ctr"/>
            <a:r>
              <a:rPr lang="en-US" dirty="0" smtClean="0"/>
              <a:t>Make separate slide for each of these?</a:t>
            </a:r>
          </a:p>
          <a:p>
            <a:pPr fontAlgn="ctr"/>
            <a:endParaRPr lang="en-US" dirty="0" smtClean="0"/>
          </a:p>
          <a:p>
            <a:pPr fontAlgn="ctr"/>
            <a:r>
              <a:rPr lang="en-US" dirty="0" smtClean="0"/>
              <a:t>One slide on constraining value entry – unambiguous</a:t>
            </a:r>
            <a:r>
              <a:rPr lang="en-US" baseline="0" dirty="0" smtClean="0"/>
              <a:t> reporting, comprehensive, consistent and interoperable data </a:t>
            </a:r>
            <a:endParaRPr lang="en-US" dirty="0" smtClean="0"/>
          </a:p>
          <a:p>
            <a:pPr fontAlgn="ctr"/>
            <a:r>
              <a:rPr lang="en-US" dirty="0" smtClean="0"/>
              <a:t>and one focusing</a:t>
            </a:r>
            <a:r>
              <a:rPr lang="en-US" baseline="0" dirty="0" smtClean="0"/>
              <a:t> on how </a:t>
            </a:r>
            <a:r>
              <a:rPr lang="en-US" baseline="0" dirty="0" err="1" smtClean="0"/>
              <a:t>esp</a:t>
            </a:r>
            <a:r>
              <a:rPr lang="en-US" baseline="0" dirty="0" smtClean="0"/>
              <a:t> important for variable specification – show my variable hierarchy</a:t>
            </a:r>
          </a:p>
          <a:p>
            <a:pPr fontAlgn="ctr"/>
            <a:endParaRPr lang="en-US" baseline="0" dirty="0" smtClean="0"/>
          </a:p>
          <a:p>
            <a:pPr fontAlgn="ctr"/>
            <a:r>
              <a:rPr lang="en-US" baseline="0" dirty="0" smtClean="0"/>
              <a:t>extensibility/interoperability:</a:t>
            </a:r>
          </a:p>
          <a:p>
            <a:pPr fontAlgn="ctr"/>
            <a:r>
              <a:rPr lang="en-US" baseline="0" dirty="0" smtClean="0"/>
              <a:t>1. captures for elements first, for simplest use cases, and can extend from these proximal nodes in the graph to capture more detail/precision/distinction as needed</a:t>
            </a:r>
          </a:p>
          <a:p>
            <a:pPr fontAlgn="ctr"/>
            <a:r>
              <a:rPr lang="en-US" baseline="0" dirty="0" smtClean="0"/>
              <a:t>2. define patterns/rules for shortcutting and expanding the model to translate between </a:t>
            </a:r>
            <a:r>
              <a:rPr lang="en-US" baseline="0" dirty="0" err="1" smtClean="0"/>
              <a:t>dtasets</a:t>
            </a:r>
            <a:r>
              <a:rPr lang="en-US" baseline="0" dirty="0" smtClean="0"/>
              <a:t> annotated at different </a:t>
            </a:r>
            <a:r>
              <a:rPr lang="en-US" baseline="0" dirty="0" err="1" smtClean="0"/>
              <a:t>elvevel</a:t>
            </a:r>
            <a:r>
              <a:rPr lang="en-US" baseline="0" dirty="0" smtClean="0"/>
              <a:t> of granularity and precision (</a:t>
            </a:r>
            <a:r>
              <a:rPr lang="en-US" baseline="0" dirty="0" err="1" smtClean="0"/>
              <a:t>rdf</a:t>
            </a:r>
            <a:r>
              <a:rPr lang="en-US" baseline="0" dirty="0" smtClean="0"/>
              <a:t> transforms, macros,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47</a:t>
            </a:fld>
            <a:endParaRPr lang="en-US"/>
          </a:p>
        </p:txBody>
      </p:sp>
    </p:spTree>
    <p:extLst>
      <p:ext uri="{BB962C8B-B14F-4D97-AF65-F5344CB8AC3E}">
        <p14:creationId xmlns:p14="http://schemas.microsoft.com/office/powerpoint/2010/main" val="2062145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solidFill>
                  <a:srgbClr val="C00000"/>
                </a:solidFill>
              </a:rPr>
              <a:t>CONSIDER JUST PASTING LOGOS  / NAMES FOR EACH SYSTEM ON TOP OF RESEARCH CYCLE DIAGRAM – AND MENTIONING THAT ELSEIVER IS DEVELOPING CUTTING EDGE PRODUCTS ACROSS FULL CYCLE, WHICH SETS THE CONTEXT FOR APPLYING THE WORK I HAVE BEGUN.</a:t>
            </a:r>
          </a:p>
          <a:p>
            <a:endParaRPr lang="en-US" dirty="0" smtClean="0"/>
          </a:p>
          <a:p>
            <a:r>
              <a:rPr lang="en-US" dirty="0" smtClean="0"/>
              <a:t>As you all know Elsevier has been at the leading edge deriving</a:t>
            </a:r>
            <a:r>
              <a:rPr lang="en-US" baseline="0" dirty="0" smtClean="0"/>
              <a:t> science into this new era, through its development of innovative RDM platforms . . . here are some examples . . . </a:t>
            </a:r>
          </a:p>
          <a:p>
            <a:endParaRPr lang="en-US" baseline="0" dirty="0" smtClean="0"/>
          </a:p>
          <a:p>
            <a:r>
              <a:rPr lang="en-US" baseline="0" dirty="0" smtClean="0"/>
              <a:t>Hits steps across the research cycle we just reviewed</a:t>
            </a:r>
          </a:p>
          <a:p>
            <a:endParaRPr lang="en-US" baseline="0" dirty="0" smtClean="0"/>
          </a:p>
          <a:p>
            <a:r>
              <a:rPr lang="en-US" baseline="0" dirty="0" smtClean="0"/>
              <a:t>And this sets the context for the work I did, and discussions with developers of these products provided use cases and requirements that drove our modeling work</a:t>
            </a:r>
            <a:endParaRPr lang="en-US" dirty="0" smtClean="0"/>
          </a:p>
          <a:p>
            <a:endParaRPr lang="en-US" dirty="0"/>
          </a:p>
          <a:p>
            <a:endParaRPr lang="en-US" dirty="0"/>
          </a:p>
          <a:p>
            <a:r>
              <a:rPr lang="en-US" dirty="0"/>
              <a:t>---------------</a:t>
            </a:r>
          </a:p>
          <a:p>
            <a:endParaRPr lang="en-US" dirty="0"/>
          </a:p>
          <a:p>
            <a:r>
              <a:rPr lang="en-US" dirty="0"/>
              <a:t>Modeling use cases and requirements driven by evolving systems and services where this model would operate</a:t>
            </a:r>
            <a:endParaRPr lang="en-US" b="0" dirty="0" smtClean="0"/>
          </a:p>
          <a:p>
            <a:endParaRPr lang="en-US" dirty="0" smtClean="0"/>
          </a:p>
          <a:p>
            <a:endParaRPr lang="en-US" dirty="0" smtClean="0"/>
          </a:p>
          <a:p>
            <a:r>
              <a:rPr lang="en-US" dirty="0" smtClean="0"/>
              <a:t>Project coming at a time when</a:t>
            </a:r>
            <a:r>
              <a:rPr lang="en-US" baseline="0" dirty="0" smtClean="0"/>
              <a:t> many</a:t>
            </a:r>
            <a:r>
              <a:rPr lang="en-US" dirty="0" smtClean="0"/>
              <a:t> new RDM systems being developed  . . . </a:t>
            </a:r>
          </a:p>
          <a:p>
            <a:endParaRPr lang="en-US" dirty="0" smtClean="0"/>
          </a:p>
          <a:p>
            <a:r>
              <a:rPr lang="en-US" dirty="0" smtClean="0"/>
              <a:t>Had conversations with developers . . . </a:t>
            </a:r>
          </a:p>
          <a:p>
            <a:endParaRPr lang="en-US" dirty="0" smtClean="0"/>
          </a:p>
          <a:p>
            <a:r>
              <a:rPr lang="en-US" dirty="0" smtClean="0"/>
              <a:t>Note that these target steps and objects across this life cycle</a:t>
            </a:r>
          </a:p>
          <a:p>
            <a:endParaRPr lang="en-US" dirty="0" smtClean="0"/>
          </a:p>
          <a:p>
            <a:r>
              <a:rPr lang="en-US" dirty="0" smtClean="0"/>
              <a:t>Add publication</a:t>
            </a:r>
            <a:r>
              <a:rPr lang="en-US" baseline="0" dirty="0" smtClean="0"/>
              <a:t> </a:t>
            </a:r>
            <a:r>
              <a:rPr lang="en-US" dirty="0" smtClean="0"/>
              <a:t>services</a:t>
            </a:r>
          </a:p>
          <a:p>
            <a:endParaRPr lang="en-US" dirty="0" smtClean="0"/>
          </a:p>
          <a:p>
            <a:r>
              <a:rPr lang="en-US" dirty="0" smtClean="0"/>
              <a:t>Have anita spruce up this slide?</a:t>
            </a:r>
          </a:p>
          <a:p>
            <a:endParaRPr lang="en-US" dirty="0" smtClean="0"/>
          </a:p>
          <a:p>
            <a:r>
              <a:rPr lang="en-US" dirty="0" smtClean="0"/>
              <a:t>---------</a:t>
            </a:r>
          </a:p>
          <a:p>
            <a:endParaRPr lang="en-US" dirty="0" smtClean="0"/>
          </a:p>
          <a:p>
            <a:pPr marL="0" lvl="2" defTabSz="924458"/>
            <a:r>
              <a:rPr lang="en-US" sz="2600" dirty="0"/>
              <a:t>New inputs to support evaluation of research strategy, performance, and impact identify strengths, connect experts, and identify trends measure and promote accomplishments/impacts, connect collaborators, identify funding opportunities (evaluate research strategy and performance)</a:t>
            </a:r>
          </a:p>
          <a:p>
            <a:endParaRPr lang="en-US" dirty="0" smtClean="0"/>
          </a:p>
          <a:p>
            <a:r>
              <a:rPr lang="en-US" dirty="0" smtClean="0"/>
              <a:t>see https://www.elsevier.com/research-intelligence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4621EDA-C842-420C-A6C8-0804DE47E67C}" type="slidenum">
              <a:rPr lang="en-US" smtClean="0"/>
              <a:t>48</a:t>
            </a:fld>
            <a:endParaRPr lang="en-US"/>
          </a:p>
        </p:txBody>
      </p:sp>
    </p:spTree>
    <p:extLst>
      <p:ext uri="{BB962C8B-B14F-4D97-AF65-F5344CB8AC3E}">
        <p14:creationId xmlns:p14="http://schemas.microsoft.com/office/powerpoint/2010/main" val="113842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HAVING A SLIDE AT THE END (NEXT STEPS) THAT TALKS ABOUT ELSEVIER SYSTEMS THAT MIGHT BE INFORMED BY THIS WORK</a:t>
            </a:r>
          </a:p>
          <a:p>
            <a:endParaRPr lang="en-US" baseline="0" dirty="0" smtClean="0"/>
          </a:p>
          <a:p>
            <a:pPr defTabSz="924458"/>
            <a:r>
              <a:rPr lang="en-US" dirty="0" smtClean="0"/>
              <a:t>As you all know Elsevier has been at the leading edge deriving</a:t>
            </a:r>
            <a:r>
              <a:rPr lang="en-US" baseline="0" dirty="0" smtClean="0"/>
              <a:t> science into this new era, and it evolving set of RDM products gave context to my project work. </a:t>
            </a:r>
          </a:p>
          <a:p>
            <a:pPr defTabSz="924458"/>
            <a:endParaRPr lang="en-US" baseline="0" dirty="0" smtClean="0"/>
          </a:p>
          <a:p>
            <a:pPr defTabSz="924458"/>
            <a:r>
              <a:rPr lang="en-US" baseline="0" dirty="0" smtClean="0"/>
              <a:t>Here are some examples . . . </a:t>
            </a:r>
          </a:p>
          <a:p>
            <a:pPr marL="982237" lvl="1" indent="-520008">
              <a:lnSpc>
                <a:spcPct val="90000"/>
              </a:lnSpc>
              <a:spcBef>
                <a:spcPts val="1213"/>
              </a:spcBef>
              <a:buFont typeface="+mj-lt"/>
              <a:buAutoNum type="arabicPeriod"/>
            </a:pPr>
            <a:r>
              <a:rPr lang="en-US" sz="2600" b="1" dirty="0"/>
              <a:t>Electronic Lab Notebook (</a:t>
            </a:r>
            <a:r>
              <a:rPr lang="en-US" sz="2600" b="1" dirty="0" err="1"/>
              <a:t>Hivebench</a:t>
            </a:r>
            <a:r>
              <a:rPr lang="en-US" sz="2600" b="1" dirty="0"/>
              <a:t>)</a:t>
            </a:r>
          </a:p>
          <a:p>
            <a:pPr marL="977423" lvl="2">
              <a:lnSpc>
                <a:spcPct val="90000"/>
              </a:lnSpc>
            </a:pPr>
            <a:r>
              <a:rPr lang="en-US" sz="2600" dirty="0"/>
              <a:t>Capture metadata at point of practice, in research workflow</a:t>
            </a:r>
          </a:p>
          <a:p>
            <a:pPr marL="982237" lvl="1" indent="-520008">
              <a:lnSpc>
                <a:spcPct val="90000"/>
              </a:lnSpc>
              <a:spcBef>
                <a:spcPts val="1213"/>
              </a:spcBef>
              <a:buFont typeface="+mj-lt"/>
              <a:buAutoNum type="arabicPeriod"/>
            </a:pPr>
            <a:r>
              <a:rPr lang="en-US" sz="2600" b="1" dirty="0"/>
              <a:t>Research Object Repository (Mendeley)</a:t>
            </a:r>
          </a:p>
          <a:p>
            <a:pPr marL="977423" lvl="2">
              <a:lnSpc>
                <a:spcPct val="90000"/>
              </a:lnSpc>
            </a:pPr>
            <a:r>
              <a:rPr lang="en-US" sz="2600" dirty="0"/>
              <a:t>Share curated data and resources across the research cycle </a:t>
            </a:r>
          </a:p>
          <a:p>
            <a:pPr marL="982237" lvl="1" indent="-520008">
              <a:lnSpc>
                <a:spcPct val="90000"/>
              </a:lnSpc>
              <a:spcBef>
                <a:spcPts val="1213"/>
              </a:spcBef>
              <a:buFont typeface="+mj-lt"/>
              <a:buAutoNum type="arabicPeriod"/>
            </a:pPr>
            <a:r>
              <a:rPr lang="en-US" sz="2600" b="1" dirty="0"/>
              <a:t>Integrated Data Search Platform</a:t>
            </a:r>
          </a:p>
          <a:p>
            <a:pPr marL="977423" lvl="2">
              <a:lnSpc>
                <a:spcPct val="90000"/>
              </a:lnSpc>
            </a:pPr>
            <a:r>
              <a:rPr lang="en-US" sz="2600" dirty="0"/>
              <a:t>Discovery of data and other research objects across disciplines and systems </a:t>
            </a:r>
          </a:p>
          <a:p>
            <a:pPr marL="977423" lvl="2" indent="-520008">
              <a:lnSpc>
                <a:spcPct val="90000"/>
              </a:lnSpc>
              <a:buFont typeface="+mj-lt"/>
              <a:buAutoNum type="arabicPeriod" startAt="4"/>
            </a:pPr>
            <a:r>
              <a:rPr lang="en-US" sz="2600" b="1" dirty="0"/>
              <a:t>Abstract and Citation Databases (Scopus, Science Direct)</a:t>
            </a:r>
          </a:p>
          <a:p>
            <a:pPr marL="457415" lvl="2">
              <a:lnSpc>
                <a:spcPct val="90000"/>
              </a:lnSpc>
            </a:pPr>
            <a:r>
              <a:rPr lang="en-US" sz="2600" dirty="0"/>
              <a:t> 	 Literature search and citation analysis</a:t>
            </a:r>
          </a:p>
          <a:p>
            <a:pPr marL="977423" lvl="2" indent="-520008">
              <a:lnSpc>
                <a:spcPct val="90000"/>
              </a:lnSpc>
              <a:buFont typeface="+mj-lt"/>
              <a:buAutoNum type="arabicPeriod" startAt="5"/>
            </a:pPr>
            <a:r>
              <a:rPr lang="en-US" sz="2600" b="1" dirty="0"/>
              <a:t>Research Intelligence Services (</a:t>
            </a:r>
            <a:r>
              <a:rPr lang="en-US" sz="2600" b="1" dirty="0" err="1"/>
              <a:t>SciVal</a:t>
            </a:r>
            <a:r>
              <a:rPr lang="en-US" sz="2600" b="1" dirty="0"/>
              <a:t>, PURE</a:t>
            </a:r>
            <a:r>
              <a:rPr lang="en-US" sz="2600" dirty="0"/>
              <a:t>) </a:t>
            </a:r>
          </a:p>
          <a:p>
            <a:pPr marL="977423" lvl="2">
              <a:lnSpc>
                <a:spcPct val="90000"/>
              </a:lnSpc>
            </a:pPr>
            <a:r>
              <a:rPr lang="en-US" sz="2600" dirty="0"/>
              <a:t>Evaluation of research strategy, performance, and impact, connect experts, and identify trends and funding sources</a:t>
            </a:r>
          </a:p>
          <a:p>
            <a:endParaRPr lang="en-US" baseline="0" dirty="0" smtClean="0"/>
          </a:p>
        </p:txBody>
      </p:sp>
      <p:sp>
        <p:nvSpPr>
          <p:cNvPr id="4" name="Slide Number Placeholder 3"/>
          <p:cNvSpPr>
            <a:spLocks noGrp="1"/>
          </p:cNvSpPr>
          <p:nvPr>
            <p:ph type="sldNum" sz="quarter" idx="10"/>
          </p:nvPr>
        </p:nvSpPr>
        <p:spPr/>
        <p:txBody>
          <a:bodyPr/>
          <a:lstStyle/>
          <a:p>
            <a:fld id="{883B80E9-8928-4816-9A26-DC520F35C1B4}" type="slidenum">
              <a:rPr lang="en-US" smtClean="0"/>
              <a:t>49</a:t>
            </a:fld>
            <a:endParaRPr lang="en-US"/>
          </a:p>
        </p:txBody>
      </p:sp>
    </p:spTree>
    <p:extLst>
      <p:ext uri="{BB962C8B-B14F-4D97-AF65-F5344CB8AC3E}">
        <p14:creationId xmlns:p14="http://schemas.microsoft.com/office/powerpoint/2010/main" val="1557328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did Elsevier contract us to do this work – what applications did they anticipate it having. (Anita feel free tot correct me if I misstate or leave anything out here)</a:t>
            </a:r>
          </a:p>
          <a:p>
            <a:endParaRPr lang="en-US" dirty="0" smtClean="0"/>
          </a:p>
          <a:p>
            <a:r>
              <a:rPr lang="en-US" dirty="0" smtClean="0"/>
              <a:t>My take on this is that there are two</a:t>
            </a:r>
            <a:r>
              <a:rPr lang="en-US" baseline="0" dirty="0" smtClean="0"/>
              <a:t> levels or stages of application.  </a:t>
            </a:r>
          </a:p>
          <a:p>
            <a:endParaRPr lang="en-US" baseline="0" dirty="0" smtClean="0"/>
          </a:p>
          <a:p>
            <a:r>
              <a:rPr lang="en-US" baseline="0" dirty="0" smtClean="0"/>
              <a:t>The first is to facilitate . . . by supporting  within and across units in the Elsevier organization</a:t>
            </a:r>
          </a:p>
          <a:p>
            <a:endParaRPr lang="en-US" baseline="0" dirty="0" smtClean="0"/>
          </a:p>
          <a:p>
            <a:r>
              <a:rPr lang="en-US" baseline="0" dirty="0" smtClean="0"/>
              <a:t>The second is to support broader efforts requiring alignment and integration across the research community</a:t>
            </a:r>
          </a:p>
          <a:p>
            <a:endParaRPr lang="en-US" baseline="0" dirty="0" smtClean="0"/>
          </a:p>
          <a:p>
            <a:r>
              <a:rPr lang="en-US" baseline="0" dirty="0" smtClean="0"/>
              <a:t>support metadata integration . . . (relevant for systems such as Mendeley Data Repository and Integrated Data Search Platform</a:t>
            </a:r>
          </a:p>
          <a:p>
            <a:endParaRPr lang="en-US" baseline="0" dirty="0" smtClean="0"/>
          </a:p>
          <a:p>
            <a:r>
              <a:rPr lang="en-US" baseline="0" dirty="0" smtClean="0"/>
              <a:t>inform development of community metadata standards</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50</a:t>
            </a:fld>
            <a:endParaRPr lang="en-US"/>
          </a:p>
        </p:txBody>
      </p:sp>
    </p:spTree>
    <p:extLst>
      <p:ext uri="{BB962C8B-B14F-4D97-AF65-F5344CB8AC3E}">
        <p14:creationId xmlns:p14="http://schemas.microsoft.com/office/powerpoint/2010/main" val="11384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Elsevier's interest in research objects stems from its belief that there is great value</a:t>
            </a:r>
            <a:r>
              <a:rPr lang="en-US" baseline="0" dirty="0" smtClean="0"/>
              <a:t> in building RDM systems  to support management and sharing and re-use of these things across the research lifecycle. </a:t>
            </a:r>
          </a:p>
          <a:p>
            <a:endParaRPr lang="en-US" baseline="0" dirty="0" smtClean="0"/>
          </a:p>
          <a:p>
            <a:r>
              <a:rPr lang="en-US" baseline="0" dirty="0" smtClean="0"/>
              <a:t>This is evidenced by its impressive suite of established and developing RDM tools.</a:t>
            </a:r>
          </a:p>
          <a:p>
            <a:endParaRPr lang="en-US" baseline="0" dirty="0" smtClean="0"/>
          </a:p>
          <a:p>
            <a:r>
              <a:rPr lang="en-US" strike="sngStrike" dirty="0" smtClean="0"/>
              <a:t>The research object here is obviously complex, and  </a:t>
            </a:r>
            <a:r>
              <a:rPr lang="en-US" strike="noStrike" dirty="0" smtClean="0"/>
              <a:t> </a:t>
            </a:r>
          </a:p>
          <a:p>
            <a:r>
              <a:rPr lang="en-US" b="1" strike="noStrike" dirty="0" smtClean="0"/>
              <a:t>T</a:t>
            </a:r>
            <a:r>
              <a:rPr lang="en-US" b="1" dirty="0" smtClean="0"/>
              <a:t>he goal of  the work we were contracted to do is to begin</a:t>
            </a:r>
            <a:r>
              <a:rPr lang="en-US" b="1" baseline="0" dirty="0" smtClean="0"/>
              <a:t> the legwork needed to establish a foundation for developing and enhancing the RDM systems in a coordinated and community-minded way. </a:t>
            </a:r>
            <a:endParaRPr lang="en-US" b="1"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My take on this is that there are two</a:t>
            </a:r>
            <a:r>
              <a:rPr lang="en-US" baseline="0" dirty="0" smtClean="0"/>
              <a:t> levels or stages of application for the domain and metadata models we are building (and Anita can chime in here as well as I am essentially distilling her thoughts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first is to </a:t>
            </a:r>
            <a:r>
              <a:rPr lang="en-US" baseline="0" dirty="0" smtClean="0"/>
              <a:t>facilitate internal efficiencies – by supporting c</a:t>
            </a:r>
            <a:r>
              <a:rPr lang="en-US" dirty="0" smtClean="0"/>
              <a:t>onceptual alignment and communication within and between teams,</a:t>
            </a:r>
            <a:r>
              <a:rPr lang="en-US" baseline="0" dirty="0" smtClean="0"/>
              <a:t> </a:t>
            </a:r>
            <a:r>
              <a:rPr lang="en-US" dirty="0" smtClean="0"/>
              <a:t>and </a:t>
            </a:r>
            <a:r>
              <a:rPr lang="en-US" baseline="0" dirty="0" smtClean="0"/>
              <a:t>facilitating more uniform</a:t>
            </a:r>
            <a:r>
              <a:rPr lang="en-US" dirty="0" smtClean="0"/>
              <a:t>  collection of metadata across Elsevier systems</a:t>
            </a:r>
          </a:p>
          <a:p>
            <a:endParaRPr lang="en-US" baseline="0" dirty="0" smtClean="0"/>
          </a:p>
          <a:p>
            <a:pPr marL="0" lvl="1" defTabSz="924458"/>
            <a:r>
              <a:rPr lang="en-US" baseline="0" dirty="0" smtClean="0"/>
              <a:t>A second is to support integration of metadata. </a:t>
            </a:r>
          </a:p>
          <a:p>
            <a:pPr marL="0" lvl="1" defTabSz="924458"/>
            <a:r>
              <a:rPr lang="en-US" baseline="0" dirty="0" smtClean="0"/>
              <a:t>An immediate application here is Integrated Data Search Tool Elsevier is building which requires metadata integration </a:t>
            </a:r>
            <a:r>
              <a:rPr lang="en-US" dirty="0" smtClean="0"/>
              <a:t>across diverse systems and domains.</a:t>
            </a:r>
          </a:p>
          <a:p>
            <a:pPr marL="0" lvl="1" defTabSz="924458"/>
            <a:r>
              <a:rPr lang="en-US" dirty="0" smtClean="0"/>
              <a:t>And longer</a:t>
            </a:r>
            <a:r>
              <a:rPr lang="en-US" baseline="0" dirty="0" smtClean="0"/>
              <a:t> term to inform the development of community metadata standards that could drive more coordinated efforts in the future.</a:t>
            </a:r>
            <a:endParaRPr lang="en-US" dirty="0" smtClean="0"/>
          </a:p>
          <a:p>
            <a:endParaRPr lang="en-US" baseline="0" dirty="0" smtClean="0"/>
          </a:p>
          <a:p>
            <a:r>
              <a:rPr lang="en-US" dirty="0" smtClean="0"/>
              <a:t>----------------</a:t>
            </a:r>
          </a:p>
          <a:p>
            <a:endParaRPr lang="en-US" baseline="0" dirty="0" smtClean="0"/>
          </a:p>
          <a:p>
            <a:r>
              <a:rPr lang="en-US" baseline="0" dirty="0" smtClean="0"/>
              <a:t>The first is to facilitate . . . by supporting  within and across units in the Elsevier organization</a:t>
            </a:r>
          </a:p>
          <a:p>
            <a:endParaRPr lang="en-US" baseline="0" dirty="0" smtClean="0"/>
          </a:p>
          <a:p>
            <a:r>
              <a:rPr lang="en-US" baseline="0" dirty="0" smtClean="0"/>
              <a:t>The second is to support broader efforts requiring alignment and integration across the research community</a:t>
            </a:r>
          </a:p>
          <a:p>
            <a:endParaRPr lang="en-US" baseline="0" dirty="0" smtClean="0"/>
          </a:p>
          <a:p>
            <a:r>
              <a:rPr lang="en-US" baseline="0" dirty="0" smtClean="0"/>
              <a:t>support metadata integration . . . (relevant for systems such as Mendeley Data Repository and Integrated Data Search Platform</a:t>
            </a:r>
          </a:p>
          <a:p>
            <a:endParaRPr lang="en-US" baseline="0" dirty="0" smtClean="0"/>
          </a:p>
          <a:p>
            <a:r>
              <a:rPr lang="en-US" baseline="0" dirty="0" smtClean="0"/>
              <a:t>inform development of community metadata standards</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5</a:t>
            </a:fld>
            <a:endParaRPr lang="en-US"/>
          </a:p>
        </p:txBody>
      </p:sp>
    </p:spTree>
    <p:extLst>
      <p:ext uri="{BB962C8B-B14F-4D97-AF65-F5344CB8AC3E}">
        <p14:creationId xmlns:p14="http://schemas.microsoft.com/office/powerpoint/2010/main" val="113842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did Elsevier contract us to do this work – what applications did they anticipate it having. (Anita feel free tot correct me if I misstate or leave anything out here)</a:t>
            </a:r>
          </a:p>
          <a:p>
            <a:endParaRPr lang="en-US" dirty="0" smtClean="0"/>
          </a:p>
          <a:p>
            <a:r>
              <a:rPr lang="en-US" dirty="0" smtClean="0"/>
              <a:t>My take on this is that there are two</a:t>
            </a:r>
            <a:r>
              <a:rPr lang="en-US" baseline="0" dirty="0" smtClean="0"/>
              <a:t> levels or stages of application.  </a:t>
            </a:r>
          </a:p>
          <a:p>
            <a:endParaRPr lang="en-US" baseline="0" dirty="0" smtClean="0"/>
          </a:p>
          <a:p>
            <a:r>
              <a:rPr lang="en-US" baseline="0" dirty="0" smtClean="0"/>
              <a:t>The first is to facilitate . . . by supporting  within and across units in the Elsevier organization</a:t>
            </a:r>
          </a:p>
          <a:p>
            <a:endParaRPr lang="en-US" baseline="0" dirty="0" smtClean="0"/>
          </a:p>
          <a:p>
            <a:r>
              <a:rPr lang="en-US" baseline="0" dirty="0" smtClean="0"/>
              <a:t>The second is to support broader efforts requiring alignment and integration across the research community</a:t>
            </a:r>
          </a:p>
          <a:p>
            <a:endParaRPr lang="en-US" baseline="0" dirty="0" smtClean="0"/>
          </a:p>
          <a:p>
            <a:r>
              <a:rPr lang="en-US" baseline="0" dirty="0" smtClean="0"/>
              <a:t>support metadata integration . . . (relevant for systems such as Mendeley Data Repository and Integrated Data Search Platform</a:t>
            </a:r>
          </a:p>
          <a:p>
            <a:endParaRPr lang="en-US" baseline="0" dirty="0" smtClean="0"/>
          </a:p>
          <a:p>
            <a:r>
              <a:rPr lang="en-US" baseline="0" dirty="0" smtClean="0"/>
              <a:t>inform development of community metadata standards</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51</a:t>
            </a:fld>
            <a:endParaRPr lang="en-US"/>
          </a:p>
        </p:txBody>
      </p:sp>
    </p:spTree>
    <p:extLst>
      <p:ext uri="{BB962C8B-B14F-4D97-AF65-F5344CB8AC3E}">
        <p14:creationId xmlns:p14="http://schemas.microsoft.com/office/powerpoint/2010/main" val="113842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A universal paradigm that describes how entities participate in  an experiment</a:t>
            </a:r>
          </a:p>
          <a:p>
            <a:pPr defTabSz="924458">
              <a:defRPr/>
            </a:pPr>
            <a:r>
              <a:rPr lang="en-US" dirty="0"/>
              <a:t>Captures the aspects most important for researchers to discover, understand, and analyze it on their terms</a:t>
            </a:r>
          </a:p>
          <a:p>
            <a:pPr defTabSz="924458">
              <a:defRPr/>
            </a:pPr>
            <a:r>
              <a:rPr lang="en-US" dirty="0"/>
              <a:t>This perspective is necessary to answer queries about cause and effect (what factors were applied to test an outcome of interest)</a:t>
            </a:r>
          </a:p>
          <a:p>
            <a:pPr defTabSz="924458">
              <a:defRPr/>
            </a:pPr>
            <a:endParaRPr lang="en-US" dirty="0"/>
          </a:p>
          <a:p>
            <a:pPr defTabSz="924458">
              <a:defRPr/>
            </a:pPr>
            <a:endParaRPr lang="en-US" dirty="0"/>
          </a:p>
          <a:p>
            <a:pPr defTabSz="924458">
              <a:defRPr/>
            </a:pPr>
            <a:r>
              <a:rPr lang="en-US" dirty="0"/>
              <a:t>Evaluation of CQs and existing models all pointed to a central importance of describing these three aspects of experiments and the relationship between them, which is something we took to heart in defining our initial model</a:t>
            </a:r>
          </a:p>
        </p:txBody>
      </p:sp>
      <p:sp>
        <p:nvSpPr>
          <p:cNvPr id="4" name="Slide Number Placeholder 3"/>
          <p:cNvSpPr>
            <a:spLocks noGrp="1"/>
          </p:cNvSpPr>
          <p:nvPr>
            <p:ph type="sldNum" sz="quarter" idx="10"/>
          </p:nvPr>
        </p:nvSpPr>
        <p:spPr/>
        <p:txBody>
          <a:bodyPr/>
          <a:lstStyle/>
          <a:p>
            <a:fld id="{74621EDA-C842-420C-A6C8-0804DE47E67C}" type="slidenum">
              <a:rPr lang="en-US" smtClean="0"/>
              <a:t>52</a:t>
            </a:fld>
            <a:endParaRPr lang="en-US"/>
          </a:p>
        </p:txBody>
      </p:sp>
    </p:spTree>
    <p:extLst>
      <p:ext uri="{BB962C8B-B14F-4D97-AF65-F5344CB8AC3E}">
        <p14:creationId xmlns:p14="http://schemas.microsoft.com/office/powerpoint/2010/main" val="3389021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endParaRPr lang="en-US" baseline="0" dirty="0" smtClean="0"/>
          </a:p>
          <a:p>
            <a:r>
              <a:rPr lang="en-US" baseline="0" dirty="0" smtClean="0"/>
              <a:t>IDEA: take a couple CQs and trace path to answer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53</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Seeing as how our primary use case for this model is search and discovery, lets look at how it handles</a:t>
            </a:r>
            <a:r>
              <a:rPr lang="en-US" baseline="0" dirty="0" smtClean="0"/>
              <a:t> some competency questions . . .</a:t>
            </a:r>
            <a:endParaRPr lang="en-US" dirty="0" smtClean="0"/>
          </a:p>
          <a:p>
            <a:endParaRPr lang="en-US" baseline="0" dirty="0" smtClean="0"/>
          </a:p>
          <a:p>
            <a:endParaRPr lang="en-US" baseline="0" dirty="0" smtClean="0"/>
          </a:p>
          <a:p>
            <a:r>
              <a:rPr lang="en-US" baseline="0" dirty="0" smtClean="0"/>
              <a:t>IDEA: take a couple CQs and trace path to answer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54</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endParaRPr lang="en-US" baseline="0" dirty="0" smtClean="0"/>
          </a:p>
          <a:p>
            <a:r>
              <a:rPr lang="en-US" baseline="0" dirty="0" smtClean="0"/>
              <a:t>IDEA: take a couple CQs and trace path to answer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55</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Independent variable – dependent variable link</a:t>
            </a:r>
          </a:p>
          <a:p>
            <a:endParaRPr lang="en-US" dirty="0" smtClean="0"/>
          </a:p>
          <a:p>
            <a:pPr defTabSz="924458"/>
            <a:r>
              <a:rPr lang="en-US" baseline="0" dirty="0" smtClean="0"/>
              <a:t>Note that if ontologies are used, queries like this can be answered even if curators assert that the specimen is derived from brain,  (as the link from the cell type to the brain is captured in background knowledge)</a:t>
            </a:r>
          </a:p>
          <a:p>
            <a:endParaRPr lang="en-US" baseline="0" dirty="0" smtClean="0"/>
          </a:p>
          <a:p>
            <a:endParaRPr lang="en-US" baseline="0" dirty="0" smtClean="0"/>
          </a:p>
          <a:p>
            <a:r>
              <a:rPr lang="en-US" baseline="0" dirty="0" smtClean="0"/>
              <a:t>IDEA: take a couple CQs and trace path to answer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56</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Similarly here, ontologies are used, queries like this can be answered even if curators assert that the mouse is an Alzheimer’s model (as the link from the genotype to the disease is captured in background knowledge)</a:t>
            </a:r>
          </a:p>
          <a:p>
            <a:endParaRPr lang="en-US" baseline="0" dirty="0" smtClean="0"/>
          </a:p>
          <a:p>
            <a:endParaRPr lang="en-US" baseline="0" dirty="0" smtClean="0"/>
          </a:p>
          <a:p>
            <a:r>
              <a:rPr lang="en-US" baseline="0" dirty="0" smtClean="0"/>
              <a:t>IDEA: take a couple CQs and trace path to answer</a:t>
            </a:r>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57</a:t>
            </a:fld>
            <a:endParaRPr lang="en-US"/>
          </a:p>
        </p:txBody>
      </p:sp>
    </p:spTree>
    <p:extLst>
      <p:ext uri="{BB962C8B-B14F-4D97-AF65-F5344CB8AC3E}">
        <p14:creationId xmlns:p14="http://schemas.microsoft.com/office/powerpoint/2010/main" val="1226204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58</a:t>
            </a:fld>
            <a:endParaRPr lang="en-US"/>
          </a:p>
        </p:txBody>
      </p:sp>
    </p:spTree>
    <p:extLst>
      <p:ext uri="{BB962C8B-B14F-4D97-AF65-F5344CB8AC3E}">
        <p14:creationId xmlns:p14="http://schemas.microsoft.com/office/powerpoint/2010/main" val="1411566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59</a:t>
            </a:fld>
            <a:endParaRPr lang="en-US"/>
          </a:p>
        </p:txBody>
      </p:sp>
    </p:spTree>
    <p:extLst>
      <p:ext uri="{BB962C8B-B14F-4D97-AF65-F5344CB8AC3E}">
        <p14:creationId xmlns:p14="http://schemas.microsoft.com/office/powerpoint/2010/main" val="60472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60</a:t>
            </a:fld>
            <a:endParaRPr lang="en-US"/>
          </a:p>
        </p:txBody>
      </p:sp>
    </p:spTree>
    <p:extLst>
      <p:ext uri="{BB962C8B-B14F-4D97-AF65-F5344CB8AC3E}">
        <p14:creationId xmlns:p14="http://schemas.microsoft.com/office/powerpoint/2010/main" val="94621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for today we will first explore the research object landscape to learn from existing efforts in this area.</a:t>
            </a:r>
          </a:p>
          <a:p>
            <a:endParaRPr lang="en-US" baseline="0" dirty="0" smtClean="0"/>
          </a:p>
          <a:p>
            <a:r>
              <a:rPr lang="en-US" baseline="0" dirty="0" smtClean="0"/>
              <a:t>These lessons informed the deliverables that were defined for this project, which include a set of generic . . . </a:t>
            </a:r>
          </a:p>
          <a:p>
            <a:endParaRPr lang="en-US" baseline="0" dirty="0" smtClean="0"/>
          </a:p>
          <a:p>
            <a:r>
              <a:rPr lang="en-US" baseline="0" dirty="0" smtClean="0"/>
              <a:t>We will review these, and end with a summary of </a:t>
            </a:r>
            <a:r>
              <a:rPr lang="en-US" dirty="0" smtClean="0"/>
              <a:t>next steps and recommendations resulting from this work</a:t>
            </a:r>
          </a:p>
        </p:txBody>
      </p:sp>
      <p:sp>
        <p:nvSpPr>
          <p:cNvPr id="4" name="Slide Number Placeholder 3"/>
          <p:cNvSpPr>
            <a:spLocks noGrp="1"/>
          </p:cNvSpPr>
          <p:nvPr>
            <p:ph type="sldNum" sz="quarter" idx="10"/>
          </p:nvPr>
        </p:nvSpPr>
        <p:spPr/>
        <p:txBody>
          <a:bodyPr/>
          <a:lstStyle/>
          <a:p>
            <a:fld id="{C50E38A9-A3D7-4ABE-845B-C94FBBF6D36F}" type="slidenum">
              <a:rPr lang="en-US" smtClean="0"/>
              <a:t>6</a:t>
            </a:fld>
            <a:endParaRPr lang="en-US"/>
          </a:p>
        </p:txBody>
      </p:sp>
    </p:spTree>
    <p:extLst>
      <p:ext uri="{BB962C8B-B14F-4D97-AF65-F5344CB8AC3E}">
        <p14:creationId xmlns:p14="http://schemas.microsoft.com/office/powerpoint/2010/main" val="1821025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61</a:t>
            </a:fld>
            <a:endParaRPr lang="en-US"/>
          </a:p>
        </p:txBody>
      </p:sp>
    </p:spTree>
    <p:extLst>
      <p:ext uri="{BB962C8B-B14F-4D97-AF65-F5344CB8AC3E}">
        <p14:creationId xmlns:p14="http://schemas.microsoft.com/office/powerpoint/2010/main" val="2392443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62</a:t>
            </a:fld>
            <a:endParaRPr lang="en-US"/>
          </a:p>
        </p:txBody>
      </p:sp>
    </p:spTree>
    <p:extLst>
      <p:ext uri="{BB962C8B-B14F-4D97-AF65-F5344CB8AC3E}">
        <p14:creationId xmlns:p14="http://schemas.microsoft.com/office/powerpoint/2010/main" val="2647009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63</a:t>
            </a:fld>
            <a:endParaRPr lang="en-US"/>
          </a:p>
        </p:txBody>
      </p:sp>
    </p:spTree>
    <p:extLst>
      <p:ext uri="{BB962C8B-B14F-4D97-AF65-F5344CB8AC3E}">
        <p14:creationId xmlns:p14="http://schemas.microsoft.com/office/powerpoint/2010/main" val="5700904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64</a:t>
            </a:fld>
            <a:endParaRPr lang="en-US"/>
          </a:p>
        </p:txBody>
      </p:sp>
    </p:spTree>
    <p:extLst>
      <p:ext uri="{BB962C8B-B14F-4D97-AF65-F5344CB8AC3E}">
        <p14:creationId xmlns:p14="http://schemas.microsoft.com/office/powerpoint/2010/main" val="38317443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Apologies for this</a:t>
            </a:r>
            <a:r>
              <a:rPr lang="en-US" baseline="0" dirty="0" smtClean="0"/>
              <a:t> </a:t>
            </a:r>
            <a:r>
              <a:rPr lang="en-US" dirty="0" smtClean="0"/>
              <a:t>but wanted</a:t>
            </a:r>
            <a:r>
              <a:rPr lang="en-US" baseline="0" dirty="0" smtClean="0"/>
              <a:t> to keep this all on one slide as a single point of reference.</a:t>
            </a:r>
          </a:p>
          <a:p>
            <a:endParaRPr lang="en-US" baseline="0" dirty="0" smtClean="0"/>
          </a:p>
          <a:p>
            <a:r>
              <a:rPr lang="en-US" baseline="0" dirty="0" smtClean="0"/>
              <a:t>This just summarizes some of the work we have done to date, and provides links to relevant documentation</a:t>
            </a:r>
          </a:p>
          <a:p>
            <a:endParaRPr lang="en-US" dirty="0" smtClean="0"/>
          </a:p>
          <a:p>
            <a:r>
              <a:rPr lang="en-US" dirty="0" smtClean="0"/>
              <a:t>. . . and the last two we will talk about in more detail today</a:t>
            </a:r>
          </a:p>
          <a:p>
            <a:endParaRPr lang="en-US" dirty="0" smtClean="0"/>
          </a:p>
          <a:p>
            <a:endParaRPr lang="en-US" dirty="0" smtClean="0"/>
          </a:p>
          <a:p>
            <a:r>
              <a:rPr lang="en-US" dirty="0" smtClean="0"/>
              <a:t>--------------</a:t>
            </a:r>
          </a:p>
          <a:p>
            <a:endParaRPr lang="en-US" dirty="0" smtClean="0"/>
          </a:p>
          <a:p>
            <a:r>
              <a:rPr lang="en-US" dirty="0" smtClean="0"/>
              <a:t>proposals for discussion and iteration - not formally specified/encoded (yet)</a:t>
            </a:r>
          </a:p>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65</a:t>
            </a:fld>
            <a:endParaRPr lang="en-US"/>
          </a:p>
        </p:txBody>
      </p:sp>
    </p:spTree>
    <p:extLst>
      <p:ext uri="{BB962C8B-B14F-4D97-AF65-F5344CB8AC3E}">
        <p14:creationId xmlns:p14="http://schemas.microsoft.com/office/powerpoint/2010/main" val="2418869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66</a:t>
            </a:fld>
            <a:endParaRPr lang="en-US"/>
          </a:p>
        </p:txBody>
      </p:sp>
    </p:spTree>
    <p:extLst>
      <p:ext uri="{BB962C8B-B14F-4D97-AF65-F5344CB8AC3E}">
        <p14:creationId xmlns:p14="http://schemas.microsoft.com/office/powerpoint/2010/main" val="2359154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67</a:t>
            </a:fld>
            <a:endParaRPr lang="en-US"/>
          </a:p>
        </p:txBody>
      </p:sp>
    </p:spTree>
    <p:extLst>
      <p:ext uri="{BB962C8B-B14F-4D97-AF65-F5344CB8AC3E}">
        <p14:creationId xmlns:p14="http://schemas.microsoft.com/office/powerpoint/2010/main" val="38031411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things inform and feed off each other in a cycle of iteration and improvement</a:t>
            </a:r>
          </a:p>
          <a:p>
            <a:endParaRPr lang="en-US" dirty="0" smtClean="0"/>
          </a:p>
          <a:p>
            <a:r>
              <a:rPr lang="en-US" dirty="0" smtClean="0"/>
              <a:t>Goals for today: Review these activities/artifacts, with primary focus on Requirements and Metadata Models. </a:t>
            </a:r>
            <a:r>
              <a:rPr lang="en-US" baseline="0" dirty="0" smtClean="0"/>
              <a:t> Specific requirements and use cases are essential for scoping and structuring and evaluating any metadata model.  Requirements and feedback have been limited so far, so a large part of our discussion today will revolve around understanding what these are, why they are important, and planning for their collection and evolution in the future.</a:t>
            </a:r>
          </a:p>
          <a:p>
            <a:endParaRPr lang="en-US" baseline="0" dirty="0" smtClean="0"/>
          </a:p>
          <a:p>
            <a:r>
              <a:rPr lang="en-US" baseline="0" dirty="0" smtClean="0"/>
              <a:t>Looking at a couple actual proposed models will help here (something we haven’t had before)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68</a:t>
            </a:fld>
            <a:endParaRPr lang="en-US"/>
          </a:p>
        </p:txBody>
      </p:sp>
    </p:spTree>
    <p:extLst>
      <p:ext uri="{BB962C8B-B14F-4D97-AF65-F5344CB8AC3E}">
        <p14:creationId xmlns:p14="http://schemas.microsoft.com/office/powerpoint/2010/main" val="4199481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reality is that we are amidst a reproducibility crisis where it is becoming increasingly apparent that many of the findings reported in the literature cannot be replicated.</a:t>
            </a:r>
          </a:p>
          <a:p>
            <a:r>
              <a:rPr lang="en-US" baseline="0" dirty="0" smtClean="0"/>
              <a:t>	- marked by a failure . . . , increased . . ., and statistical evidence . . . </a:t>
            </a:r>
          </a:p>
          <a:p>
            <a:endParaRPr lang="en-US" baseline="0" dirty="0" smtClean="0"/>
          </a:p>
          <a:p>
            <a:pPr defTabSz="914382">
              <a:defRPr/>
            </a:pPr>
            <a:r>
              <a:rPr lang="en-US" baseline="0" dirty="0" smtClean="0"/>
              <a:t>This is a complex problem with a lot of factors at play, but it is clear that poor data literacy and management practices are partially to blame. </a:t>
            </a:r>
          </a:p>
          <a:p>
            <a:pPr defTabSz="914382">
              <a:defRPr/>
            </a:pPr>
            <a:endParaRPr lang="en-US" baseline="0" dirty="0" smtClean="0"/>
          </a:p>
          <a:p>
            <a:pPr defTabSz="914382">
              <a:defRPr/>
            </a:pPr>
            <a:r>
              <a:rPr lang="en-US" baseline="0" dirty="0" smtClean="0"/>
              <a:t>So while better metadata isn’t the only answer, I content it is a </a:t>
            </a:r>
            <a:r>
              <a:rPr lang="en-US" b="1" i="1" baseline="0" dirty="0" smtClean="0"/>
              <a:t>really</a:t>
            </a:r>
            <a:r>
              <a:rPr lang="en-US" baseline="0" dirty="0" smtClean="0"/>
              <a:t> important one.  </a:t>
            </a:r>
          </a:p>
          <a:p>
            <a:endParaRPr lang="en-US" baseline="0" dirty="0" smtClean="0"/>
          </a:p>
          <a:p>
            <a:r>
              <a:rPr lang="en-US" baseline="0" dirty="0" smtClean="0"/>
              <a:t>So where can we improve . . . </a:t>
            </a:r>
          </a:p>
          <a:p>
            <a:endParaRPr lang="en-US" baseline="0" dirty="0" smtClean="0"/>
          </a:p>
          <a:p>
            <a:r>
              <a:rPr lang="en-US" baseline="0" dirty="0" smtClean="0"/>
              <a:t>--------------</a:t>
            </a:r>
          </a:p>
          <a:p>
            <a:endParaRPr lang="en-US" baseline="0" dirty="0" smtClean="0"/>
          </a:p>
          <a:p>
            <a:r>
              <a:rPr lang="en-US" i="1" dirty="0"/>
              <a:t>C. Glenn Begley, who spent a decade in charge of global cancer research at the biotech giant Amgen, recently dispatched 100 Amgen scientists to replicate 53 landmark experiments in cancer—the kind of experiments that lead pharmaceutical companies to sink millions of dollars to turn the results into a drug. In March Begley published the results: </a:t>
            </a:r>
            <a:r>
              <a:rPr lang="en-US" i="1" dirty="0">
                <a:hlinkClick r:id="rId3"/>
              </a:rPr>
              <a:t>They failed to replicate 47 of them</a:t>
            </a:r>
            <a:r>
              <a:rPr lang="en-US" i="1" dirty="0"/>
              <a:t>.</a:t>
            </a:r>
            <a:endParaRPr lang="en-US" baseline="0" dirty="0" smtClean="0"/>
          </a:p>
          <a:p>
            <a:endParaRPr lang="en-US" baseline="0" dirty="0" smtClean="0"/>
          </a:p>
          <a:p>
            <a:r>
              <a:rPr lang="en-US" dirty="0">
                <a:hlinkClick r:id="rId4"/>
              </a:rPr>
              <a:t>Mark </a:t>
            </a:r>
            <a:r>
              <a:rPr lang="en-US" dirty="0" err="1">
                <a:hlinkClick r:id="rId4"/>
              </a:rPr>
              <a:t>Liberman</a:t>
            </a:r>
            <a:r>
              <a:rPr lang="en-US" dirty="0">
                <a:hlinkClick r:id="rId4"/>
              </a:rPr>
              <a:t> provides</a:t>
            </a:r>
            <a:r>
              <a:rPr lang="en-US" dirty="0"/>
              <a:t> a more complete list of issues: “lack of replication, inappropriate use of ‘statistical significance’ testing, data dredging, the ‘file drawer effect’, inadequate documentation of experimental methods and data-analysis procedures, failure to publish raw data, the role of ambition and ideology, and so on</a:t>
            </a:r>
            <a:endParaRPr lang="en-US" dirty="0" smtClean="0"/>
          </a:p>
        </p:txBody>
      </p:sp>
      <p:sp>
        <p:nvSpPr>
          <p:cNvPr id="4" name="Slide Number Placeholder 3"/>
          <p:cNvSpPr>
            <a:spLocks noGrp="1"/>
          </p:cNvSpPr>
          <p:nvPr>
            <p:ph type="sldNum" sz="quarter" idx="10"/>
          </p:nvPr>
        </p:nvSpPr>
        <p:spPr/>
        <p:txBody>
          <a:bodyPr/>
          <a:lstStyle/>
          <a:p>
            <a:fld id="{883B80E9-8928-4816-9A26-DC520F35C1B4}" type="slidenum">
              <a:rPr lang="en-US" smtClean="0"/>
              <a:t>69</a:t>
            </a:fld>
            <a:endParaRPr lang="en-US"/>
          </a:p>
        </p:txBody>
      </p:sp>
    </p:spTree>
    <p:extLst>
      <p:ext uri="{BB962C8B-B14F-4D97-AF65-F5344CB8AC3E}">
        <p14:creationId xmlns:p14="http://schemas.microsoft.com/office/powerpoint/2010/main" val="1059876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2">
              <a:defRPr/>
            </a:pPr>
            <a:r>
              <a:rPr lang="en-US" dirty="0" smtClean="0">
                <a:latin typeface="Times New Roman" pitchFamily="18" charset="0"/>
                <a:ea typeface="ＭＳ Ｐゴシック" pitchFamily="34" charset="-128"/>
              </a:rPr>
              <a:t>This brings</a:t>
            </a:r>
            <a:r>
              <a:rPr lang="en-US" baseline="0" dirty="0" smtClean="0">
                <a:latin typeface="Times New Roman" pitchFamily="18" charset="0"/>
                <a:ea typeface="ＭＳ Ｐゴシック" pitchFamily="34" charset="-128"/>
              </a:rPr>
              <a:t> us to some of the specific use cases for metadata in the research domain . . . </a:t>
            </a:r>
            <a:endParaRPr lang="en-US" dirty="0" smtClean="0">
              <a:latin typeface="Times New Roman" pitchFamily="18" charset="0"/>
              <a:ea typeface="ＭＳ Ｐゴシック" pitchFamily="34" charset="-128"/>
            </a:endParaRPr>
          </a:p>
          <a:p>
            <a:pPr defTabSz="914382">
              <a:defRPr/>
            </a:pPr>
            <a:endParaRPr lang="en-US" dirty="0" smtClean="0"/>
          </a:p>
          <a:p>
            <a:pPr defTabSz="914382">
              <a:defRPr/>
            </a:pPr>
            <a:r>
              <a:rPr lang="en-US" dirty="0" smtClean="0"/>
              <a:t>1</a:t>
            </a:r>
            <a:r>
              <a:rPr lang="en-US" baseline="0" dirty="0" smtClean="0"/>
              <a:t>  One critical application I just alluded to is </a:t>
            </a:r>
            <a:r>
              <a:rPr lang="en-US" dirty="0" smtClean="0"/>
              <a:t>toward personal information management.  </a:t>
            </a:r>
          </a:p>
          <a:p>
            <a:pPr defTabSz="914382">
              <a:defRPr/>
            </a:pPr>
            <a:r>
              <a:rPr lang="en-US" dirty="0" smtClean="0"/>
              <a:t>Here we are largely concerned</a:t>
            </a:r>
            <a:r>
              <a:rPr lang="en-US" baseline="0" dirty="0" smtClean="0"/>
              <a:t> with metadata about personal by-products of day to day research - how local files are labeled and stored, what details are included in protocols and experimental records.</a:t>
            </a:r>
          </a:p>
          <a:p>
            <a:pPr marL="0" lvl="1" defTabSz="914382">
              <a:defRPr/>
            </a:pPr>
            <a:r>
              <a:rPr lang="en-US" baseline="0" dirty="0" smtClean="0"/>
              <a:t>Keeps your work organized and facilitates </a:t>
            </a:r>
            <a:r>
              <a:rPr lang="en-US" sz="2400" dirty="0"/>
              <a:t>publication, submissions of data, theses</a:t>
            </a:r>
          </a:p>
          <a:p>
            <a:pPr defTabSz="914382">
              <a:defRPr/>
            </a:pPr>
            <a:endParaRPr lang="en-US" dirty="0" smtClean="0"/>
          </a:p>
          <a:p>
            <a:pPr defTabSz="914382">
              <a:defRPr/>
            </a:pPr>
            <a:r>
              <a:rPr lang="en-US" dirty="0" smtClean="0"/>
              <a:t>2</a:t>
            </a:r>
            <a:r>
              <a:rPr lang="en-US" baseline="0" dirty="0" smtClean="0"/>
              <a:t> A</a:t>
            </a:r>
            <a:r>
              <a:rPr lang="en-US" dirty="0" smtClean="0"/>
              <a:t> second use case for</a:t>
            </a:r>
            <a:r>
              <a:rPr lang="en-US" baseline="0" dirty="0" smtClean="0"/>
              <a:t> metadata is discovery and re-use of data on a broader scale</a:t>
            </a:r>
          </a:p>
          <a:p>
            <a:pPr defTabSz="914382">
              <a:defRPr/>
            </a:pPr>
            <a:r>
              <a:rPr lang="en-US" dirty="0" smtClean="0"/>
              <a:t>Here we are concerned with end products of research that are</a:t>
            </a:r>
            <a:r>
              <a:rPr lang="en-US" baseline="0" dirty="0" smtClean="0"/>
              <a:t> made public (publications, datasets, protocols).  </a:t>
            </a:r>
          </a:p>
          <a:p>
            <a:pPr defTabSz="914382">
              <a:defRPr/>
            </a:pPr>
            <a:r>
              <a:rPr lang="en-US" baseline="0" dirty="0" smtClean="0"/>
              <a:t>Created when these products shared in a public repository</a:t>
            </a:r>
          </a:p>
          <a:p>
            <a:pPr marL="0" lvl="2" defTabSz="914382">
              <a:defRPr/>
            </a:pPr>
            <a:r>
              <a:rPr lang="en-US" baseline="0" dirty="0" smtClean="0"/>
              <a:t>Trend toward data sharing driven top-down by mandates, bottom up by open science and research efficiency movements, and also by the availability of tools and methods for data aggregation and re-analysis (</a:t>
            </a:r>
            <a:r>
              <a:rPr lang="en-US" sz="2200" dirty="0"/>
              <a:t>new paradigms and tools for data-driven and team science</a:t>
            </a:r>
            <a:r>
              <a:rPr lang="en-US" baseline="0" dirty="0" smtClean="0"/>
              <a:t>)</a:t>
            </a:r>
          </a:p>
          <a:p>
            <a:pPr marL="0" lvl="2" defTabSz="914382">
              <a:defRPr/>
            </a:pPr>
            <a:endParaRPr lang="en-US" baseline="0" dirty="0" smtClean="0"/>
          </a:p>
          <a:p>
            <a:pPr marL="0" lvl="2" defTabSz="914382">
              <a:defRPr/>
            </a:pPr>
            <a:endParaRPr lang="en-US" baseline="0" dirty="0" smtClean="0"/>
          </a:p>
          <a:p>
            <a:pPr defTabSz="914382">
              <a:defRPr/>
            </a:pPr>
            <a:endParaRPr lang="en-US" baseline="0" dirty="0" smtClean="0"/>
          </a:p>
          <a:p>
            <a:pPr defTabSz="914382">
              <a:defRPr/>
            </a:pPr>
            <a:endParaRPr lang="en-US" baseline="0" dirty="0" smtClean="0"/>
          </a:p>
          <a:p>
            <a:pPr defTabSz="914382">
              <a:defRPr/>
            </a:pPr>
            <a:endParaRPr lang="en-US" baseline="0" dirty="0" smtClean="0"/>
          </a:p>
          <a:p>
            <a:pPr defTabSz="914382">
              <a:defRPr/>
            </a:pPr>
            <a:endParaRPr lang="en-US" baseline="0" dirty="0" smtClean="0"/>
          </a:p>
          <a:p>
            <a:pPr defTabSz="914382">
              <a:defRPr/>
            </a:pPr>
            <a:r>
              <a:rPr lang="en-US" dirty="0" smtClean="0"/>
              <a:t>3</a:t>
            </a:r>
            <a:r>
              <a:rPr lang="en-US" baseline="0" dirty="0" smtClean="0"/>
              <a:t> A</a:t>
            </a:r>
            <a:r>
              <a:rPr lang="en-US" dirty="0" smtClean="0"/>
              <a:t> third use case for</a:t>
            </a:r>
            <a:r>
              <a:rPr lang="en-US" baseline="0" dirty="0" smtClean="0"/>
              <a:t> metadata is research reproducibility on a broader scale</a:t>
            </a:r>
          </a:p>
          <a:p>
            <a:pPr defTabSz="914382">
              <a:defRPr/>
            </a:pPr>
            <a:r>
              <a:rPr lang="en-US" dirty="0" smtClean="0"/>
              <a:t>Here we are concerned with research</a:t>
            </a:r>
            <a:r>
              <a:rPr lang="en-US" baseline="0" dirty="0" smtClean="0"/>
              <a:t> products across their entire life cycle</a:t>
            </a:r>
          </a:p>
          <a:p>
            <a:pPr defTabSz="914382">
              <a:defRPr/>
            </a:pPr>
            <a:endParaRPr lang="en-US" baseline="0" dirty="0" smtClean="0"/>
          </a:p>
          <a:p>
            <a:pPr defTabSz="914382">
              <a:defRPr/>
            </a:pPr>
            <a:r>
              <a:rPr lang="en-US" baseline="0" dirty="0" smtClean="0"/>
              <a:t>As we saw with the idea of info entropy, capturing metadata as data is created is critical for its precision and richness, and summarizing in comprehensible way when made public is critical for </a:t>
            </a:r>
          </a:p>
          <a:p>
            <a:pPr defTabSz="914382">
              <a:defRPr/>
            </a:pPr>
            <a:endParaRPr lang="en-US" baseline="0" dirty="0" smtClean="0"/>
          </a:p>
          <a:p>
            <a:pPr defTabSz="914382">
              <a:defRPr/>
            </a:pPr>
            <a:endParaRPr lang="en-US" baseline="0" dirty="0" smtClean="0"/>
          </a:p>
          <a:p>
            <a:pPr defTabSz="914382">
              <a:defRPr/>
            </a:pPr>
            <a:r>
              <a:rPr lang="en-US" baseline="0" dirty="0" smtClean="0"/>
              <a:t>Facilitates </a:t>
            </a:r>
            <a:r>
              <a:rPr lang="en-US" sz="2400" dirty="0"/>
              <a:t>re-use, validation, extension</a:t>
            </a:r>
          </a:p>
          <a:p>
            <a:pPr defTabSz="914382">
              <a:defRPr/>
            </a:pPr>
            <a:endParaRPr lang="en-US" baseline="0" dirty="0" smtClean="0"/>
          </a:p>
          <a:p>
            <a:pPr defTabSz="914382">
              <a:defRPr/>
            </a:pPr>
            <a:r>
              <a:rPr lang="en-US" baseline="0" dirty="0" smtClean="0"/>
              <a:t>Key requirement for ‘research reproducibility’ (the ability to validated, reproduce, and extend research findings)</a:t>
            </a:r>
          </a:p>
          <a:p>
            <a:pPr defTabSz="914382">
              <a:defRPr/>
            </a:pPr>
            <a:endParaRPr lang="en-US" baseline="0" dirty="0" smtClean="0"/>
          </a:p>
          <a:p>
            <a:pPr defTabSz="914382">
              <a:defRPr/>
            </a:pPr>
            <a:r>
              <a:rPr lang="en-US" baseline="0" dirty="0" smtClean="0"/>
              <a:t>This principle is in jeopardy as more and more papers are being retracted and findings found irreproducible – eroding pillar of scientific research and trust of public.  </a:t>
            </a:r>
          </a:p>
          <a:p>
            <a:pPr defTabSz="914382">
              <a:defRPr/>
            </a:pPr>
            <a:endParaRPr lang="en-US" baseline="0" dirty="0" smtClean="0"/>
          </a:p>
          <a:p>
            <a:pPr defTabSz="914382">
              <a:defRPr/>
            </a:pPr>
            <a:r>
              <a:rPr lang="en-US" baseline="0" dirty="0" smtClean="0"/>
              <a:t>Poor metadata practices are significant contributor to these problems.</a:t>
            </a:r>
          </a:p>
          <a:p>
            <a:endParaRPr lang="en-US" baseline="0" dirty="0" smtClean="0"/>
          </a:p>
        </p:txBody>
      </p:sp>
      <p:sp>
        <p:nvSpPr>
          <p:cNvPr id="4" name="Slide Number Placeholder 3"/>
          <p:cNvSpPr>
            <a:spLocks noGrp="1"/>
          </p:cNvSpPr>
          <p:nvPr>
            <p:ph type="sldNum" sz="quarter" idx="10"/>
          </p:nvPr>
        </p:nvSpPr>
        <p:spPr/>
        <p:txBody>
          <a:bodyPr/>
          <a:lstStyle/>
          <a:p>
            <a:fld id="{883B80E9-8928-4816-9A26-DC520F35C1B4}" type="slidenum">
              <a:rPr lang="en-US" smtClean="0"/>
              <a:t>70</a:t>
            </a:fld>
            <a:endParaRPr lang="en-US"/>
          </a:p>
        </p:txBody>
      </p:sp>
    </p:spTree>
    <p:extLst>
      <p:ext uri="{BB962C8B-B14F-4D97-AF65-F5344CB8AC3E}">
        <p14:creationId xmlns:p14="http://schemas.microsoft.com/office/powerpoint/2010/main" val="632737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a:t>
            </a:r>
            <a:r>
              <a:rPr lang="en-US" baseline="0" dirty="0" smtClean="0"/>
              <a:t> I mentioned </a:t>
            </a:r>
            <a:r>
              <a:rPr lang="en-US" dirty="0" smtClean="0"/>
              <a:t>we began our work with an</a:t>
            </a:r>
            <a:r>
              <a:rPr lang="en-US" baseline="0" dirty="0" smtClean="0"/>
              <a:t> </a:t>
            </a:r>
            <a:r>
              <a:rPr lang="en-US" dirty="0" smtClean="0"/>
              <a:t>old fashioned landscape analysis to get a sense of the initiatives, standards, and systems related</a:t>
            </a:r>
            <a:r>
              <a:rPr lang="en-US" baseline="0" dirty="0" smtClean="0"/>
              <a:t> to research objects, again focusing in particular on datasets.</a:t>
            </a:r>
            <a:endParaRPr lang="en-US" dirty="0" smtClean="0"/>
          </a:p>
          <a:p>
            <a:endParaRPr lang="en-US" dirty="0" smtClean="0"/>
          </a:p>
          <a:p>
            <a:r>
              <a:rPr lang="en-US" dirty="0" smtClean="0"/>
              <a:t>We</a:t>
            </a:r>
            <a:r>
              <a:rPr lang="en-US" baseline="0" dirty="0" smtClean="0"/>
              <a:t> wanted to know . . . .</a:t>
            </a:r>
          </a:p>
          <a:p>
            <a:endParaRPr lang="en-US" baseline="0" dirty="0" smtClean="0"/>
          </a:p>
          <a:p>
            <a:r>
              <a:rPr lang="en-US" baseline="0" dirty="0" smtClean="0"/>
              <a:t>With respect to existing standards, we wanted to understand . . .</a:t>
            </a:r>
          </a:p>
          <a:p>
            <a:endParaRPr lang="en-US" baseline="0" dirty="0" smtClean="0"/>
          </a:p>
          <a:p>
            <a:r>
              <a:rPr lang="en-US" baseline="0" dirty="0" smtClean="0"/>
              <a:t>And finally we wanted to see what metadata is collected in existing systems for sharing datasets, and what standards are used to structure this metadata</a:t>
            </a:r>
            <a:endParaRPr lang="en-US" dirty="0" smtClean="0"/>
          </a:p>
          <a:p>
            <a:endParaRPr lang="en-US" dirty="0" smtClean="0"/>
          </a:p>
          <a:p>
            <a:r>
              <a:rPr lang="en-US" dirty="0" smtClean="0"/>
              <a:t>(NO JUMP TO SPREADSHEET YET)</a:t>
            </a:r>
          </a:p>
          <a:p>
            <a:endParaRPr lang="en-US" dirty="0" smtClean="0"/>
          </a:p>
          <a:p>
            <a:r>
              <a:rPr lang="en-US" dirty="0" smtClean="0"/>
              <a:t>------------------------</a:t>
            </a:r>
          </a:p>
          <a:p>
            <a:endParaRPr lang="en-US" dirty="0" smtClean="0"/>
          </a:p>
          <a:p>
            <a:r>
              <a:rPr lang="en-US" dirty="0" smtClean="0"/>
              <a:t>So we know of course that  there is a lot of work in the area of RD</a:t>
            </a:r>
            <a:r>
              <a:rPr lang="en-US" baseline="0" dirty="0" smtClean="0"/>
              <a:t> management, sharing, and standards</a:t>
            </a:r>
            <a:r>
              <a:rPr lang="en-US" dirty="0" smtClean="0"/>
              <a:t> and scholarly</a:t>
            </a:r>
            <a:r>
              <a:rPr lang="en-US" baseline="0" dirty="0" smtClean="0"/>
              <a:t> communication</a:t>
            </a:r>
            <a:endParaRPr lang="en-US" dirty="0" smtClean="0"/>
          </a:p>
          <a:p>
            <a:endParaRPr lang="en-US" dirty="0" smtClean="0"/>
          </a:p>
          <a:p>
            <a:r>
              <a:rPr lang="en-US" dirty="0" smtClean="0"/>
              <a:t>Our first step was to explore this landscape and</a:t>
            </a:r>
            <a:r>
              <a:rPr lang="en-US" baseline="0" dirty="0" smtClean="0"/>
              <a:t> learn from it.</a:t>
            </a:r>
          </a:p>
          <a:p>
            <a:endParaRPr lang="en-US" baseline="0" dirty="0" smtClean="0"/>
          </a:p>
          <a:p>
            <a:r>
              <a:rPr lang="en-US" baseline="0" dirty="0" smtClean="0"/>
              <a:t>Performed a broad review of existing initiatives, standards, and systems</a:t>
            </a:r>
          </a:p>
          <a:p>
            <a:endParaRPr lang="en-US" baseline="0" dirty="0" smtClean="0"/>
          </a:p>
          <a:p>
            <a:pPr defTabSz="924458"/>
            <a:r>
              <a:rPr lang="en-US" baseline="0" dirty="0" smtClean="0"/>
              <a:t>We wanted to understand how aligned  . . . </a:t>
            </a:r>
          </a:p>
          <a:p>
            <a:pPr defTabSz="924458"/>
            <a:endParaRPr lang="en-US" baseline="0" dirty="0" smtClean="0"/>
          </a:p>
          <a:p>
            <a:pPr defTabSz="924458"/>
            <a:r>
              <a:rPr lang="en-US" dirty="0" smtClean="0"/>
              <a:t>We hoped the</a:t>
            </a:r>
            <a:r>
              <a:rPr lang="en-US" baseline="0" dirty="0" smtClean="0"/>
              <a:t> lessons we learned </a:t>
            </a:r>
            <a:r>
              <a:rPr lang="en-US" dirty="0" smtClean="0"/>
              <a:t>would help us define</a:t>
            </a:r>
            <a:r>
              <a:rPr lang="en-US" baseline="0" dirty="0" smtClean="0"/>
              <a:t> requirements for our work and define a set of deliverables</a:t>
            </a:r>
            <a:endParaRPr lang="en-US" dirty="0" smtClean="0"/>
          </a:p>
          <a:p>
            <a:endParaRPr lang="en-US" baseline="0" dirty="0" smtClean="0"/>
          </a:p>
          <a:p>
            <a:endParaRPr lang="en-US" baseline="0" dirty="0" smtClean="0"/>
          </a:p>
          <a:p>
            <a:endParaRPr lang="en-US" dirty="0" smtClean="0"/>
          </a:p>
          <a:p>
            <a:r>
              <a:rPr lang="en-US" dirty="0" smtClean="0"/>
              <a:t>Broad review of relevant communities, initiatives, standards, ontological models, and data systems (</a:t>
            </a:r>
            <a:r>
              <a:rPr lang="en-US" dirty="0" smtClean="0">
                <a:hlinkClick r:id="rId3"/>
              </a:rPr>
              <a:t>link</a:t>
            </a:r>
            <a:r>
              <a:rPr lang="en-US" dirty="0" smtClean="0"/>
              <a:t>)</a:t>
            </a:r>
          </a:p>
          <a:p>
            <a:pPr marL="584206"/>
            <a:r>
              <a:rPr lang="en-US" dirty="0" smtClean="0"/>
              <a:t>What can we learn from existing work to inform our efforts?</a:t>
            </a:r>
          </a:p>
          <a:p>
            <a:pPr marL="584206"/>
            <a:r>
              <a:rPr lang="en-US" dirty="0" smtClean="0"/>
              <a:t>What gaps and needs are outstanding (to meet our efforts)</a:t>
            </a:r>
          </a:p>
          <a:p>
            <a:pPr marL="584206"/>
            <a:r>
              <a:rPr lang="en-US" dirty="0" smtClean="0"/>
              <a:t>What challenges will we encounter and partners might we engage in our integration efforts?</a:t>
            </a:r>
          </a:p>
          <a:p>
            <a:pPr marL="584206"/>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7</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fourth use case for metadata is to support credit and attribution around research resources</a:t>
            </a:r>
          </a:p>
          <a:p>
            <a:endParaRPr lang="en-US" dirty="0" smtClean="0"/>
          </a:p>
          <a:p>
            <a:r>
              <a:rPr lang="en-US" b="0" baseline="0" dirty="0" smtClean="0"/>
              <a:t>These efforts leverage . . . </a:t>
            </a:r>
          </a:p>
          <a:p>
            <a:r>
              <a:rPr lang="en-US" b="0" baseline="0" dirty="0" smtClean="0"/>
              <a:t>we will hear more later today about </a:t>
            </a:r>
            <a:r>
              <a:rPr lang="en-US" b="0" baseline="0" dirty="0" err="1" smtClean="0"/>
              <a:t>Altmetrics</a:t>
            </a:r>
            <a:r>
              <a:rPr lang="en-US" b="0" baseline="0" dirty="0" smtClean="0"/>
              <a:t> paradigms for evaluating researcher impact using this type of metadata . . . and standards and tools emerging to support these efforts</a:t>
            </a:r>
          </a:p>
          <a:p>
            <a:endParaRPr lang="en-US" b="0" baseline="0" dirty="0" smtClean="0"/>
          </a:p>
          <a:p>
            <a:r>
              <a:rPr lang="en-US" b="0" baseline="0" dirty="0" smtClean="0"/>
              <a:t>And a fifth and final use case I will present is secondary analysis of metadata</a:t>
            </a:r>
          </a:p>
          <a:p>
            <a:r>
              <a:rPr lang="en-US" b="0" baseline="0" dirty="0" smtClean="0"/>
              <a:t>Here metadata can serve . . .</a:t>
            </a:r>
          </a:p>
          <a:p>
            <a:endParaRPr lang="en-US" b="0" baseline="0" dirty="0" smtClean="0"/>
          </a:p>
          <a:p>
            <a:pPr marL="0" lvl="1" defTabSz="914382">
              <a:defRPr/>
            </a:pPr>
            <a:r>
              <a:rPr lang="en-US" b="0" baseline="0" dirty="0" smtClean="0"/>
              <a:t>One example here is from a publication dashboard reporting tool we are building at OHSU to support analysis of local research activity – things like research </a:t>
            </a:r>
            <a:r>
              <a:rPr lang="en-US" sz="2000" dirty="0"/>
              <a:t>trends and impact, resource usage, and citation networks</a:t>
            </a:r>
          </a:p>
          <a:p>
            <a:endParaRPr lang="en-US" b="0" baseline="0" dirty="0" smtClean="0"/>
          </a:p>
          <a:p>
            <a:r>
              <a:rPr lang="en-US" b="0" baseline="0" dirty="0" smtClean="0"/>
              <a:t>We can ask questions like . . . using publication metadata about </a:t>
            </a:r>
          </a:p>
          <a:p>
            <a:endParaRPr lang="en-US" b="0" baseline="0" dirty="0" smtClean="0"/>
          </a:p>
          <a:p>
            <a:r>
              <a:rPr lang="en-US" b="0" baseline="0" dirty="0" smtClean="0"/>
              <a:t>-------------------------------</a:t>
            </a:r>
          </a:p>
          <a:p>
            <a:endParaRPr lang="en-US" b="0" baseline="0" dirty="0" smtClean="0"/>
          </a:p>
          <a:p>
            <a:r>
              <a:rPr lang="en-US" b="0" baseline="0" dirty="0" smtClean="0"/>
              <a:t>ORCID Benefits</a:t>
            </a:r>
          </a:p>
          <a:p>
            <a:r>
              <a:rPr lang="en-US" b="0" baseline="0" dirty="0" smtClean="0"/>
              <a:t>standardized reference to person metadata</a:t>
            </a:r>
          </a:p>
          <a:p>
            <a:r>
              <a:rPr lang="en-US" b="0" baseline="0" dirty="0" smtClean="0"/>
              <a:t>facilitates efforts to track productivity, impact, and attribution </a:t>
            </a:r>
          </a:p>
          <a:p>
            <a:r>
              <a:rPr lang="en-US" b="0" baseline="0" dirty="0" smtClean="0"/>
              <a:t>resolves to a “CV” listing all scholarly contributions linked across systems (e.g. Pubmed, Scopus, </a:t>
            </a:r>
            <a:r>
              <a:rPr lang="en-US" b="0" baseline="0" dirty="0" err="1" smtClean="0"/>
              <a:t>Slideshare</a:t>
            </a:r>
            <a:r>
              <a:rPr lang="en-US" b="0" baseline="0" dirty="0" smtClean="0"/>
              <a:t>, </a:t>
            </a:r>
            <a:r>
              <a:rPr lang="en-US" b="0" baseline="0" dirty="0" err="1" smtClean="0"/>
              <a:t>Figshare</a:t>
            </a:r>
            <a:r>
              <a:rPr lang="en-US" b="0" baseline="0" dirty="0" smtClean="0"/>
              <a:t>, </a:t>
            </a:r>
            <a:r>
              <a:rPr lang="en-US" b="0" baseline="0" dirty="0" err="1" smtClean="0"/>
              <a:t>Github</a:t>
            </a:r>
            <a:r>
              <a:rPr lang="en-US" b="0" baseline="0" dirty="0" smtClean="0"/>
              <a:t>, Dryad, . . .) . . . mine: http://orcid.org/0000-0002-1048-5019 </a:t>
            </a:r>
          </a:p>
          <a:p>
            <a:endParaRPr lang="en-US" b="0" baseline="0" dirty="0" smtClean="0"/>
          </a:p>
          <a:p>
            <a:r>
              <a:rPr lang="en-US" dirty="0"/>
              <a:t>e.g. we are currently building a ‘Publication data dashboard’ to support reporting use cases around scholarly output of researchers and programs at </a:t>
            </a:r>
            <a:r>
              <a:rPr lang="en-US" dirty="0" err="1"/>
              <a:t>ohsu</a:t>
            </a:r>
            <a:endParaRPr lang="en-US" dirty="0"/>
          </a:p>
          <a:p>
            <a:r>
              <a:rPr lang="en-US" dirty="0"/>
              <a:t> </a:t>
            </a:r>
          </a:p>
          <a:p>
            <a:r>
              <a:rPr lang="en-US" dirty="0"/>
              <a:t>"hit" occurs when publication = </a:t>
            </a:r>
          </a:p>
          <a:p>
            <a:r>
              <a:rPr lang="en-US" dirty="0"/>
              <a:t> </a:t>
            </a:r>
          </a:p>
          <a:p>
            <a:r>
              <a:rPr lang="en-US" dirty="0"/>
              <a:t>Postdoc or trainee AND mentor as authors</a:t>
            </a:r>
          </a:p>
          <a:p>
            <a:r>
              <a:rPr lang="en-US" dirty="0"/>
              <a:t>NGP trainee grants (with preprocessing for normalization)</a:t>
            </a:r>
          </a:p>
          <a:p>
            <a:r>
              <a:rPr lang="en-US" dirty="0"/>
              <a:t>Publication year 2008 &gt;</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83B80E9-8928-4816-9A26-DC520F35C1B4}" type="slidenum">
              <a:rPr lang="en-US" smtClean="0"/>
              <a:t>71</a:t>
            </a:fld>
            <a:endParaRPr lang="en-US"/>
          </a:p>
        </p:txBody>
      </p:sp>
    </p:spTree>
    <p:extLst>
      <p:ext uri="{BB962C8B-B14F-4D97-AF65-F5344CB8AC3E}">
        <p14:creationId xmlns:p14="http://schemas.microsoft.com/office/powerpoint/2010/main" val="1581155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72</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73</a:t>
            </a:fld>
            <a:endParaRPr lang="en-US"/>
          </a:p>
        </p:txBody>
      </p:sp>
    </p:spTree>
    <p:extLst>
      <p:ext uri="{BB962C8B-B14F-4D97-AF65-F5344CB8AC3E}">
        <p14:creationId xmlns:p14="http://schemas.microsoft.com/office/powerpoint/2010/main" val="286285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 first step for a project like this is to perform a landscape analysis.  Answer two questions:</a:t>
            </a:r>
          </a:p>
          <a:p>
            <a:r>
              <a:rPr lang="en-US" dirty="0" smtClean="0"/>
              <a:t>	1. Level 1: What</a:t>
            </a:r>
            <a:r>
              <a:rPr lang="en-US" baseline="0" dirty="0" smtClean="0"/>
              <a:t> has already been done that we can use? (maybe someone else has solved our problem.  If not what can we adapt and extend to met our needs?)</a:t>
            </a:r>
          </a:p>
          <a:p>
            <a:r>
              <a:rPr lang="en-US" baseline="0" dirty="0" smtClean="0"/>
              <a:t>	2.  Level 2: What are we up against here – what are the open challenges and gaps that need to be addressed for us to execute level two</a:t>
            </a:r>
          </a:p>
          <a:p>
            <a:endParaRPr lang="en-US" dirty="0" smtClean="0"/>
          </a:p>
          <a:p>
            <a:endParaRPr lang="en-US" dirty="0" smtClean="0"/>
          </a:p>
          <a:p>
            <a:r>
              <a:rPr lang="en-US" dirty="0" smtClean="0"/>
              <a:t>Scoping deliverables</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74</a:t>
            </a:fld>
            <a:endParaRPr lang="en-US"/>
          </a:p>
        </p:txBody>
      </p:sp>
    </p:spTree>
    <p:extLst>
      <p:ext uri="{BB962C8B-B14F-4D97-AF65-F5344CB8AC3E}">
        <p14:creationId xmlns:p14="http://schemas.microsoft.com/office/powerpoint/2010/main" val="2249433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Conceptually</a:t>
            </a:r>
            <a:r>
              <a:rPr lang="en-US" baseline="0" dirty="0" smtClean="0"/>
              <a:t> (as I alluded to in the last slide) I distinguish two separate components of the research object metadata model we want.</a:t>
            </a:r>
          </a:p>
          <a:p>
            <a:endParaRPr lang="en-US" baseline="0" dirty="0" smtClean="0"/>
          </a:p>
          <a:p>
            <a:r>
              <a:rPr lang="en-US" baseline="0" dirty="0" smtClean="0"/>
              <a:t>A General Metadata model captures information that directly describes a RO, and an Experimental Metadata Model captures info describing experiments related to these ROs</a:t>
            </a:r>
          </a:p>
          <a:p>
            <a:endParaRPr lang="en-US" baseline="0" dirty="0" smtClean="0"/>
          </a:p>
          <a:p>
            <a:r>
              <a:rPr lang="en-US" dirty="0" smtClean="0"/>
              <a:t>This diagram that illustrates the difference schematically . . . </a:t>
            </a:r>
          </a:p>
          <a:p>
            <a:endParaRPr lang="en-US" dirty="0" smtClean="0"/>
          </a:p>
          <a:p>
            <a:pPr defTabSz="924458">
              <a:defRPr/>
            </a:pPr>
            <a:r>
              <a:rPr lang="en-US" dirty="0" smtClean="0"/>
              <a:t>General metadata models are</a:t>
            </a:r>
            <a:r>
              <a:rPr lang="en-US" baseline="0" dirty="0" smtClean="0"/>
              <a:t> r</a:t>
            </a:r>
            <a:r>
              <a:rPr lang="en-US" dirty="0" smtClean="0"/>
              <a:t>elatively simple, flat, and domain independent – cover descriptive, provenance, administrative, technical metadata. </a:t>
            </a:r>
          </a:p>
          <a:p>
            <a:pPr defTabSz="924458">
              <a:defRPr/>
            </a:pPr>
            <a:endParaRPr lang="en-US" dirty="0" smtClean="0"/>
          </a:p>
          <a:p>
            <a:pPr defTabSz="924458">
              <a:defRPr/>
            </a:pPr>
            <a:r>
              <a:rPr lang="en-US" dirty="0"/>
              <a:t>Many good standards and repositories around general metadata exist (</a:t>
            </a:r>
            <a:r>
              <a:rPr lang="en-US" dirty="0" smtClean="0"/>
              <a:t>Dublin Core, DCAT, HCLS standard </a:t>
            </a:r>
            <a:r>
              <a:rPr lang="en-US" dirty="0" err="1" smtClean="0"/>
              <a:t>Dataverse</a:t>
            </a:r>
            <a:r>
              <a:rPr lang="en-US" dirty="0" smtClean="0"/>
              <a:t>, Dryad, </a:t>
            </a:r>
            <a:r>
              <a:rPr lang="en-US" dirty="0" err="1" smtClean="0"/>
              <a:t>DataCite</a:t>
            </a:r>
            <a:r>
              <a:rPr lang="en-US" dirty="0" smtClean="0"/>
              <a:t>, </a:t>
            </a:r>
            <a:r>
              <a:rPr lang="en-US" dirty="0" err="1" smtClean="0"/>
              <a:t>Figshare</a:t>
            </a:r>
            <a:r>
              <a:rPr lang="en-US" dirty="0"/>
              <a:t>)</a:t>
            </a:r>
          </a:p>
          <a:p>
            <a:pPr defTabSz="924458">
              <a:defRPr/>
            </a:pPr>
            <a:endParaRPr lang="en-US" dirty="0" smtClean="0"/>
          </a:p>
          <a:p>
            <a:pPr defTabSz="924458">
              <a:defRPr/>
            </a:pPr>
            <a:r>
              <a:rPr lang="en-US" dirty="0" smtClean="0"/>
              <a:t>some</a:t>
            </a:r>
            <a:r>
              <a:rPr lang="en-US" baseline="0" dirty="0" smtClean="0"/>
              <a:t> examples of general metadata include . . . </a:t>
            </a:r>
            <a:r>
              <a:rPr lang="en-US" dirty="0" smtClean="0"/>
              <a:t> - these</a:t>
            </a:r>
            <a:r>
              <a:rPr lang="en-US" baseline="0" dirty="0" smtClean="0"/>
              <a:t> help users understand, utilize, and manage a resource, but not particularly useful for discovering them in the way researchers want (based on experimental features related to the data or protocol)</a:t>
            </a:r>
            <a:endParaRPr lang="en-US" dirty="0" smtClean="0"/>
          </a:p>
          <a:p>
            <a:pPr defTabSz="924458">
              <a:defRPr/>
            </a:pPr>
            <a:endParaRPr lang="en-US" dirty="0" smtClean="0"/>
          </a:p>
          <a:p>
            <a:pPr defTabSz="924458">
              <a:defRPr/>
            </a:pPr>
            <a:r>
              <a:rPr lang="en-US" dirty="0" smtClean="0"/>
              <a:t>This</a:t>
            </a:r>
            <a:r>
              <a:rPr lang="en-US" baseline="0" dirty="0" smtClean="0"/>
              <a:t> is where the experimental metadata is useful . . . describing things like . . . (</a:t>
            </a:r>
            <a:r>
              <a:rPr lang="en-US" dirty="0" smtClean="0"/>
              <a:t>will return to how we arrived</a:t>
            </a:r>
            <a:r>
              <a:rPr lang="en-US" baseline="0" dirty="0" smtClean="0"/>
              <a:t> at this set of features in a few slides . . .) This is how researchers want to discover data!</a:t>
            </a:r>
          </a:p>
          <a:p>
            <a:pPr defTabSz="924458">
              <a:defRPr/>
            </a:pPr>
            <a:endParaRPr lang="en-US" baseline="0" dirty="0" smtClean="0"/>
          </a:p>
          <a:p>
            <a:pPr defTabSz="924458">
              <a:defRPr/>
            </a:pPr>
            <a:r>
              <a:rPr lang="en-US" baseline="0" dirty="0" smtClean="0"/>
              <a:t>But building a generic and re-usable model is challenging here due to the complexity and diversity of experimental practices and terminology across domains and communities.</a:t>
            </a:r>
          </a:p>
          <a:p>
            <a:pPr defTabSz="924458">
              <a:defRPr/>
            </a:pPr>
            <a:endParaRPr lang="en-US" baseline="0" dirty="0" smtClean="0"/>
          </a:p>
          <a:p>
            <a:pPr defTabSz="924458">
              <a:defRPr/>
            </a:pPr>
            <a:r>
              <a:rPr lang="en-US" baseline="0" dirty="0" smtClean="0"/>
              <a:t>This is the main challenge I have been thinking about as part of this project . . . because the state of the art here is pretty bleak . . . </a:t>
            </a:r>
          </a:p>
        </p:txBody>
      </p:sp>
      <p:sp>
        <p:nvSpPr>
          <p:cNvPr id="4" name="Slide Number Placeholder 3"/>
          <p:cNvSpPr>
            <a:spLocks noGrp="1"/>
          </p:cNvSpPr>
          <p:nvPr>
            <p:ph type="sldNum" sz="quarter" idx="10"/>
          </p:nvPr>
        </p:nvSpPr>
        <p:spPr/>
        <p:txBody>
          <a:bodyPr/>
          <a:lstStyle/>
          <a:p>
            <a:fld id="{74621EDA-C842-420C-A6C8-0804DE47E67C}" type="slidenum">
              <a:rPr lang="en-US" smtClean="0"/>
              <a:t>75</a:t>
            </a:fld>
            <a:endParaRPr lang="en-US"/>
          </a:p>
        </p:txBody>
      </p:sp>
    </p:spTree>
    <p:extLst>
      <p:ext uri="{BB962C8B-B14F-4D97-AF65-F5344CB8AC3E}">
        <p14:creationId xmlns:p14="http://schemas.microsoft.com/office/powerpoint/2010/main" val="14626174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76</a:t>
            </a:fld>
            <a:endParaRPr lang="en-US"/>
          </a:p>
        </p:txBody>
      </p:sp>
    </p:spTree>
    <p:extLst>
      <p:ext uri="{BB962C8B-B14F-4D97-AF65-F5344CB8AC3E}">
        <p14:creationId xmlns:p14="http://schemas.microsoft.com/office/powerpoint/2010/main" val="3717205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77</a:t>
            </a:fld>
            <a:endParaRPr lang="en-US"/>
          </a:p>
        </p:txBody>
      </p:sp>
    </p:spTree>
    <p:extLst>
      <p:ext uri="{BB962C8B-B14F-4D97-AF65-F5344CB8AC3E}">
        <p14:creationId xmlns:p14="http://schemas.microsoft.com/office/powerpoint/2010/main" val="8153476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learned:</a:t>
            </a:r>
          </a:p>
          <a:p>
            <a:r>
              <a:rPr lang="en-US" dirty="0" smtClean="0"/>
              <a:t>Not surprisingly, lots of models and schema exist around research objects</a:t>
            </a:r>
            <a:r>
              <a:rPr lang="en-US" baseline="0" dirty="0" smtClean="0"/>
              <a:t> – some community standards and others bespoke schema for a specific repository.</a:t>
            </a:r>
            <a:endParaRPr lang="en-US" dirty="0" smtClean="0"/>
          </a:p>
          <a:p>
            <a:endParaRPr lang="en-US" dirty="0" smtClean="0"/>
          </a:p>
          <a:p>
            <a:endParaRPr lang="en-US" dirty="0" smtClean="0"/>
          </a:p>
          <a:p>
            <a:pPr rtl="0" fontAlgn="ctr"/>
            <a:r>
              <a:rPr lang="en-US" dirty="0"/>
              <a:t>The problem with the current landscape is that there is no common fundamental foundation that underlies and links everything. Find an image to capture this idea of no foundation.</a:t>
            </a:r>
            <a:endParaRPr lang="en-US" dirty="0" smtClean="0">
              <a:effectLst/>
            </a:endParaRPr>
          </a:p>
          <a:p>
            <a:pPr rtl="0" fontAlgn="ctr"/>
            <a:r>
              <a:rPr lang="en-US" dirty="0"/>
              <a:t>And it's getting to the point now that there are so many data sets so many different models each designs with their own needs and perspectives in mind, that it is a near impossible challenge to align and integrate them.</a:t>
            </a:r>
            <a:endParaRPr lang="en-US" dirty="0" smtClean="0">
              <a:effectLst/>
            </a:endParaRPr>
          </a:p>
          <a:p>
            <a:pPr rtl="0" fontAlgn="ctr"/>
            <a:r>
              <a:rPr lang="en-US" dirty="0"/>
              <a:t>We need to take a step back and agree on the meeting at relationships between key concepts underlying experimental research, and use this as a basis for a shared understanding, clear and efficient discourse in communication, and a starting point and guiding set of principles for any integration efforts.  Now this is exactly the goal of domain reference ontology's such as </a:t>
            </a:r>
            <a:r>
              <a:rPr lang="en-US" dirty="0" err="1"/>
              <a:t>OBi</a:t>
            </a:r>
            <a:r>
              <a:rPr lang="en-US" dirty="0"/>
              <a:t> and </a:t>
            </a:r>
            <a:r>
              <a:rPr lang="en-US" dirty="0" err="1"/>
              <a:t>Sio</a:t>
            </a:r>
            <a:r>
              <a:rPr lang="en-US" dirty="0"/>
              <a:t>. And these models certainly informed our work. But to be practically useful a more focused set of concepts that are defined in the context of a specific use case, such as data said discovery and integration, is ultimately what will be useful in practice. And what can inform schema for collecting experimental metadata for these purposes.</a:t>
            </a:r>
            <a:endParaRPr lang="en-US" dirty="0" smtClean="0">
              <a:effectLst/>
            </a:endParaRPr>
          </a:p>
          <a:p>
            <a:pPr lvl="1" rtl="0" fontAlgn="ctr"/>
            <a:r>
              <a:rPr lang="en-US" dirty="0"/>
              <a:t>what we aimed for was really a version of OBI scoped for a specific use cases (experimental metadata for discovery of research objects)</a:t>
            </a:r>
            <a:endParaRPr lang="en-US" dirty="0" smtClean="0">
              <a:effectLst/>
            </a:endParaRPr>
          </a:p>
          <a:p>
            <a:pPr rtl="0" fontAlgn="ctr"/>
            <a:r>
              <a:rPr lang="en-US" dirty="0"/>
              <a:t>Beginning to address this need what's the goal of this project. We took a bottom up in a top-down approach to define and a short garments. Bottom up approach analyzed competency questions The researchers could potential he ask in order to discover and use data. The top down approach looked at what concepts in relationships were present in existing models and metadata schema. </a:t>
            </a:r>
            <a:endParaRPr lang="en-US" dirty="0" smtClean="0">
              <a:effectLst/>
            </a:endParaRPr>
          </a:p>
          <a:p>
            <a:pPr rtl="0" fontAlgn="ctr"/>
            <a:r>
              <a:rPr lang="en-US" dirty="0"/>
              <a:t>Show a list of about 20 competency questions, and show a spreadsheet or concept map illustrating what is represented in  . . </a:t>
            </a:r>
            <a:endParaRPr lang="en-US" dirty="0" smtClean="0">
              <a:effectLst/>
            </a:endParaRPr>
          </a:p>
          <a:p>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50E38A9-A3D7-4ABE-845B-C94FBBF6D36F}" type="slidenum">
              <a:rPr lang="en-US" smtClean="0"/>
              <a:t>78</a:t>
            </a:fld>
            <a:endParaRPr lang="en-US"/>
          </a:p>
        </p:txBody>
      </p:sp>
    </p:spTree>
    <p:extLst>
      <p:ext uri="{BB962C8B-B14F-4D97-AF65-F5344CB8AC3E}">
        <p14:creationId xmlns:p14="http://schemas.microsoft.com/office/powerpoint/2010/main" val="22494339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E38A9-A3D7-4ABE-845B-C94FBBF6D36F}" type="slidenum">
              <a:rPr lang="en-US" smtClean="0"/>
              <a:t>79</a:t>
            </a:fld>
            <a:endParaRPr lang="en-US"/>
          </a:p>
        </p:txBody>
      </p:sp>
    </p:spTree>
    <p:extLst>
      <p:ext uri="{BB962C8B-B14F-4D97-AF65-F5344CB8AC3E}">
        <p14:creationId xmlns:p14="http://schemas.microsoft.com/office/powerpoint/2010/main" val="42155237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4458">
              <a:defRPr/>
            </a:pPr>
            <a:r>
              <a:rPr lang="en-US" dirty="0" smtClean="0"/>
              <a:t>trade off between burden on data entry, and precision of queries that can be answered</a:t>
            </a:r>
          </a:p>
          <a:p>
            <a:endParaRPr lang="en-US" dirty="0"/>
          </a:p>
        </p:txBody>
      </p:sp>
      <p:sp>
        <p:nvSpPr>
          <p:cNvPr id="4" name="Slide Number Placeholder 3"/>
          <p:cNvSpPr>
            <a:spLocks noGrp="1"/>
          </p:cNvSpPr>
          <p:nvPr>
            <p:ph type="sldNum" sz="quarter" idx="10"/>
          </p:nvPr>
        </p:nvSpPr>
        <p:spPr/>
        <p:txBody>
          <a:bodyPr/>
          <a:lstStyle/>
          <a:p>
            <a:fld id="{5FF554E6-C868-4385-B8CF-8FD12E719758}" type="slidenum">
              <a:rPr lang="en-US" smtClean="0"/>
              <a:t>80</a:t>
            </a:fld>
            <a:endParaRPr lang="en-US"/>
          </a:p>
        </p:txBody>
      </p:sp>
    </p:spTree>
    <p:extLst>
      <p:ext uri="{BB962C8B-B14F-4D97-AF65-F5344CB8AC3E}">
        <p14:creationId xmlns:p14="http://schemas.microsoft.com/office/powerpoint/2010/main" val="179349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So what lessons</a:t>
            </a:r>
            <a:r>
              <a:rPr lang="en-US" baseline="0" dirty="0" smtClean="0"/>
              <a:t> did we learn:</a:t>
            </a:r>
          </a:p>
          <a:p>
            <a:pPr defTabSz="924458"/>
            <a:endParaRPr lang="en-US" baseline="0" dirty="0" smtClean="0"/>
          </a:p>
          <a:p>
            <a:pPr defTabSz="924458"/>
            <a:r>
              <a:rPr lang="en-US" dirty="0" smtClean="0"/>
              <a:t>Lots of interest in these problems</a:t>
            </a:r>
            <a:r>
              <a:rPr lang="en-US" baseline="0" dirty="0" smtClean="0"/>
              <a:t> – many motivated </a:t>
            </a:r>
            <a:r>
              <a:rPr lang="en-US" dirty="0" smtClean="0"/>
              <a:t>community initiatives share goals and ideals around facilitating data sharing, evaluation, and re-use</a:t>
            </a:r>
          </a:p>
          <a:p>
            <a:pPr defTabSz="924458"/>
            <a:endParaRPr lang="en-US" baseline="0" dirty="0" smtClean="0"/>
          </a:p>
          <a:p>
            <a:pPr defTabSz="924458"/>
            <a:r>
              <a:rPr lang="en-US" baseline="0" dirty="0" smtClean="0"/>
              <a:t>Many grass-roots efforts that operate largely independently, but with significant cross-talk and overlap in membership. </a:t>
            </a:r>
          </a:p>
          <a:p>
            <a:pPr defTabSz="924458"/>
            <a:r>
              <a:rPr lang="en-US" baseline="0" dirty="0" smtClean="0"/>
              <a:t>These include . . . </a:t>
            </a:r>
            <a:r>
              <a:rPr lang="en-US" strike="sngStrike" baseline="0" dirty="0" smtClean="0"/>
              <a:t>– (as with many such efforts) a lot of talk but not a lot of action due to limited bandwidth and resources</a:t>
            </a:r>
          </a:p>
          <a:p>
            <a:pPr defTabSz="924458"/>
            <a:endParaRPr lang="en-US" baseline="0" dirty="0" smtClean="0"/>
          </a:p>
          <a:p>
            <a:pPr defTabSz="924458"/>
            <a:r>
              <a:rPr lang="en-US" baseline="0" dirty="0" smtClean="0"/>
              <a:t>In addition, the NIH recently launched a more top-down effort in its BD2K initiative to address many of the same issues. </a:t>
            </a:r>
          </a:p>
          <a:p>
            <a:pPr defTabSz="924458"/>
            <a:r>
              <a:rPr lang="en-US" baseline="0" dirty="0" smtClean="0"/>
              <a:t>One project under this initiative that is particularly relevant for today is the Data Discovery Index . The DDI pitched as a comprehensive catalog and suite of and tools for registering and discovering datasets across the biomedical landscape.  We will touch on metadata work for the DDI later.</a:t>
            </a:r>
          </a:p>
          <a:p>
            <a:pPr defTabSz="924458"/>
            <a:endParaRPr lang="en-US"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aseline="0" dirty="0" smtClean="0"/>
              <a:t>So the key take homes here are that there is much we can learn from the p</a:t>
            </a:r>
            <a:r>
              <a:rPr lang="en-US" dirty="0" smtClean="0"/>
              <a:t>rinciples, successes, and shortcomings of these efforts</a:t>
            </a:r>
          </a:p>
          <a:p>
            <a:pPr defTabSz="924458"/>
            <a:endParaRPr lang="en-US"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aseline="0" dirty="0" smtClean="0"/>
              <a:t>And that it is important to engage </a:t>
            </a:r>
            <a:r>
              <a:rPr lang="en-US" dirty="0" smtClean="0"/>
              <a:t>key partners early to lay groundwork for any community integration efforts we aspire</a:t>
            </a:r>
            <a:r>
              <a:rPr lang="en-US" baseline="0" dirty="0" smtClean="0"/>
              <a:t> to in the future.</a:t>
            </a:r>
            <a:endParaRPr lang="en-US" dirty="0" smtClean="0"/>
          </a:p>
          <a:p>
            <a:pPr defTabSz="924458"/>
            <a:endParaRPr lang="en-US" baseline="0" dirty="0" smtClean="0"/>
          </a:p>
          <a:p>
            <a:pPr defTabSz="924458"/>
            <a:endParaRPr lang="en-US" baseline="0" dirty="0" smtClean="0"/>
          </a:p>
          <a:p>
            <a:pPr defTabSz="924458"/>
            <a:endParaRPr lang="en-US" baseline="0" dirty="0" smtClean="0"/>
          </a:p>
          <a:p>
            <a:pPr defTabSz="924458"/>
            <a:r>
              <a:rPr lang="en-US" baseline="0" dirty="0" smtClean="0"/>
              <a:t>-------------------</a:t>
            </a:r>
          </a:p>
          <a:p>
            <a:pPr defTabSz="924458"/>
            <a:endParaRPr lang="en-US" baseline="0" dirty="0" smtClean="0"/>
          </a:p>
          <a:p>
            <a:pPr marL="0" marR="0" indent="0" algn="l" defTabSz="924458" rtl="0" eaLnBrk="1" fontAlgn="auto" latinLnBrk="0" hangingPunct="1">
              <a:lnSpc>
                <a:spcPct val="100000"/>
              </a:lnSpc>
              <a:spcBef>
                <a:spcPts val="0"/>
              </a:spcBef>
              <a:spcAft>
                <a:spcPts val="0"/>
              </a:spcAft>
              <a:buClrTx/>
              <a:buSzTx/>
              <a:buFontTx/>
              <a:buNone/>
              <a:tabLst/>
              <a:defRPr/>
            </a:pPr>
            <a:r>
              <a:rPr lang="en-US" baseline="0" dirty="0" smtClean="0"/>
              <a:t>This is a broad and comprehensive approach to develop tools, standards, and training for biomedical research data.  </a:t>
            </a:r>
          </a:p>
          <a:p>
            <a:pPr defTabSz="924458"/>
            <a:endParaRPr lang="en-US" baseline="0" dirty="0" smtClean="0"/>
          </a:p>
          <a:p>
            <a:pPr defTabSz="924458"/>
            <a:r>
              <a:rPr lang="en-US" baseline="0" dirty="0" smtClean="0"/>
              <a:t>Seeks to tap and partner with existing communities, and push their progress in defining requirements and standards  toward development of usable tools and systems (e.g. a global data discovery index, and tools for semantic metadata creation). Too early to tell how this will work.</a:t>
            </a:r>
          </a:p>
          <a:p>
            <a:pPr defTabSz="924458"/>
            <a:endParaRPr lang="en-US" baseline="0" dirty="0" smtClean="0"/>
          </a:p>
          <a:p>
            <a:pPr defTabSz="924458"/>
            <a:r>
              <a:rPr lang="en-US" baseline="0" dirty="0" smtClean="0"/>
              <a:t>Important to engage . . .more on this in future directions</a:t>
            </a:r>
          </a:p>
          <a:p>
            <a:pPr defTabSz="924458"/>
            <a:endParaRPr lang="en-US" baseline="0" dirty="0" smtClean="0"/>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8</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4458">
              <a:defRPr/>
            </a:pPr>
            <a:r>
              <a:rPr lang="en-US" dirty="0" smtClean="0"/>
              <a:t>list of attributes and properties, but not a schema (i.e. not a specification for how to apply these properties in structuring/collecting metadata)</a:t>
            </a:r>
          </a:p>
          <a:p>
            <a:endParaRPr lang="en-US" dirty="0"/>
          </a:p>
        </p:txBody>
      </p:sp>
      <p:sp>
        <p:nvSpPr>
          <p:cNvPr id="4" name="Slide Number Placeholder 3"/>
          <p:cNvSpPr>
            <a:spLocks noGrp="1"/>
          </p:cNvSpPr>
          <p:nvPr>
            <p:ph type="sldNum" sz="quarter" idx="10"/>
          </p:nvPr>
        </p:nvSpPr>
        <p:spPr/>
        <p:txBody>
          <a:bodyPr/>
          <a:lstStyle/>
          <a:p>
            <a:fld id="{5FF554E6-C868-4385-B8CF-8FD12E719758}" type="slidenum">
              <a:rPr lang="en-US" smtClean="0"/>
              <a:t>81</a:t>
            </a:fld>
            <a:endParaRPr lang="en-US"/>
          </a:p>
        </p:txBody>
      </p:sp>
    </p:spTree>
    <p:extLst>
      <p:ext uri="{BB962C8B-B14F-4D97-AF65-F5344CB8AC3E}">
        <p14:creationId xmlns:p14="http://schemas.microsoft.com/office/powerpoint/2010/main" val="17992666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4458">
              <a:defRPr/>
            </a:pPr>
            <a:r>
              <a:rPr lang="en-US" dirty="0" err="1" smtClean="0"/>
              <a:t>Env</a:t>
            </a:r>
            <a:r>
              <a:rPr lang="en-US" dirty="0" smtClean="0"/>
              <a:t> Scan: what are others doing and how can this work for or against us</a:t>
            </a:r>
          </a:p>
          <a:p>
            <a:endParaRPr lang="en-US" dirty="0" smtClean="0"/>
          </a:p>
          <a:p>
            <a:r>
              <a:rPr lang="en-US" dirty="0" smtClean="0"/>
              <a:t>Protocol </a:t>
            </a:r>
            <a:r>
              <a:rPr lang="en-US" dirty="0" err="1" smtClean="0"/>
              <a:t>Eval</a:t>
            </a:r>
            <a:r>
              <a:rPr lang="en-US" dirty="0" smtClean="0"/>
              <a:t>: inform functional and metadata requirements for protocol/data repo</a:t>
            </a:r>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82</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endParaRPr lang="en-US" dirty="0"/>
          </a:p>
        </p:txBody>
      </p:sp>
      <p:sp>
        <p:nvSpPr>
          <p:cNvPr id="4" name="Slide Number Placeholder 3"/>
          <p:cNvSpPr>
            <a:spLocks noGrp="1"/>
          </p:cNvSpPr>
          <p:nvPr>
            <p:ph type="sldNum" sz="quarter" idx="10"/>
          </p:nvPr>
        </p:nvSpPr>
        <p:spPr/>
        <p:txBody>
          <a:bodyPr/>
          <a:lstStyle/>
          <a:p>
            <a:fld id="{DF6F5F31-DC3A-412E-AD57-5461A2167659}" type="slidenum">
              <a:rPr lang="en-US" smtClean="0"/>
              <a:t>83</a:t>
            </a:fld>
            <a:endParaRPr lang="en-US"/>
          </a:p>
        </p:txBody>
      </p:sp>
    </p:spTree>
    <p:extLst>
      <p:ext uri="{BB962C8B-B14F-4D97-AF65-F5344CB8AC3E}">
        <p14:creationId xmlns:p14="http://schemas.microsoft.com/office/powerpoint/2010/main" val="34147672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publications always been a looking glass into the data that is fundamental to research. has worked fine but we can do better now</a:t>
            </a:r>
          </a:p>
          <a:p>
            <a:pPr defTabSz="924458"/>
            <a:endParaRPr lang="en-US" dirty="0"/>
          </a:p>
          <a:p>
            <a:pPr defTabSz="924458"/>
            <a:r>
              <a:rPr lang="en-US" dirty="0"/>
              <a:t>pubs offer limited , biased, obscured – becoming more apparent in an increasingly competitive and fragmented environment where it is harder to effectively evaluated and vet findings.</a:t>
            </a:r>
          </a:p>
          <a:p>
            <a:pPr defTabSz="924458"/>
            <a:endParaRPr lang="en-US" dirty="0"/>
          </a:p>
          <a:p>
            <a:pPr defTabSz="924458"/>
            <a:r>
              <a:rPr lang="en-US" dirty="0"/>
              <a:t>promotes more open and rigorous science (when even your data is exposed)</a:t>
            </a:r>
          </a:p>
          <a:p>
            <a:pPr defTabSz="924458"/>
            <a:r>
              <a:rPr lang="en-US" dirty="0"/>
              <a:t>facilitates evaluation and interpretation</a:t>
            </a:r>
          </a:p>
          <a:p>
            <a:pPr defTabSz="924458"/>
            <a:r>
              <a:rPr lang="en-US" dirty="0"/>
              <a:t>permits contextualization in larger data landscape</a:t>
            </a:r>
          </a:p>
          <a:p>
            <a:pPr defTabSz="924458"/>
            <a:r>
              <a:rPr lang="en-US" dirty="0"/>
              <a:t>supports integrated data analysis / meta-analyses</a:t>
            </a:r>
          </a:p>
          <a:p>
            <a:pPr defTabSz="924458"/>
            <a:r>
              <a:rPr lang="en-US" dirty="0"/>
              <a:t>facilitates reproducibility and extension </a:t>
            </a:r>
          </a:p>
          <a:p>
            <a:pPr defTabSz="924458"/>
            <a:r>
              <a:rPr lang="en-US" dirty="0"/>
              <a:t>supports more accurate and comprehensive assessment of research impact</a:t>
            </a:r>
          </a:p>
          <a:p>
            <a:endParaRPr lang="en-US" dirty="0" smtClean="0"/>
          </a:p>
          <a:p>
            <a:r>
              <a:rPr lang="en-US" dirty="0" smtClean="0"/>
              <a:t>This is a great figure summarizing</a:t>
            </a:r>
            <a:r>
              <a:rPr lang="en-US" baseline="0" dirty="0" smtClean="0"/>
              <a:t> the RDM applications and workflows from a report by Anita and Mike </a:t>
            </a:r>
            <a:r>
              <a:rPr lang="en-US" baseline="0" dirty="0" err="1" smtClean="0"/>
              <a:t>Lahruhn</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84</a:t>
            </a:fld>
            <a:endParaRPr lang="en-US"/>
          </a:p>
        </p:txBody>
      </p:sp>
    </p:spTree>
    <p:extLst>
      <p:ext uri="{BB962C8B-B14F-4D97-AF65-F5344CB8AC3E}">
        <p14:creationId xmlns:p14="http://schemas.microsoft.com/office/powerpoint/2010/main" val="9504612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publications always been a looking glass into the data that is fundamental to research. has worked fine but we can do better now</a:t>
            </a:r>
          </a:p>
          <a:p>
            <a:pPr defTabSz="924458"/>
            <a:endParaRPr lang="en-US" dirty="0"/>
          </a:p>
          <a:p>
            <a:pPr defTabSz="924458"/>
            <a:r>
              <a:rPr lang="en-US" dirty="0"/>
              <a:t>pubs offer limited , biased, obscured – becoming more apparent in an increasingly competitive and fragmented environment where it is harder to effectively evaluated and vet findings.</a:t>
            </a:r>
          </a:p>
          <a:p>
            <a:pPr defTabSz="924458"/>
            <a:endParaRPr lang="en-US" dirty="0"/>
          </a:p>
          <a:p>
            <a:pPr defTabSz="924458"/>
            <a:r>
              <a:rPr lang="en-US" dirty="0"/>
              <a:t>promotes more open and rigorous science (when even your data is exposed)</a:t>
            </a:r>
          </a:p>
          <a:p>
            <a:pPr defTabSz="924458"/>
            <a:r>
              <a:rPr lang="en-US" dirty="0"/>
              <a:t>facilitates evaluation and interpretation</a:t>
            </a:r>
          </a:p>
          <a:p>
            <a:pPr defTabSz="924458"/>
            <a:r>
              <a:rPr lang="en-US" dirty="0"/>
              <a:t>permits contextualization in larger data landscape</a:t>
            </a:r>
          </a:p>
          <a:p>
            <a:pPr defTabSz="924458"/>
            <a:r>
              <a:rPr lang="en-US" dirty="0"/>
              <a:t>supports integrated data analysis / meta-analyses</a:t>
            </a:r>
          </a:p>
          <a:p>
            <a:pPr defTabSz="924458"/>
            <a:r>
              <a:rPr lang="en-US" dirty="0"/>
              <a:t>facilitates reproducibility and extension </a:t>
            </a:r>
          </a:p>
          <a:p>
            <a:pPr defTabSz="924458"/>
            <a:r>
              <a:rPr lang="en-US" dirty="0"/>
              <a:t>supports more accurate and comprehensive assessment of research impact</a:t>
            </a:r>
          </a:p>
          <a:p>
            <a:endParaRPr lang="en-US" dirty="0" smtClean="0"/>
          </a:p>
          <a:p>
            <a:r>
              <a:rPr lang="en-US" dirty="0" smtClean="0"/>
              <a:t>This is a great figure summarizing</a:t>
            </a:r>
            <a:r>
              <a:rPr lang="en-US" baseline="0" dirty="0" smtClean="0"/>
              <a:t> the RDM applications and workflows from a report by Anita and Mike </a:t>
            </a:r>
            <a:r>
              <a:rPr lang="en-US" baseline="0" dirty="0" err="1" smtClean="0"/>
              <a:t>Lahruhn</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85</a:t>
            </a:fld>
            <a:endParaRPr lang="en-US"/>
          </a:p>
        </p:txBody>
      </p:sp>
    </p:spTree>
    <p:extLst>
      <p:ext uri="{BB962C8B-B14F-4D97-AF65-F5344CB8AC3E}">
        <p14:creationId xmlns:p14="http://schemas.microsoft.com/office/powerpoint/2010/main" val="950461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of course that  there is a lot of work in the area of RD</a:t>
            </a:r>
            <a:r>
              <a:rPr lang="en-US" baseline="0" dirty="0" smtClean="0"/>
              <a:t> management, sharing, and standards</a:t>
            </a:r>
            <a:r>
              <a:rPr lang="en-US" dirty="0" smtClean="0"/>
              <a:t> and scholarly</a:t>
            </a:r>
            <a:r>
              <a:rPr lang="en-US" baseline="0" dirty="0" smtClean="0"/>
              <a:t> communication</a:t>
            </a:r>
            <a:endParaRPr lang="en-US" dirty="0" smtClean="0"/>
          </a:p>
          <a:p>
            <a:endParaRPr lang="en-US" dirty="0" smtClean="0"/>
          </a:p>
          <a:p>
            <a:r>
              <a:rPr lang="en-US" dirty="0" smtClean="0"/>
              <a:t>Our first step was to explore this landscape and</a:t>
            </a:r>
            <a:r>
              <a:rPr lang="en-US" baseline="0" dirty="0" smtClean="0"/>
              <a:t> learn from it.</a:t>
            </a:r>
          </a:p>
          <a:p>
            <a:endParaRPr lang="en-US" baseline="0" dirty="0" smtClean="0"/>
          </a:p>
          <a:p>
            <a:r>
              <a:rPr lang="en-US" baseline="0" dirty="0" smtClean="0"/>
              <a:t>Performed a broad review of existing initiatives, standards, and systems</a:t>
            </a:r>
          </a:p>
          <a:p>
            <a:endParaRPr lang="en-US" baseline="0" dirty="0" smtClean="0"/>
          </a:p>
          <a:p>
            <a:pPr defTabSz="924458"/>
            <a:r>
              <a:rPr lang="en-US" baseline="0" dirty="0" smtClean="0"/>
              <a:t>We wanted to understand how aligned  . . . </a:t>
            </a:r>
          </a:p>
          <a:p>
            <a:pPr defTabSz="924458"/>
            <a:endParaRPr lang="en-US" baseline="0" dirty="0" smtClean="0"/>
          </a:p>
          <a:p>
            <a:pPr defTabSz="924458"/>
            <a:r>
              <a:rPr lang="en-US" dirty="0" smtClean="0"/>
              <a:t>We hoped the</a:t>
            </a:r>
            <a:r>
              <a:rPr lang="en-US" baseline="0" dirty="0" smtClean="0"/>
              <a:t> lessons we learned </a:t>
            </a:r>
            <a:r>
              <a:rPr lang="en-US" dirty="0" smtClean="0"/>
              <a:t>would help us define</a:t>
            </a:r>
            <a:r>
              <a:rPr lang="en-US" baseline="0" dirty="0" smtClean="0"/>
              <a:t> requirements for our work and define a set of deliverables</a:t>
            </a:r>
            <a:endParaRPr lang="en-US" dirty="0" smtClean="0"/>
          </a:p>
          <a:p>
            <a:endParaRPr lang="en-US" baseline="0" dirty="0" smtClean="0"/>
          </a:p>
          <a:p>
            <a:endParaRPr lang="en-US" baseline="0" dirty="0" smtClean="0"/>
          </a:p>
          <a:p>
            <a:endParaRPr lang="en-US" dirty="0" smtClean="0"/>
          </a:p>
          <a:p>
            <a:r>
              <a:rPr lang="en-US" dirty="0" smtClean="0"/>
              <a:t>Broad review of relevant communities, initiatives, standards, ontological models, and data systems (</a:t>
            </a:r>
            <a:r>
              <a:rPr lang="en-US" dirty="0" smtClean="0">
                <a:hlinkClick r:id="rId3"/>
              </a:rPr>
              <a:t>link</a:t>
            </a:r>
            <a:r>
              <a:rPr lang="en-US" dirty="0" smtClean="0"/>
              <a:t>)</a:t>
            </a:r>
          </a:p>
          <a:p>
            <a:pPr marL="584206"/>
            <a:r>
              <a:rPr lang="en-US" dirty="0" smtClean="0"/>
              <a:t>What can we learn from existing work to inform our efforts?</a:t>
            </a:r>
          </a:p>
          <a:p>
            <a:pPr marL="584206"/>
            <a:r>
              <a:rPr lang="en-US" dirty="0" smtClean="0"/>
              <a:t>What gaps and needs are outstanding (to meet our efforts)</a:t>
            </a:r>
          </a:p>
          <a:p>
            <a:pPr marL="584206"/>
            <a:r>
              <a:rPr lang="en-US" dirty="0" smtClean="0"/>
              <a:t>What challenges will we encounter and partners might we engage in our integration efforts?</a:t>
            </a:r>
          </a:p>
          <a:p>
            <a:pPr marL="584206"/>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86</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of course that  there is a lot of work in the area of RD</a:t>
            </a:r>
            <a:r>
              <a:rPr lang="en-US" baseline="0" dirty="0" smtClean="0"/>
              <a:t> management, sharing, and standards</a:t>
            </a:r>
            <a:r>
              <a:rPr lang="en-US" dirty="0" smtClean="0"/>
              <a:t> and scholarly</a:t>
            </a:r>
            <a:r>
              <a:rPr lang="en-US" baseline="0" dirty="0" smtClean="0"/>
              <a:t> communication</a:t>
            </a:r>
            <a:endParaRPr lang="en-US" dirty="0" smtClean="0"/>
          </a:p>
          <a:p>
            <a:endParaRPr lang="en-US" dirty="0" smtClean="0"/>
          </a:p>
          <a:p>
            <a:r>
              <a:rPr lang="en-US" dirty="0" smtClean="0"/>
              <a:t>Our first step was to explore this landscape and</a:t>
            </a:r>
            <a:r>
              <a:rPr lang="en-US" baseline="0" dirty="0" smtClean="0"/>
              <a:t> learn from it.</a:t>
            </a:r>
          </a:p>
          <a:p>
            <a:endParaRPr lang="en-US" baseline="0" dirty="0" smtClean="0"/>
          </a:p>
          <a:p>
            <a:r>
              <a:rPr lang="en-US" baseline="0" dirty="0" smtClean="0"/>
              <a:t>Performed a broad review of existing initiatives, standards, and systems</a:t>
            </a:r>
          </a:p>
          <a:p>
            <a:endParaRPr lang="en-US" baseline="0" dirty="0" smtClean="0"/>
          </a:p>
          <a:p>
            <a:pPr defTabSz="924458"/>
            <a:r>
              <a:rPr lang="en-US" baseline="0" dirty="0" smtClean="0"/>
              <a:t>We wanted to understand how aligned  . . . </a:t>
            </a:r>
          </a:p>
          <a:p>
            <a:pPr defTabSz="924458"/>
            <a:endParaRPr lang="en-US" baseline="0" dirty="0" smtClean="0"/>
          </a:p>
          <a:p>
            <a:pPr defTabSz="924458"/>
            <a:r>
              <a:rPr lang="en-US" dirty="0" smtClean="0"/>
              <a:t>We hoped the</a:t>
            </a:r>
            <a:r>
              <a:rPr lang="en-US" baseline="0" dirty="0" smtClean="0"/>
              <a:t> lessons we learned </a:t>
            </a:r>
            <a:r>
              <a:rPr lang="en-US" dirty="0" smtClean="0"/>
              <a:t>would help us define</a:t>
            </a:r>
            <a:r>
              <a:rPr lang="en-US" baseline="0" dirty="0" smtClean="0"/>
              <a:t> requirements for our work and define a set of deliverables</a:t>
            </a:r>
            <a:endParaRPr lang="en-US" dirty="0" smtClean="0"/>
          </a:p>
          <a:p>
            <a:endParaRPr lang="en-US" baseline="0" dirty="0" smtClean="0"/>
          </a:p>
          <a:p>
            <a:endParaRPr lang="en-US" baseline="0" dirty="0" smtClean="0"/>
          </a:p>
          <a:p>
            <a:endParaRPr lang="en-US" dirty="0" smtClean="0"/>
          </a:p>
          <a:p>
            <a:r>
              <a:rPr lang="en-US" dirty="0" smtClean="0"/>
              <a:t>Broad review of relevant communities, initiatives, standards, ontological models, and data systems (</a:t>
            </a:r>
            <a:r>
              <a:rPr lang="en-US" dirty="0" smtClean="0">
                <a:hlinkClick r:id="rId3"/>
              </a:rPr>
              <a:t>link</a:t>
            </a:r>
            <a:r>
              <a:rPr lang="en-US" dirty="0" smtClean="0"/>
              <a:t>)</a:t>
            </a:r>
          </a:p>
          <a:p>
            <a:pPr marL="584206"/>
            <a:r>
              <a:rPr lang="en-US" dirty="0" smtClean="0"/>
              <a:t>What can we learn from existing work to inform our efforts?</a:t>
            </a:r>
          </a:p>
          <a:p>
            <a:pPr marL="584206"/>
            <a:r>
              <a:rPr lang="en-US" dirty="0" smtClean="0"/>
              <a:t>What gaps and needs are outstanding (to meet our efforts)</a:t>
            </a:r>
          </a:p>
          <a:p>
            <a:pPr marL="584206"/>
            <a:r>
              <a:rPr lang="en-US" dirty="0" smtClean="0"/>
              <a:t>What challenges will we encounter and partners might we engage in our integration efforts?</a:t>
            </a:r>
          </a:p>
          <a:p>
            <a:pPr marL="584206"/>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87</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a:t>publications always been a looking glass into the data that is fundamental to research. has worked fine but we can do better now</a:t>
            </a:r>
          </a:p>
          <a:p>
            <a:pPr defTabSz="924458"/>
            <a:endParaRPr lang="en-US" dirty="0"/>
          </a:p>
          <a:p>
            <a:pPr defTabSz="924458"/>
            <a:r>
              <a:rPr lang="en-US" dirty="0"/>
              <a:t>pubs offer limited , biased, obscured – becoming more apparent in an increasingly competitive and fragmented environment where it is harder to effectively evaluated and vet findings.</a:t>
            </a:r>
          </a:p>
          <a:p>
            <a:pPr defTabSz="924458"/>
            <a:endParaRPr lang="en-US" dirty="0"/>
          </a:p>
          <a:p>
            <a:pPr defTabSz="924458"/>
            <a:r>
              <a:rPr lang="en-US" dirty="0"/>
              <a:t>promotes more open and rigorous science (when even your data is exposed)</a:t>
            </a:r>
          </a:p>
          <a:p>
            <a:pPr defTabSz="924458"/>
            <a:r>
              <a:rPr lang="en-US" dirty="0"/>
              <a:t>facilitates evaluation and interpretation</a:t>
            </a:r>
          </a:p>
          <a:p>
            <a:pPr defTabSz="924458"/>
            <a:r>
              <a:rPr lang="en-US" dirty="0"/>
              <a:t>permits contextualization in larger data landscape</a:t>
            </a:r>
          </a:p>
          <a:p>
            <a:pPr defTabSz="924458"/>
            <a:r>
              <a:rPr lang="en-US" dirty="0"/>
              <a:t>supports integrated data analysis / meta-analyses</a:t>
            </a:r>
          </a:p>
          <a:p>
            <a:pPr defTabSz="924458"/>
            <a:r>
              <a:rPr lang="en-US" dirty="0"/>
              <a:t>facilitates reproducibility and extension </a:t>
            </a:r>
          </a:p>
          <a:p>
            <a:pPr defTabSz="924458"/>
            <a:r>
              <a:rPr lang="en-US" dirty="0"/>
              <a:t>supports more accurate and comprehensive assessment of research impact</a:t>
            </a:r>
          </a:p>
          <a:p>
            <a:endParaRPr lang="en-US" dirty="0" smtClean="0"/>
          </a:p>
          <a:p>
            <a:r>
              <a:rPr lang="en-US" dirty="0" smtClean="0"/>
              <a:t>This is a great figure summarizing</a:t>
            </a:r>
            <a:r>
              <a:rPr lang="en-US" baseline="0" dirty="0" smtClean="0"/>
              <a:t> the RDM applications and workflows from a report by Anita and Mike </a:t>
            </a:r>
            <a:r>
              <a:rPr lang="en-US" baseline="0" dirty="0" err="1" smtClean="0"/>
              <a:t>Lahruhn</a:t>
            </a:r>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88</a:t>
            </a:fld>
            <a:endParaRPr lang="en-US"/>
          </a:p>
        </p:txBody>
      </p:sp>
    </p:spTree>
    <p:extLst>
      <p:ext uri="{BB962C8B-B14F-4D97-AF65-F5344CB8AC3E}">
        <p14:creationId xmlns:p14="http://schemas.microsoft.com/office/powerpoint/2010/main" val="9504612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Looked at nearly 50 schema, formats, and ontologies - d</a:t>
            </a:r>
            <a:r>
              <a:rPr lang="en-US" dirty="0" smtClean="0"/>
              <a:t>iversity and complexity was overwhelming</a:t>
            </a:r>
          </a:p>
          <a:p>
            <a:pPr rtl="0" fontAlgn="ctr"/>
            <a:endParaRPr lang="en-US" dirty="0" smtClean="0"/>
          </a:p>
          <a:p>
            <a:pPr rtl="0" fontAlgn="ctr"/>
            <a:r>
              <a:rPr lang="en-US" dirty="0" smtClean="0"/>
              <a:t>Two</a:t>
            </a:r>
            <a:r>
              <a:rPr lang="en-US" baseline="0" dirty="0" smtClean="0"/>
              <a:t> categories of standards emerged : </a:t>
            </a:r>
          </a:p>
          <a:p>
            <a:pPr rtl="0" fontAlgn="ctr"/>
            <a:endParaRPr lang="en-US" baseline="0" dirty="0" smtClean="0"/>
          </a:p>
          <a:p>
            <a:pPr rtl="0" fontAlgn="ctr"/>
            <a:r>
              <a:rPr lang="en-US" baseline="0" dirty="0" smtClean="0"/>
              <a:t>prominent examples of standards for each shown in red</a:t>
            </a:r>
            <a:endParaRPr lang="en-US" dirty="0" smtClean="0"/>
          </a:p>
          <a:p>
            <a:pPr marL="0" lvl="1" defTabSz="924458" fontAlgn="ctr"/>
            <a:endParaRPr lang="en-US" dirty="0" smtClean="0"/>
          </a:p>
          <a:p>
            <a:pPr marL="0" lvl="1" defTabSz="924458" fontAlgn="ctr"/>
            <a:r>
              <a:rPr lang="en-US" dirty="0"/>
              <a:t>Generic Standards - many competing metadata standards here, but aligned reasonable well (main difference was being scoped for different use cases).</a:t>
            </a:r>
          </a:p>
          <a:p>
            <a:pPr marL="0" lvl="1" defTabSz="924458" fontAlgn="ctr"/>
            <a:endParaRPr lang="en-US" dirty="0"/>
          </a:p>
          <a:p>
            <a:pPr marL="0" lvl="1" defTabSz="924458" fontAlgn="ctr"/>
            <a:r>
              <a:rPr lang="en-US" dirty="0"/>
              <a:t>Mature, broadly used across existing data and information systems.</a:t>
            </a:r>
          </a:p>
          <a:p>
            <a:pPr marL="0" lvl="1" defTabSz="924458" fontAlgn="ctr"/>
            <a:endParaRPr lang="en-US" dirty="0"/>
          </a:p>
          <a:p>
            <a:pPr marL="0" lvl="1" defTabSz="924458" fontAlgn="ctr"/>
            <a:r>
              <a:rPr lang="en-US" dirty="0"/>
              <a:t>HCLS - Even efforts to merge and define ‘best of breed’ standard that unifies elements from 20 different standards into a coherent and comprehensive model for describing datasets.</a:t>
            </a:r>
          </a:p>
          <a:p>
            <a:pPr marL="0" lvl="1" defTabSz="924458" fontAlgn="ctr"/>
            <a:endParaRPr lang="en-US" dirty="0"/>
          </a:p>
          <a:p>
            <a:pPr marL="0" lvl="1" defTabSz="924458" fontAlgn="ctr"/>
            <a:r>
              <a:rPr lang="en-US" dirty="0"/>
              <a:t>Picture was less rosy when it came to standards that could be used to describe experimental provenance of datasets </a:t>
            </a:r>
          </a:p>
          <a:p>
            <a:pPr marL="0" lvl="1" defTabSz="924458" fontAlgn="ctr"/>
            <a:endParaRPr lang="en-US" dirty="0"/>
          </a:p>
          <a:p>
            <a:pPr marL="0" lvl="1" defTabSz="924458" fontAlgn="ctr"/>
            <a:r>
              <a:rPr lang="en-US" dirty="0"/>
              <a:t>While many models of experimental research exist, . . . none are scoped and packaged to support metadata collection . . . </a:t>
            </a:r>
          </a:p>
          <a:p>
            <a:pPr marL="0" lvl="1" defTabSz="924458" fontAlgn="ctr"/>
            <a:endParaRPr lang="en-US" dirty="0"/>
          </a:p>
          <a:p>
            <a:pPr marL="0" lvl="1" defTabSz="924458" fontAlgn="ctr"/>
            <a:r>
              <a:rPr lang="en-US" dirty="0"/>
              <a:t>OBI, ISA, </a:t>
            </a:r>
            <a:r>
              <a:rPr lang="en-US" dirty="0" err="1"/>
              <a:t>KEfED</a:t>
            </a:r>
            <a:r>
              <a:rPr lang="en-US" dirty="0"/>
              <a:t>, SIO, EFO, OBX, VIVO-ISF</a:t>
            </a:r>
          </a:p>
          <a:p>
            <a:pPr marL="0" lvl="1" defTabSz="924458" fontAlgn="ctr"/>
            <a:endParaRPr lang="en-US" dirty="0"/>
          </a:p>
          <a:p>
            <a:pPr marL="0" lvl="1" defTabSz="924458" fontAlgn="ctr"/>
            <a:endParaRPr lang="en-US" dirty="0"/>
          </a:p>
          <a:p>
            <a:pPr marL="0" lvl="1" defTabSz="924458" fontAlgn="ct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89</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24458" fontAlgn="ctr"/>
            <a:r>
              <a:rPr lang="en-US" dirty="0"/>
              <a:t>While many models of experimental research exist, . . . none are scoped and packaged to support metadata collection . . . </a:t>
            </a:r>
          </a:p>
          <a:p>
            <a:pPr rtl="0" fontAlgn="ctr"/>
            <a:endParaRPr lang="en-US" dirty="0"/>
          </a:p>
          <a:p>
            <a:pPr rtl="0" fontAlgn="ctr"/>
            <a:r>
              <a:rPr lang="en-US" dirty="0"/>
              <a:t>Suffer from lack of interoperability in use of terminology, and conceptualization of the domain</a:t>
            </a:r>
          </a:p>
          <a:p>
            <a:pPr rtl="0" fontAlgn="ctr"/>
            <a:endParaRPr lang="en-US" dirty="0"/>
          </a:p>
          <a:p>
            <a:pPr rtl="0" fontAlgn="ctr"/>
            <a:r>
              <a:rPr lang="en-US" dirty="0"/>
              <a:t>Will explore a few of these that in a little more detail shortly</a:t>
            </a:r>
          </a:p>
          <a:p>
            <a:pPr rtl="0" fontAlgn="ctr"/>
            <a:endParaRPr lang="en-US" dirty="0"/>
          </a:p>
          <a:p>
            <a:pPr rtl="0" fontAlgn="ctr"/>
            <a:endParaRPr lang="en-US" dirty="0"/>
          </a:p>
          <a:p>
            <a:pPr marL="0" lvl="1" defTabSz="924458" fontAlgn="ctr">
              <a:defRPr/>
            </a:pPr>
            <a:r>
              <a:rPr lang="en-US" dirty="0"/>
              <a:t>By contrast, relatively few standard for describing experimental attributes of datasets </a:t>
            </a:r>
          </a:p>
          <a:p>
            <a:pPr marL="0" lvl="1" defTabSz="924458" fontAlgn="ctr"/>
            <a:endParaRPr lang="en-US" dirty="0" smtClean="0"/>
          </a:p>
          <a:p>
            <a:pPr marL="0" lvl="1" defTabSz="924458" fontAlgn="ctr"/>
            <a:r>
              <a:rPr lang="en-US" dirty="0" smtClean="0"/>
              <a:t>Many standards developed for narrow use cases, or no use case at al.</a:t>
            </a:r>
            <a:r>
              <a:rPr lang="en-US" baseline="0" dirty="0" smtClean="0"/>
              <a:t>  Often to specific or too complex for practical application. A</a:t>
            </a:r>
            <a:r>
              <a:rPr lang="en-US" dirty="0" smtClean="0"/>
              <a:t>nd have little built in flexibility to accommodate  new requirements </a:t>
            </a:r>
          </a:p>
          <a:p>
            <a:pPr marL="0" lvl="1" defTabSz="924458" fontAlgn="ctr"/>
            <a:endParaRPr lang="en-US" dirty="0" smtClean="0"/>
          </a:p>
          <a:p>
            <a:pPr rtl="0" fontAlgn="ctr"/>
            <a:r>
              <a:rPr lang="en-US" dirty="0"/>
              <a:t>Key take home was that for models of the research process itself, there was no unifying  </a:t>
            </a:r>
          </a:p>
          <a:p>
            <a:pPr rtl="0" fontAlgn="ctr"/>
            <a:endParaRPr lang="en-US" dirty="0"/>
          </a:p>
          <a:p>
            <a:pPr rtl="0" fontAlgn="ctr"/>
            <a:r>
              <a:rPr lang="en-US" dirty="0"/>
              <a:t>will be a huge barrier to future efforts aimed at data integration</a:t>
            </a:r>
          </a:p>
          <a:p>
            <a:pPr rtl="0" fontAlgn="ctr"/>
            <a:endParaRPr lang="en-US" dirty="0"/>
          </a:p>
          <a:p>
            <a:pPr rtl="0" fontAlgn="ctr"/>
            <a:endParaRPr lang="en-US" dirty="0"/>
          </a:p>
          <a:p>
            <a:pPr rtl="0" fontAlgn="ctr"/>
            <a:r>
              <a:rPr lang="en-US" dirty="0"/>
              <a:t>The problem with the current landscape is that there is no common fundamental foundation that underlies and links everything. Find an image to capture this idea of no foundation.</a:t>
            </a:r>
            <a:endParaRPr lang="en-US" dirty="0" smtClean="0">
              <a:effectLst/>
            </a:endParaRPr>
          </a:p>
          <a:p>
            <a:pPr rtl="0" fontAlgn="ctr"/>
            <a:r>
              <a:rPr lang="en-US" dirty="0"/>
              <a:t>And it's getting to the point now that there are so many data sets so many different models each designs with their own needs and perspectives in mind, that it is a near impossible challenge to align and integrate them.</a:t>
            </a:r>
            <a:endParaRPr lang="en-US" dirty="0" smtClean="0">
              <a:effectLst/>
            </a:endParaRPr>
          </a:p>
          <a:p>
            <a:pPr rtl="0" fontAlgn="ctr"/>
            <a:r>
              <a:rPr lang="en-US" dirty="0"/>
              <a:t>We need to take a step back and agree on the meeting at relationships between key concepts underlying experimental research, and use this as a basis for a shared understanding, clear and efficient discourse in communication, and a starting point and guiding set of principles for any integration efforts.  Now this is exactly the goal of domain reference ontology's such as </a:t>
            </a:r>
            <a:r>
              <a:rPr lang="en-US" dirty="0" err="1"/>
              <a:t>OBi</a:t>
            </a:r>
            <a:r>
              <a:rPr lang="en-US" dirty="0"/>
              <a:t> and </a:t>
            </a:r>
            <a:r>
              <a:rPr lang="en-US" dirty="0" err="1"/>
              <a:t>Sio</a:t>
            </a:r>
            <a:r>
              <a:rPr lang="en-US" dirty="0"/>
              <a:t>. And these models certainly informed our work. But to be practically useful a more focused set of concepts that are defined in the context of a specific use case, such as data said discovery and integration, is ultimately what will be useful in practice. And what can inform schema for collecting experimental metadata for these purposes.</a:t>
            </a:r>
            <a:endParaRPr lang="en-US" dirty="0" smtClean="0">
              <a:effectLst/>
            </a:endParaRPr>
          </a:p>
          <a:p>
            <a:pPr lvl="1" rtl="0" fontAlgn="ctr"/>
            <a:r>
              <a:rPr lang="en-US" dirty="0"/>
              <a:t>what we aimed for was really a version of OBI scoped for a specific use cases (experimental metadata for discovery of research objects)</a:t>
            </a:r>
            <a:endParaRPr lang="en-US" dirty="0" smtClean="0">
              <a:effectLst/>
            </a:endParaRPr>
          </a:p>
          <a:p>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90</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fontAlgn="ctr"/>
            <a:r>
              <a:rPr lang="en-US" dirty="0"/>
              <a:t>We next </a:t>
            </a:r>
            <a:r>
              <a:rPr lang="en-US" dirty="0" smtClean="0"/>
              <a:t>explored nearly 50 </a:t>
            </a:r>
            <a:r>
              <a:rPr lang="en-US" dirty="0"/>
              <a:t>standard related to research objects - including </a:t>
            </a:r>
            <a:r>
              <a:rPr lang="en-US" dirty="0" smtClean="0"/>
              <a:t>metadata schema</a:t>
            </a:r>
            <a:r>
              <a:rPr lang="en-US" dirty="0"/>
              <a:t>, formats, and ontologies.</a:t>
            </a:r>
          </a:p>
          <a:p>
            <a:pPr defTabSz="924458" fontAlgn="ctr"/>
            <a:endParaRPr lang="en-US" dirty="0"/>
          </a:p>
          <a:p>
            <a:pPr defTabSz="924458" fontAlgn="ctr"/>
            <a:r>
              <a:rPr lang="en-US" dirty="0"/>
              <a:t>The d</a:t>
            </a:r>
            <a:r>
              <a:rPr lang="en-US" dirty="0" smtClean="0"/>
              <a:t>iversity and complexity here was overwhelming,</a:t>
            </a:r>
            <a:r>
              <a:rPr lang="en-US" baseline="0" dirty="0" smtClean="0"/>
              <a:t> but made a bit more palatable if we distinguish </a:t>
            </a:r>
            <a:r>
              <a:rPr lang="en-US" dirty="0" smtClean="0"/>
              <a:t>two </a:t>
            </a:r>
            <a:r>
              <a:rPr lang="en-US" dirty="0"/>
              <a:t>levels of metadata standards </a:t>
            </a:r>
            <a:r>
              <a:rPr lang="en-US" dirty="0" smtClean="0"/>
              <a:t>in</a:t>
            </a:r>
            <a:r>
              <a:rPr lang="en-US" baseline="0" dirty="0" smtClean="0"/>
              <a:t> this area:</a:t>
            </a:r>
            <a:endParaRPr lang="en-US" dirty="0"/>
          </a:p>
          <a:p>
            <a:pPr defTabSz="924458" fontAlgn="ctr"/>
            <a:endParaRPr lang="en-US" dirty="0"/>
          </a:p>
          <a:p>
            <a:pPr defTabSz="924458" fontAlgn="ctr"/>
            <a:r>
              <a:rPr lang="en-US" dirty="0"/>
              <a:t>Generic metadata standards directly describe datasets and other research objects – capturing attributes such </a:t>
            </a:r>
            <a:r>
              <a:rPr lang="en-US" dirty="0" smtClean="0"/>
              <a:t>as their title,  </a:t>
            </a:r>
            <a:r>
              <a:rPr lang="en-US" dirty="0"/>
              <a:t>. </a:t>
            </a:r>
            <a:r>
              <a:rPr lang="en-US" dirty="0"/>
              <a:t>. .</a:t>
            </a:r>
          </a:p>
          <a:p>
            <a:pPr defTabSz="924458" fontAlgn="ctr"/>
            <a:endParaRPr lang="en-US" dirty="0"/>
          </a:p>
          <a:p>
            <a:pPr defTabSz="924458" fontAlgn="ctr"/>
            <a:r>
              <a:rPr lang="en-US" dirty="0"/>
              <a:t>This is contrasted with </a:t>
            </a:r>
            <a:r>
              <a:rPr lang="en-US" dirty="0" smtClean="0"/>
              <a:t>experimental metadata standards </a:t>
            </a:r>
            <a:r>
              <a:rPr lang="en-US" dirty="0"/>
              <a:t>that </a:t>
            </a:r>
            <a:r>
              <a:rPr lang="en-US" dirty="0" smtClean="0"/>
              <a:t>capture information </a:t>
            </a:r>
            <a:r>
              <a:rPr lang="en-US" dirty="0"/>
              <a:t>about the experiments that produce </a:t>
            </a:r>
            <a:r>
              <a:rPr lang="en-US" dirty="0" smtClean="0"/>
              <a:t>datasets</a:t>
            </a:r>
            <a:r>
              <a:rPr lang="en-US" baseline="0" dirty="0" smtClean="0"/>
              <a:t> rather than the datasets themselves</a:t>
            </a:r>
            <a:endParaRPr lang="en-US" dirty="0"/>
          </a:p>
          <a:p>
            <a:pPr defTabSz="924458" fontAlgn="ctr"/>
            <a:endParaRPr lang="en-US" dirty="0"/>
          </a:p>
          <a:p>
            <a:pPr defTabSz="924458" fontAlgn="ctr"/>
            <a:r>
              <a:rPr lang="en-US" dirty="0" smtClean="0"/>
              <a:t>We</a:t>
            </a:r>
            <a:r>
              <a:rPr lang="en-US" baseline="0" dirty="0" smtClean="0"/>
              <a:t> found that</a:t>
            </a:r>
            <a:r>
              <a:rPr lang="en-US" dirty="0" smtClean="0"/>
              <a:t> for </a:t>
            </a:r>
            <a:r>
              <a:rPr lang="en-US" dirty="0"/>
              <a:t>generic metadata, there are many mature standards that are reasonably aligned and widely used to collect real metadata.</a:t>
            </a:r>
          </a:p>
          <a:p>
            <a:pPr defTabSz="924458" fontAlgn="ctr"/>
            <a:r>
              <a:rPr lang="en-US" dirty="0"/>
              <a:t>Some prominent </a:t>
            </a:r>
            <a:r>
              <a:rPr lang="en-US" dirty="0" smtClean="0"/>
              <a:t>standards are shown here in </a:t>
            </a:r>
            <a:r>
              <a:rPr lang="en-US" dirty="0"/>
              <a:t>red.</a:t>
            </a:r>
          </a:p>
          <a:p>
            <a:pPr marL="0" lvl="1" defTabSz="924458" fontAlgn="ctr"/>
            <a:r>
              <a:rPr lang="en-US" strike="sngStrike" dirty="0"/>
              <a:t>Work here has reached the point where the W3C HCLS – has made efforts to merge and define ‘best of breed’ standard that unifies elements from 20 different standards into a coherent and comprehensive model for describing datasets.</a:t>
            </a:r>
          </a:p>
          <a:p>
            <a:pPr defTabSz="924458" fontAlgn="ctr"/>
            <a:endParaRPr lang="en-US" dirty="0"/>
          </a:p>
          <a:p>
            <a:pPr defTabSz="924458" fontAlgn="ctr"/>
            <a:r>
              <a:rPr lang="en-US" dirty="0"/>
              <a:t>By contrast, existing standards for experimental metadata are less mature and not yet widely used. </a:t>
            </a:r>
          </a:p>
          <a:p>
            <a:pPr defTabSz="924458" fontAlgn="ctr"/>
            <a:r>
              <a:rPr lang="en-US" dirty="0"/>
              <a:t>Some examples </a:t>
            </a:r>
            <a:r>
              <a:rPr lang="en-US" dirty="0" smtClean="0"/>
              <a:t>are listed here that we will explore more closely in a bit. </a:t>
            </a:r>
            <a:endParaRPr lang="en-US" dirty="0"/>
          </a:p>
          <a:p>
            <a:pPr defTabSz="924458" fontAlgn="ctr"/>
            <a:r>
              <a:rPr lang="en-US" dirty="0" smtClean="0"/>
              <a:t>We found that most ontologies </a:t>
            </a:r>
            <a:r>
              <a:rPr lang="en-US" dirty="0"/>
              <a:t>in this area are not scoped of packaged </a:t>
            </a:r>
            <a:r>
              <a:rPr lang="en-US" dirty="0" smtClean="0"/>
              <a:t>for practical use in collecting</a:t>
            </a:r>
            <a:r>
              <a:rPr lang="en-US" baseline="0" dirty="0" smtClean="0"/>
              <a:t> metadata.</a:t>
            </a:r>
            <a:endParaRPr lang="en-US" dirty="0"/>
          </a:p>
          <a:p>
            <a:pPr defTabSz="924458" fontAlgn="ctr"/>
            <a:r>
              <a:rPr lang="en-US" dirty="0" smtClean="0"/>
              <a:t>We also noted a lack of interoperability between these efforts</a:t>
            </a:r>
            <a:r>
              <a:rPr lang="en-US" baseline="0" dirty="0" smtClean="0"/>
              <a:t> – each defining their own terms and conceptual model of the domain.  </a:t>
            </a:r>
            <a:endParaRPr lang="en-US" dirty="0"/>
          </a:p>
          <a:p>
            <a:pPr defTabSz="924458" fontAlgn="ctr"/>
            <a:endParaRPr lang="en-US" dirty="0"/>
          </a:p>
          <a:p>
            <a:pPr defTabSz="924458" fontAlgn="ctr"/>
            <a:r>
              <a:rPr lang="en-US" dirty="0"/>
              <a:t>So this is a key challenge that </a:t>
            </a:r>
            <a:r>
              <a:rPr lang="en-US" dirty="0" smtClean="0"/>
              <a:t>we</a:t>
            </a:r>
            <a:r>
              <a:rPr lang="en-US" baseline="0" dirty="0" smtClean="0"/>
              <a:t> will</a:t>
            </a:r>
            <a:r>
              <a:rPr lang="en-US" dirty="0" smtClean="0"/>
              <a:t> </a:t>
            </a:r>
            <a:r>
              <a:rPr lang="en-US" dirty="0"/>
              <a:t>face in </a:t>
            </a:r>
            <a:r>
              <a:rPr lang="en-US" dirty="0" smtClean="0"/>
              <a:t>efforts to integrate </a:t>
            </a:r>
            <a:r>
              <a:rPr lang="en-US" dirty="0"/>
              <a:t>research object </a:t>
            </a:r>
            <a:r>
              <a:rPr lang="en-US" dirty="0" smtClean="0"/>
              <a:t>metadata,</a:t>
            </a:r>
            <a:r>
              <a:rPr lang="en-US" baseline="0" dirty="0" smtClean="0"/>
              <a:t> and one our work here begins to address.</a:t>
            </a:r>
            <a:endParaRPr lang="en-US" dirty="0"/>
          </a:p>
          <a:p>
            <a:pPr defTabSz="924458" fontAlgn="ctr"/>
            <a:r>
              <a:rPr lang="en-US" dirty="0"/>
              <a:t>-------------------------</a:t>
            </a:r>
          </a:p>
          <a:p>
            <a:pPr marL="0" lvl="1" defTabSz="924458" fontAlgn="ctr"/>
            <a:endParaRPr lang="en-US" dirty="0" smtClean="0"/>
          </a:p>
          <a:p>
            <a:pPr marL="0" lvl="1" defTabSz="924458" fontAlgn="ctr"/>
            <a:endParaRPr lang="en-US" dirty="0"/>
          </a:p>
          <a:p>
            <a:pPr marL="0" lvl="1" defTabSz="924458" fontAlgn="ctr"/>
            <a:endParaRPr lang="en-US" dirty="0"/>
          </a:p>
          <a:p>
            <a:pPr marL="0" lvl="1" defTabSz="924458" fontAlgn="ctr"/>
            <a:endParaRPr lang="en-US" dirty="0"/>
          </a:p>
          <a:p>
            <a:pPr marL="0" lvl="1" defTabSz="924458" fontAlgn="ct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Conceptually</a:t>
            </a:r>
            <a:r>
              <a:rPr lang="en-US" baseline="0" dirty="0" smtClean="0"/>
              <a:t> (as I alluded to in the last slide) I distinguish two separate components of the research object metadata model we want.</a:t>
            </a:r>
          </a:p>
          <a:p>
            <a:endParaRPr lang="en-US" baseline="0" dirty="0" smtClean="0"/>
          </a:p>
          <a:p>
            <a:r>
              <a:rPr lang="en-US" baseline="0" dirty="0" smtClean="0"/>
              <a:t>A General Metadata model captures information that directly describes a RO, and an Experimental Metadata Model captures info describing experiments related to these ROs</a:t>
            </a:r>
          </a:p>
          <a:p>
            <a:endParaRPr lang="en-US" baseline="0" dirty="0" smtClean="0"/>
          </a:p>
          <a:p>
            <a:r>
              <a:rPr lang="en-US" dirty="0" smtClean="0"/>
              <a:t>This diagram that illustrates the difference schematically . . . </a:t>
            </a:r>
          </a:p>
          <a:p>
            <a:endParaRPr lang="en-US" dirty="0" smtClean="0"/>
          </a:p>
          <a:p>
            <a:pPr defTabSz="924458">
              <a:defRPr/>
            </a:pPr>
            <a:r>
              <a:rPr lang="en-US" dirty="0" smtClean="0"/>
              <a:t>General metadata models are</a:t>
            </a:r>
            <a:r>
              <a:rPr lang="en-US" baseline="0" dirty="0" smtClean="0"/>
              <a:t> r</a:t>
            </a:r>
            <a:r>
              <a:rPr lang="en-US" dirty="0" smtClean="0"/>
              <a:t>elatively simple, flat, and domain independent – cover descriptive, provenance, administrative, technical metadata. </a:t>
            </a:r>
          </a:p>
          <a:p>
            <a:pPr defTabSz="924458">
              <a:defRPr/>
            </a:pPr>
            <a:endParaRPr lang="en-US" dirty="0" smtClean="0"/>
          </a:p>
          <a:p>
            <a:pPr defTabSz="924458">
              <a:defRPr/>
            </a:pPr>
            <a:r>
              <a:rPr lang="en-US" dirty="0"/>
              <a:t>Many good standards and repositories around general metadata exist (</a:t>
            </a:r>
            <a:r>
              <a:rPr lang="en-US" dirty="0" smtClean="0"/>
              <a:t>Dublin Core, DCAT, HCLS standard </a:t>
            </a:r>
            <a:r>
              <a:rPr lang="en-US" dirty="0" err="1" smtClean="0"/>
              <a:t>Dataverse</a:t>
            </a:r>
            <a:r>
              <a:rPr lang="en-US" dirty="0" smtClean="0"/>
              <a:t>, Dryad, </a:t>
            </a:r>
            <a:r>
              <a:rPr lang="en-US" dirty="0" err="1" smtClean="0"/>
              <a:t>DataCite</a:t>
            </a:r>
            <a:r>
              <a:rPr lang="en-US" dirty="0" smtClean="0"/>
              <a:t>, </a:t>
            </a:r>
            <a:r>
              <a:rPr lang="en-US" dirty="0" err="1" smtClean="0"/>
              <a:t>Figshare</a:t>
            </a:r>
            <a:r>
              <a:rPr lang="en-US" dirty="0"/>
              <a:t>)</a:t>
            </a:r>
          </a:p>
          <a:p>
            <a:pPr defTabSz="924458">
              <a:defRPr/>
            </a:pPr>
            <a:endParaRPr lang="en-US" dirty="0" smtClean="0"/>
          </a:p>
          <a:p>
            <a:pPr defTabSz="924458">
              <a:defRPr/>
            </a:pPr>
            <a:r>
              <a:rPr lang="en-US" dirty="0" smtClean="0"/>
              <a:t>some</a:t>
            </a:r>
            <a:r>
              <a:rPr lang="en-US" baseline="0" dirty="0" smtClean="0"/>
              <a:t> examples of general metadata include . . . </a:t>
            </a:r>
            <a:r>
              <a:rPr lang="en-US" dirty="0" smtClean="0"/>
              <a:t> - these</a:t>
            </a:r>
            <a:r>
              <a:rPr lang="en-US" baseline="0" dirty="0" smtClean="0"/>
              <a:t> help users understand, utilize, and manage a resource, but not particularly useful for discovering them in the way researchers want (based on experimental features related to the data or protocol)</a:t>
            </a:r>
            <a:endParaRPr lang="en-US" dirty="0" smtClean="0"/>
          </a:p>
          <a:p>
            <a:pPr defTabSz="924458">
              <a:defRPr/>
            </a:pPr>
            <a:endParaRPr lang="en-US" dirty="0" smtClean="0"/>
          </a:p>
          <a:p>
            <a:pPr defTabSz="924458">
              <a:defRPr/>
            </a:pPr>
            <a:r>
              <a:rPr lang="en-US" dirty="0" smtClean="0"/>
              <a:t>This</a:t>
            </a:r>
            <a:r>
              <a:rPr lang="en-US" baseline="0" dirty="0" smtClean="0"/>
              <a:t> is where the experimental metadata is useful . . . describing things like . . . (</a:t>
            </a:r>
            <a:r>
              <a:rPr lang="en-US" dirty="0" smtClean="0"/>
              <a:t>will return to how we arrived</a:t>
            </a:r>
            <a:r>
              <a:rPr lang="en-US" baseline="0" dirty="0" smtClean="0"/>
              <a:t> at this set of features in a few slides . . .) This is how researchers want to discover data!</a:t>
            </a:r>
          </a:p>
          <a:p>
            <a:pPr defTabSz="924458">
              <a:defRPr/>
            </a:pPr>
            <a:endParaRPr lang="en-US" baseline="0" dirty="0" smtClean="0"/>
          </a:p>
          <a:p>
            <a:pPr defTabSz="924458">
              <a:defRPr/>
            </a:pPr>
            <a:r>
              <a:rPr lang="en-US" baseline="0" dirty="0" smtClean="0"/>
              <a:t>But building a generic and re-usable model is challenging here due to the complexity and diversity of experimental practices and terminology across domains and communities.</a:t>
            </a:r>
          </a:p>
          <a:p>
            <a:pPr defTabSz="924458">
              <a:defRPr/>
            </a:pPr>
            <a:endParaRPr lang="en-US" baseline="0" dirty="0" smtClean="0"/>
          </a:p>
          <a:p>
            <a:pPr defTabSz="924458">
              <a:defRPr/>
            </a:pPr>
            <a:r>
              <a:rPr lang="en-US" baseline="0" dirty="0" smtClean="0"/>
              <a:t>This is the main challenge I have been thinking about as part of this project . . . because the state of the art here is pretty bleak . . . </a:t>
            </a:r>
          </a:p>
        </p:txBody>
      </p:sp>
      <p:sp>
        <p:nvSpPr>
          <p:cNvPr id="4" name="Slide Number Placeholder 3"/>
          <p:cNvSpPr>
            <a:spLocks noGrp="1"/>
          </p:cNvSpPr>
          <p:nvPr>
            <p:ph type="sldNum" sz="quarter" idx="10"/>
          </p:nvPr>
        </p:nvSpPr>
        <p:spPr/>
        <p:txBody>
          <a:bodyPr/>
          <a:lstStyle/>
          <a:p>
            <a:fld id="{74621EDA-C842-420C-A6C8-0804DE47E67C}" type="slidenum">
              <a:rPr lang="en-US" smtClean="0"/>
              <a:t>91</a:t>
            </a:fld>
            <a:endParaRPr lang="en-US"/>
          </a:p>
        </p:txBody>
      </p:sp>
    </p:spTree>
    <p:extLst>
      <p:ext uri="{BB962C8B-B14F-4D97-AF65-F5344CB8AC3E}">
        <p14:creationId xmlns:p14="http://schemas.microsoft.com/office/powerpoint/2010/main" val="14626174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92</a:t>
            </a:fld>
            <a:endParaRPr lang="en-US"/>
          </a:p>
        </p:txBody>
      </p:sp>
    </p:spTree>
    <p:extLst>
      <p:ext uri="{BB962C8B-B14F-4D97-AF65-F5344CB8AC3E}">
        <p14:creationId xmlns:p14="http://schemas.microsoft.com/office/powerpoint/2010/main" val="14626174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93</a:t>
            </a:fld>
            <a:endParaRPr lang="en-US"/>
          </a:p>
        </p:txBody>
      </p:sp>
    </p:spTree>
    <p:extLst>
      <p:ext uri="{BB962C8B-B14F-4D97-AF65-F5344CB8AC3E}">
        <p14:creationId xmlns:p14="http://schemas.microsoft.com/office/powerpoint/2010/main" val="1200920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94</a:t>
            </a:fld>
            <a:endParaRPr lang="en-US"/>
          </a:p>
        </p:txBody>
      </p:sp>
    </p:spTree>
    <p:extLst>
      <p:ext uri="{BB962C8B-B14F-4D97-AF65-F5344CB8AC3E}">
        <p14:creationId xmlns:p14="http://schemas.microsoft.com/office/powerpoint/2010/main" val="1200920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baseline="0" dirty="0" smtClean="0"/>
              <a:t>Initial focus was on large scale generic data repositories, given Elsevier use cases around developing a similar repository and data search tools across such systems</a:t>
            </a:r>
          </a:p>
          <a:p>
            <a:pPr defTabSz="924458"/>
            <a:endParaRPr lang="en-US" baseline="0" dirty="0" smtClean="0"/>
          </a:p>
          <a:p>
            <a:pPr defTabSz="924458"/>
            <a:r>
              <a:rPr lang="en-US" baseline="0" dirty="0" smtClean="0"/>
              <a:t>. . . primarily leverage Dublin Core directly or through mappings</a:t>
            </a:r>
          </a:p>
          <a:p>
            <a:pPr defTabSz="924458"/>
            <a:endParaRPr lang="en-US" baseline="0" dirty="0" smtClean="0"/>
          </a:p>
          <a:p>
            <a:pPr defTabSz="924458"/>
            <a:endParaRPr lang="en-US" dirty="0" smtClean="0"/>
          </a:p>
          <a:p>
            <a:pPr defTabSz="924458"/>
            <a:endParaRPr lang="en-US" dirty="0" smtClean="0"/>
          </a:p>
          <a:p>
            <a:pPr defTabSz="924458"/>
            <a:r>
              <a:rPr lang="en-US" smtClean="0"/>
              <a:t>-------------</a:t>
            </a:r>
          </a:p>
          <a:p>
            <a:pPr defTabSz="924458"/>
            <a:endParaRPr lang="en-US" smtClean="0"/>
          </a:p>
          <a:p>
            <a:pPr defTabSz="924458"/>
            <a:r>
              <a:rPr lang="en-US" dirty="0" smtClean="0"/>
              <a:t>Focus on systems</a:t>
            </a:r>
            <a:r>
              <a:rPr lang="en-US" baseline="0" dirty="0" smtClean="0"/>
              <a:t> cataloging and describing datasets submitted by researchers (as opposed to curated databases that aggregated data around specific entities, e.g. MGI, </a:t>
            </a:r>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95</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82">
              <a:defRPr/>
            </a:pPr>
            <a:endParaRPr lang="en-US" baseline="0" dirty="0" smtClean="0"/>
          </a:p>
          <a:p>
            <a:pPr defTabSz="914382">
              <a:defRPr/>
            </a:pPr>
            <a:r>
              <a:rPr lang="en-US" baseline="0" dirty="0" smtClean="0"/>
              <a:t>Data </a:t>
            </a:r>
            <a:r>
              <a:rPr lang="en-US" baseline="0" dirty="0" smtClean="0"/>
              <a:t>type specific repositories do better, but not great . . . </a:t>
            </a:r>
            <a:endParaRPr lang="en-US" dirty="0" smtClean="0"/>
          </a:p>
          <a:p>
            <a:endParaRPr lang="en-US" b="0" dirty="0" smtClean="0"/>
          </a:p>
          <a:p>
            <a:r>
              <a:rPr lang="en-US" b="0" dirty="0" smtClean="0"/>
              <a:t>Here is an example of what this type of metadata looks like in a</a:t>
            </a:r>
            <a:r>
              <a:rPr lang="en-US" b="0" baseline="0" dirty="0" smtClean="0"/>
              <a:t> microarray dataset repository called Array Express</a:t>
            </a:r>
            <a:endParaRPr lang="en-US" b="0" dirty="0" smtClean="0"/>
          </a:p>
          <a:p>
            <a:endParaRPr lang="en-US" b="0" dirty="0" smtClean="0"/>
          </a:p>
          <a:p>
            <a:r>
              <a:rPr lang="en-US" b="0" dirty="0" smtClean="0"/>
              <a:t>(review metadata)</a:t>
            </a:r>
          </a:p>
          <a:p>
            <a:endParaRPr lang="en-US" b="0" dirty="0" smtClean="0"/>
          </a:p>
          <a:p>
            <a:pPr marL="0" lvl="1" defTabSz="914382">
              <a:defRPr/>
            </a:pPr>
            <a:r>
              <a:rPr lang="en-US" sz="2600" dirty="0"/>
              <a:t>slightly better in that it captures . . . , so it can support some experimental queries such as . . .</a:t>
            </a:r>
          </a:p>
          <a:p>
            <a:pPr marL="0" lvl="1" defTabSz="914382">
              <a:defRPr/>
            </a:pPr>
            <a:endParaRPr lang="en-US" sz="2600" dirty="0"/>
          </a:p>
          <a:p>
            <a:pPr marL="0" lvl="1" defTabSz="914382">
              <a:defRPr/>
            </a:pPr>
            <a:r>
              <a:rPr lang="en-US" sz="2600" dirty="0"/>
              <a:t>but does not formally capture context needed to answer more precise queries such as </a:t>
            </a:r>
          </a:p>
          <a:p>
            <a:endParaRPr lang="en-US" b="0" dirty="0" smtClean="0"/>
          </a:p>
          <a:p>
            <a:r>
              <a:rPr lang="en-US" b="0" dirty="0" smtClean="0"/>
              <a:t>--</a:t>
            </a:r>
          </a:p>
          <a:p>
            <a:endParaRPr lang="en-US" b="0" dirty="0" smtClean="0"/>
          </a:p>
          <a:p>
            <a:pPr defTabSz="914382">
              <a:defRPr/>
            </a:pPr>
            <a:r>
              <a:rPr lang="en-US" baseline="0" dirty="0" smtClean="0"/>
              <a:t>“Developed in relative isolation, many of them are created on dedicated technology platforms not optimized for integration with external search and</a:t>
            </a:r>
          </a:p>
          <a:p>
            <a:pPr defTabSz="914382">
              <a:defRPr/>
            </a:pPr>
            <a:r>
              <a:rPr lang="en-US" baseline="0" dirty="0" smtClean="0"/>
              <a:t>indexing services.” </a:t>
            </a:r>
          </a:p>
          <a:p>
            <a:endParaRPr lang="en-US" b="0" dirty="0" smtClean="0"/>
          </a:p>
          <a:p>
            <a:endParaRPr lang="en-US" b="0" dirty="0" smtClean="0"/>
          </a:p>
          <a:p>
            <a:endParaRPr lang="en-US" b="0" dirty="0" smtClean="0"/>
          </a:p>
          <a:p>
            <a:r>
              <a:rPr lang="en-US" b="0" dirty="0" smtClean="0"/>
              <a:t>Again,</a:t>
            </a:r>
            <a:r>
              <a:rPr lang="en-US" b="0" baseline="0" dirty="0" smtClean="0"/>
              <a:t> these boutique repositories that focus on specific types of experimental data are able to capture such details because of how constrained their scope is</a:t>
            </a:r>
          </a:p>
          <a:p>
            <a:endParaRPr lang="en-US" b="0" baseline="0" dirty="0" smtClean="0"/>
          </a:p>
          <a:p>
            <a:r>
              <a:rPr lang="en-US" b="0" baseline="0" dirty="0" smtClean="0"/>
              <a:t>The challenge remains is developing a generalizable framework for capturing experimental metadata across disciplines and datatypes</a:t>
            </a:r>
          </a:p>
          <a:p>
            <a:endParaRPr lang="en-US" b="1" baseline="0" dirty="0" smtClean="0"/>
          </a:p>
          <a:p>
            <a:r>
              <a:rPr lang="en-US" b="1" baseline="0" dirty="0" smtClean="0"/>
              <a:t>-----------------------------</a:t>
            </a:r>
          </a:p>
          <a:p>
            <a:endParaRPr lang="en-US" b="0" baseline="0" dirty="0" smtClean="0"/>
          </a:p>
          <a:p>
            <a:r>
              <a:rPr lang="en-US" b="0" baseline="0" dirty="0" smtClean="0"/>
              <a:t>these repos can often capture more specific and granular metadata because of the uniformity of the data they hold.</a:t>
            </a:r>
          </a:p>
          <a:p>
            <a:endParaRPr lang="en-US" b="0" baseline="0" dirty="0" smtClean="0"/>
          </a:p>
          <a:p>
            <a:r>
              <a:rPr lang="en-US" b="0" baseline="0" dirty="0" smtClean="0"/>
              <a:t>This repo focuses less on the generic metadata about the dataset such as . . . (which we saw captured in the dryad example), and more on metadata about the experiment that produced the data, such as . . . </a:t>
            </a:r>
          </a:p>
          <a:p>
            <a:endParaRPr lang="en-US" b="0" baseline="0" dirty="0" smtClean="0"/>
          </a:p>
          <a:p>
            <a:r>
              <a:rPr lang="en-US" b="0" baseline="0" dirty="0" smtClean="0"/>
              <a:t>This is useful for understanding how the experiment that produced the data was performed</a:t>
            </a:r>
          </a:p>
          <a:p>
            <a:endParaRPr lang="en-US" b="0" baseline="0" dirty="0" smtClean="0"/>
          </a:p>
          <a:p>
            <a:r>
              <a:rPr lang="en-US" b="0" baseline="0" dirty="0" smtClean="0"/>
              <a:t>and also useful for discovery of these datasets based on experimental attributes such as  . . . .  We will come back to this idea later when we dive deeper into metadata for research artifacts. </a:t>
            </a:r>
            <a:endParaRPr lang="en-US" b="0" dirty="0" smtClean="0"/>
          </a:p>
        </p:txBody>
      </p:sp>
      <p:sp>
        <p:nvSpPr>
          <p:cNvPr id="4" name="Slide Number Placeholder 3"/>
          <p:cNvSpPr>
            <a:spLocks noGrp="1"/>
          </p:cNvSpPr>
          <p:nvPr>
            <p:ph type="sldNum" sz="quarter" idx="10"/>
          </p:nvPr>
        </p:nvSpPr>
        <p:spPr/>
        <p:txBody>
          <a:bodyPr/>
          <a:lstStyle/>
          <a:p>
            <a:fld id="{883B80E9-8928-4816-9A26-DC520F35C1B4}"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41882724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So with our landscape analysis we learned many important lessons and were in a position to define</a:t>
            </a:r>
            <a:r>
              <a:rPr lang="en-US" baseline="0" dirty="0" smtClean="0"/>
              <a:t> specific deliverables that would  support our overarching goal for this project of  defining a unified metadata model for describing research objects.</a:t>
            </a:r>
          </a:p>
          <a:p>
            <a:pPr defTabSz="924458"/>
            <a:endParaRPr lang="en-US" baseline="0" dirty="0" smtClean="0"/>
          </a:p>
          <a:p>
            <a:pPr defTabSz="924458"/>
            <a:r>
              <a:rPr lang="en-US" baseline="0" dirty="0" smtClean="0"/>
              <a:t>We learned that a diverse and informative body of work already exists in this area and can be leveraged in our work.</a:t>
            </a:r>
          </a:p>
          <a:p>
            <a:pPr defTabSz="924458"/>
            <a:r>
              <a:rPr lang="en-US" baseline="0" dirty="0" smtClean="0"/>
              <a:t>Deliverable 1 is a structured review  of this landscape. </a:t>
            </a:r>
          </a:p>
          <a:p>
            <a:pPr defTabSz="924458"/>
            <a:endParaRPr lang="en-US" baseline="0" dirty="0" smtClean="0"/>
          </a:p>
          <a:p>
            <a:pPr defTabSz="924458"/>
            <a:r>
              <a:rPr lang="en-US" baseline="0" dirty="0" smtClean="0"/>
              <a:t>We learned that there is a pretty s</a:t>
            </a:r>
            <a:r>
              <a:rPr lang="en-US" dirty="0" smtClean="0"/>
              <a:t>trong foundation of standards and practices around generic metadata collection</a:t>
            </a:r>
          </a:p>
          <a:p>
            <a:pPr defTabSz="924458"/>
            <a:r>
              <a:rPr lang="en-US" dirty="0" smtClean="0"/>
              <a:t>Deliverable</a:t>
            </a:r>
            <a:r>
              <a:rPr lang="en-US" baseline="0" dirty="0" smtClean="0"/>
              <a:t> 2 is a set of recommendations identifying core elements and standards to adopt here</a:t>
            </a:r>
            <a:endParaRPr lang="en-US" dirty="0" smtClean="0"/>
          </a:p>
          <a:p>
            <a:pPr defTabSz="924458"/>
            <a:endParaRPr lang="en-US" baseline="0" dirty="0" smtClean="0"/>
          </a:p>
          <a:p>
            <a:pPr defTabSz="924458"/>
            <a:r>
              <a:rPr lang="en-US" baseline="0" dirty="0" smtClean="0"/>
              <a:t>We learned that the r</a:t>
            </a:r>
            <a:r>
              <a:rPr lang="en-US" dirty="0" smtClean="0"/>
              <a:t>eal challenge lies in defining</a:t>
            </a:r>
            <a:r>
              <a:rPr lang="en-US" baseline="0" dirty="0" smtClean="0"/>
              <a:t> </a:t>
            </a:r>
            <a:r>
              <a:rPr lang="en-US" dirty="0" smtClean="0"/>
              <a:t>standards around experimental concepts </a:t>
            </a:r>
            <a:r>
              <a:rPr lang="en-US" baseline="0" dirty="0" smtClean="0"/>
              <a:t>that are </a:t>
            </a:r>
            <a:r>
              <a:rPr lang="en-US" dirty="0" smtClean="0"/>
              <a:t>scoped and packaged for capturing real metadata about research object</a:t>
            </a:r>
            <a:r>
              <a:rPr lang="en-US" baseline="0" dirty="0" smtClean="0"/>
              <a:t> in curation systems.</a:t>
            </a:r>
          </a:p>
          <a:p>
            <a:pPr defTabSz="924458"/>
            <a:r>
              <a:rPr lang="en-US" baseline="0" dirty="0" smtClean="0"/>
              <a:t>Deliverable 3 is a simple Reference model that describes and relates core concepts in the domain</a:t>
            </a:r>
          </a:p>
          <a:p>
            <a:pPr defTabSz="924458"/>
            <a:r>
              <a:rPr lang="en-US" baseline="0" dirty="0" smtClean="0"/>
              <a:t>Deliverable 4 leverages this reference model to define a experimental metadata </a:t>
            </a:r>
            <a:r>
              <a:rPr lang="en-US" baseline="0" smtClean="0"/>
              <a:t>model straw man </a:t>
            </a:r>
            <a:endParaRPr lang="en-US" baseline="0" dirty="0" smtClean="0"/>
          </a:p>
          <a:p>
            <a:pPr defTabSz="924458"/>
            <a:endParaRPr lang="en-US" dirty="0" smtClean="0"/>
          </a:p>
          <a:p>
            <a:pPr defTabSz="924458"/>
            <a:endParaRPr lang="en-US" baseline="0" dirty="0" smtClean="0"/>
          </a:p>
          <a:p>
            <a:pPr defTabSz="924458"/>
            <a:endParaRPr lang="en-US" baseline="0" dirty="0" smtClean="0"/>
          </a:p>
          <a:p>
            <a:pPr marL="0" lvl="1" defTabSz="924458"/>
            <a:r>
              <a:rPr lang="en-US" dirty="0" smtClean="0"/>
              <a:t>Identify core elements and propose standards to adopt (link) (not focus of today so wont show)</a:t>
            </a:r>
          </a:p>
          <a:p>
            <a:pPr defTabSz="924458"/>
            <a:endParaRPr lang="en-US" baseline="0" dirty="0" smtClean="0"/>
          </a:p>
          <a:p>
            <a:pPr defTabSz="924458"/>
            <a:endParaRPr lang="en-US" dirty="0" smtClean="0"/>
          </a:p>
        </p:txBody>
      </p:sp>
      <p:sp>
        <p:nvSpPr>
          <p:cNvPr id="4" name="Slide Number Placeholder 3"/>
          <p:cNvSpPr>
            <a:spLocks noGrp="1"/>
          </p:cNvSpPr>
          <p:nvPr>
            <p:ph type="sldNum" sz="quarter" idx="10"/>
          </p:nvPr>
        </p:nvSpPr>
        <p:spPr/>
        <p:txBody>
          <a:bodyPr/>
          <a:lstStyle/>
          <a:p>
            <a:fld id="{DF6F5F31-DC3A-412E-AD57-5461A2167659}" type="slidenum">
              <a:rPr lang="en-US" smtClean="0"/>
              <a:t>97</a:t>
            </a:fld>
            <a:endParaRPr lang="en-US"/>
          </a:p>
        </p:txBody>
      </p:sp>
    </p:spTree>
    <p:extLst>
      <p:ext uri="{BB962C8B-B14F-4D97-AF65-F5344CB8AC3E}">
        <p14:creationId xmlns:p14="http://schemas.microsoft.com/office/powerpoint/2010/main" val="29151068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a:t>
            </a:r>
          </a:p>
          <a:p>
            <a:endParaRPr lang="en-US" dirty="0" smtClean="0"/>
          </a:p>
          <a:p>
            <a:r>
              <a:rPr lang="en-US" dirty="0" smtClean="0"/>
              <a:t>Start </a:t>
            </a:r>
            <a:r>
              <a:rPr lang="en-US" dirty="0" smtClean="0"/>
              <a:t>by just defining some core concepts - so</a:t>
            </a:r>
            <a:r>
              <a:rPr lang="en-US" baseline="0" dirty="0" smtClean="0"/>
              <a:t> I actually like this as a place to start distilling the large amount of information we have waded through and knowledge we have gained.  What I have done is identified ~20 most important concepts relevant for an experimental metadata model that addresses our use cases and requirements.</a:t>
            </a:r>
          </a:p>
          <a:p>
            <a:endParaRPr lang="en-US" baseline="0" dirty="0" smtClean="0"/>
          </a:p>
          <a:p>
            <a:r>
              <a:rPr lang="en-US" baseline="0" dirty="0" smtClean="0"/>
              <a:t>I documented these in a google doc for now in the form of a glossary that . . .</a:t>
            </a:r>
          </a:p>
          <a:p>
            <a:endParaRPr lang="en-US" baseline="0" dirty="0" smtClean="0"/>
          </a:p>
          <a:p>
            <a:r>
              <a:rPr lang="en-US" baseline="0" dirty="0" smtClean="0"/>
              <a:t>And also two hierarchical artifacts:  an ontological subsumption hierarchy that . . . and a hierarchical metadata schema</a:t>
            </a:r>
          </a:p>
          <a:p>
            <a:endParaRPr lang="en-US" baseline="0" dirty="0" smtClean="0"/>
          </a:p>
          <a:p>
            <a:r>
              <a:rPr lang="en-US" baseline="0" dirty="0" smtClean="0"/>
              <a:t>------------</a:t>
            </a:r>
          </a:p>
          <a:p>
            <a:endParaRPr lang="en-US" baseline="0" dirty="0" smtClean="0"/>
          </a:p>
          <a:p>
            <a:r>
              <a:rPr lang="en-US" baseline="0" dirty="0" smtClean="0"/>
              <a:t>Later this schema is translated into an ontological model (or at least a cmap specification of what one would look like)</a:t>
            </a:r>
            <a:endParaRPr lang="en-US" dirty="0"/>
          </a:p>
        </p:txBody>
      </p:sp>
      <p:sp>
        <p:nvSpPr>
          <p:cNvPr id="4" name="Slide Number Placeholder 3"/>
          <p:cNvSpPr>
            <a:spLocks noGrp="1"/>
          </p:cNvSpPr>
          <p:nvPr>
            <p:ph type="sldNum" sz="quarter" idx="10"/>
          </p:nvPr>
        </p:nvSpPr>
        <p:spPr/>
        <p:txBody>
          <a:bodyPr/>
          <a:lstStyle/>
          <a:p>
            <a:fld id="{74621EDA-C842-420C-A6C8-0804DE47E67C}" type="slidenum">
              <a:rPr lang="en-US" smtClean="0"/>
              <a:t>98</a:t>
            </a:fld>
            <a:endParaRPr lang="en-US"/>
          </a:p>
        </p:txBody>
      </p:sp>
    </p:spTree>
    <p:extLst>
      <p:ext uri="{BB962C8B-B14F-4D97-AF65-F5344CB8AC3E}">
        <p14:creationId xmlns:p14="http://schemas.microsoft.com/office/powerpoint/2010/main" val="416354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r>
              <a:rPr lang="en-US" dirty="0" smtClean="0"/>
              <a:t>based on these lessons/needs, defined following goals for deliverables</a:t>
            </a:r>
          </a:p>
          <a:p>
            <a:endParaRPr lang="en-US" dirty="0" smtClean="0"/>
          </a:p>
          <a:p>
            <a:r>
              <a:rPr lang="en-US" dirty="0" smtClean="0"/>
              <a:t>LIST PURPOSES OF EACH INSTEAD OF COMPOENNTS – SHOW COMPONESNT WHEN WE GET TO THAT SLIDE</a:t>
            </a:r>
          </a:p>
          <a:p>
            <a:endParaRPr lang="en-US" dirty="0" smtClean="0"/>
          </a:p>
          <a:p>
            <a:pPr marL="231115" indent="-231115">
              <a:buAutoNum type="arabicPeriod"/>
            </a:pPr>
            <a:r>
              <a:rPr lang="en-US" dirty="0" smtClean="0"/>
              <a:t>guide early iterations of internal metadata schema and community integration for new systems (e.g. data repo, integrated search tool).</a:t>
            </a:r>
            <a:r>
              <a:rPr lang="en-US" baseline="0" dirty="0" smtClean="0"/>
              <a:t>  point to standards to adopt or align with</a:t>
            </a:r>
          </a:p>
          <a:p>
            <a:pPr marL="231115" indent="-231115">
              <a:buAutoNum type="arabicPeriod"/>
            </a:pPr>
            <a:endParaRPr lang="en-US" baseline="0" dirty="0" smtClean="0"/>
          </a:p>
          <a:p>
            <a:r>
              <a:rPr lang="en-US" dirty="0"/>
              <a:t>2. We need to take a step back and agree on the meeting at relationships between key concepts underlying experimental research, and use this as a basis for a shared understanding, clear and efficient discourse in communication, and a starting point and guiding set of principles for any integration efforts. </a:t>
            </a:r>
            <a:endParaRPr lang="en-US" dirty="0" smtClean="0"/>
          </a:p>
          <a:p>
            <a:endParaRPr lang="en-US" dirty="0" smtClean="0"/>
          </a:p>
          <a:p>
            <a:endParaRPr lang="en-US" dirty="0" smtClean="0"/>
          </a:p>
          <a:p>
            <a:r>
              <a:rPr lang="en-US" dirty="0" smtClean="0"/>
              <a:t>Reference domain model </a:t>
            </a:r>
            <a:r>
              <a:rPr lang="en-US" baseline="0" dirty="0" smtClean="0"/>
              <a:t> -</a:t>
            </a:r>
            <a:r>
              <a:rPr lang="en-US" dirty="0" smtClean="0"/>
              <a:t> align understanding  of the domain and terminology  used to describe it</a:t>
            </a:r>
          </a:p>
          <a:p>
            <a:endParaRPr lang="en-US" dirty="0" smtClean="0"/>
          </a:p>
          <a:p>
            <a:r>
              <a:rPr lang="en-US" dirty="0" smtClean="0"/>
              <a:t>Experimental Metadata Model:  new model, informed by existing work but targeted specifically for our use cases</a:t>
            </a:r>
          </a:p>
        </p:txBody>
      </p:sp>
      <p:sp>
        <p:nvSpPr>
          <p:cNvPr id="4" name="Slide Number Placeholder 3"/>
          <p:cNvSpPr>
            <a:spLocks noGrp="1"/>
          </p:cNvSpPr>
          <p:nvPr>
            <p:ph type="sldNum" sz="quarter" idx="10"/>
          </p:nvPr>
        </p:nvSpPr>
        <p:spPr/>
        <p:txBody>
          <a:bodyPr/>
          <a:lstStyle/>
          <a:p>
            <a:fld id="{C50E38A9-A3D7-4ABE-845B-C94FBBF6D36F}" type="slidenum">
              <a:rPr lang="en-US" smtClean="0"/>
              <a:t>99</a:t>
            </a:fld>
            <a:endParaRPr lang="en-US"/>
          </a:p>
        </p:txBody>
      </p:sp>
    </p:spTree>
    <p:extLst>
      <p:ext uri="{BB962C8B-B14F-4D97-AF65-F5344CB8AC3E}">
        <p14:creationId xmlns:p14="http://schemas.microsoft.com/office/powerpoint/2010/main" val="24382693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DCAT and PROV other key considerations</a:t>
            </a:r>
          </a:p>
          <a:p>
            <a:endParaRPr lang="en-US" dirty="0" smtClean="0"/>
          </a:p>
          <a:p>
            <a:endParaRPr lang="en-US" dirty="0" smtClean="0"/>
          </a:p>
          <a:p>
            <a:endParaRPr lang="en-US" dirty="0" smtClean="0"/>
          </a:p>
          <a:p>
            <a:pPr defTabSz="924458"/>
            <a:r>
              <a:rPr lang="en-US" dirty="0" smtClean="0"/>
              <a:t>decide what attributes to describe, what existing standards to re-use, &amp; where new modeling is needed (link</a:t>
            </a:r>
          </a:p>
          <a:p>
            <a:endParaRPr lang="en-US" dirty="0"/>
          </a:p>
        </p:txBody>
      </p:sp>
      <p:sp>
        <p:nvSpPr>
          <p:cNvPr id="4" name="Slide Number Placeholder 3"/>
          <p:cNvSpPr>
            <a:spLocks noGrp="1"/>
          </p:cNvSpPr>
          <p:nvPr>
            <p:ph type="sldNum" sz="quarter" idx="10"/>
          </p:nvPr>
        </p:nvSpPr>
        <p:spPr/>
        <p:txBody>
          <a:bodyPr/>
          <a:lstStyle/>
          <a:p>
            <a:fld id="{C50E38A9-A3D7-4ABE-845B-C94FBBF6D36F}" type="slidenum">
              <a:rPr lang="en-US" smtClean="0"/>
              <a:t>100</a:t>
            </a:fld>
            <a:endParaRPr lang="en-US"/>
          </a:p>
        </p:txBody>
      </p:sp>
    </p:spTree>
    <p:extLst>
      <p:ext uri="{BB962C8B-B14F-4D97-AF65-F5344CB8AC3E}">
        <p14:creationId xmlns:p14="http://schemas.microsoft.com/office/powerpoint/2010/main" val="411690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6C2590-4EBC-4FFD-BDEA-DE008676E17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1581693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2590-4EBC-4FFD-BDEA-DE008676E17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338850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2590-4EBC-4FFD-BDEA-DE008676E17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24502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2590-4EBC-4FFD-BDEA-DE008676E17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296036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6C2590-4EBC-4FFD-BDEA-DE008676E171}" type="datetimeFigureOut">
              <a:rPr lang="en-US" smtClean="0"/>
              <a:t>10/29/2015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176124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6C2590-4EBC-4FFD-BDEA-DE008676E17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292479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6C2590-4EBC-4FFD-BDEA-DE008676E171}" type="datetimeFigureOut">
              <a:rPr lang="en-US" smtClean="0"/>
              <a:t>10/29/2015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14162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6C2590-4EBC-4FFD-BDEA-DE008676E171}" type="datetimeFigureOut">
              <a:rPr lang="en-US" smtClean="0"/>
              <a:t>10/29/2015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227797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C2590-4EBC-4FFD-BDEA-DE008676E171}" type="datetimeFigureOut">
              <a:rPr lang="en-US" smtClean="0"/>
              <a:t>10/29/2015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3889857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C2590-4EBC-4FFD-BDEA-DE008676E17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111973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C2590-4EBC-4FFD-BDEA-DE008676E171}" type="datetimeFigureOut">
              <a:rPr lang="en-US" smtClean="0"/>
              <a:t>10/29/2015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DD1B8-F88B-4A0B-99C9-C2D04683303A}" type="slidenum">
              <a:rPr lang="en-US" smtClean="0"/>
              <a:t>‹#›</a:t>
            </a:fld>
            <a:endParaRPr lang="en-US"/>
          </a:p>
        </p:txBody>
      </p:sp>
    </p:spTree>
    <p:extLst>
      <p:ext uri="{BB962C8B-B14F-4D97-AF65-F5344CB8AC3E}">
        <p14:creationId xmlns:p14="http://schemas.microsoft.com/office/powerpoint/2010/main" val="41015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C2590-4EBC-4FFD-BDEA-DE008676E171}" type="datetimeFigureOut">
              <a:rPr lang="en-US" smtClean="0"/>
              <a:t>10/29/2015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DD1B8-F88B-4A0B-99C9-C2D04683303A}" type="slidenum">
              <a:rPr lang="en-US" smtClean="0"/>
              <a:t>‹#›</a:t>
            </a:fld>
            <a:endParaRPr lang="en-US"/>
          </a:p>
        </p:txBody>
      </p:sp>
    </p:spTree>
    <p:extLst>
      <p:ext uri="{BB962C8B-B14F-4D97-AF65-F5344CB8AC3E}">
        <p14:creationId xmlns:p14="http://schemas.microsoft.com/office/powerpoint/2010/main" val="3224299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hyperlink" Target="https://docs.google.com/spreadsheets/d/1nL2VkJTYfHwAtDoiM88l4SJ8MICOEr464z1-OKFzcuU/edit#gid=740592968"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png"/><Relationship Id="rId3" Type="http://schemas.openxmlformats.org/officeDocument/2006/relationships/hyperlink" Target="http://www.nature.com/sdata/" TargetMode="External"/><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hyperlink" Target="http://biodiversitydatajournal.com/" TargetMode="External"/><Relationship Id="rId10" Type="http://schemas.openxmlformats.org/officeDocument/2006/relationships/image" Target="../media/image22.png"/><Relationship Id="rId4" Type="http://schemas.openxmlformats.org/officeDocument/2006/relationships/hyperlink" Target="https://www.dataone.org/" TargetMode="External"/><Relationship Id="rId9" Type="http://schemas.openxmlformats.org/officeDocument/2006/relationships/image" Target="../media/image59.png"/></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pli=1#gid=0"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docs.google.com/document/d/1nBMwj6reBoreE1ik_F7DAHn_GoAXwrA0r2Cq_Ha3r3w/edit#heading=h.t1nvj7l45t5f" TargetMode="External"/><Relationship Id="rId5" Type="http://schemas.openxmlformats.org/officeDocument/2006/relationships/hyperlink" Target="https://docs.google.com/document/d/1nBMwj6reBoreE1ik_F7DAHn_GoAXwrA0r2Cq_Ha3r3w/edit?pli=1#heading=h.vdtd66175f1yhttps://docs.google.com/document/d/1nBMwj6reBoreE1ik_F7DAHn_GoAXwrA0r2Cq_Ha3r3w/edit" TargetMode="External"/><Relationship Id="rId4" Type="http://schemas.openxmlformats.org/officeDocument/2006/relationships/hyperlink" Target="https://docs.google.com/spreadsheets/d/1nL2VkJTYfHwAtDoiM88l4SJ8MICOEr464z1-OKFzcuU/edit#gid=740592968"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docs.google.com/spreadsheets/d/1-cj4shWoB_RLGtHMa5AZVjDbF3PSw44cMkRKiIDt_uY/edit#gid=0"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google.com/spreadsheets/d/1-cj4shWoB_RLGtHMa5AZVjDbF3PSw44cMkRKiIDt_uY/edit#gid=0"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docs.google.com/spreadsheets/d/1-cj4shWoB_RLGtHMa5AZVjDbF3PSw44cMkRKiIDt_uY/edit#gid=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pli=1#gid=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docs.google.com/document/d/1nBMwj6reBoreE1ik_F7DAHn_GoAXwrA0r2Cq_Ha3r3w/edit#heading=h.t1nvj7l45t5f" TargetMode="External"/><Relationship Id="rId5" Type="http://schemas.openxmlformats.org/officeDocument/2006/relationships/hyperlink" Target="https://docs.google.com/document/d/1nBMwj6reBoreE1ik_F7DAHn_GoAXwrA0r2Cq_Ha3r3w/edit?pli=1#heading=h.vdtd66175f1yhttps://docs.google.com/document/d/1nBMwj6reBoreE1ik_F7DAHn_GoAXwrA0r2Cq_Ha3r3w/edit" TargetMode="External"/><Relationship Id="rId4" Type="http://schemas.openxmlformats.org/officeDocument/2006/relationships/hyperlink" Target="https://docs.google.com/spreadsheets/d/1nL2VkJTYfHwAtDoiM88l4SJ8MICOEr464z1-OKFzcuU/edit#gid=740592968"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biocaddie/WG3-MetadataSpecifications"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pli=1#gid=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nL2VkJTYfHwAtDoiM88l4SJ8MICOEr464z1-OKFzcuU/edit#gid=74059296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w3.org/TR/hcls-datas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nBMwj6reBoreE1ik_F7DAHn_GoAXwrA0r2Cq_Ha3r3w/edit#heading=h.vdtd66175f1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docs.google.com/document/d/1nBMwj6reBoreE1ik_F7DAHn_GoAXwrA0r2Cq_Ha3r3w/edit#heading=h.15vdfbks34ao" TargetMode="External"/><Relationship Id="rId4" Type="http://schemas.openxmlformats.org/officeDocument/2006/relationships/hyperlink" Target="https://docs.google.com/document/d/1nBMwj6reBoreE1ik_F7DAHn_GoAXwrA0r2Cq_Ha3r3w/edit#bookmark=id.peoqavdegdlu"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nBMwj6reBoreE1ik_F7DAHn_GoAXwrA0r2Cq_Ha3r3w/edit#heading=h.t1nvj7l45t5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cs.google.com/spreadsheets/d/1-cj4shWoB_RLGtHMa5AZVjDbF3PSw44cMkRKiIDt_uY/edit#gid=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iocaddie.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figshare.com/articles/bioCADDIE_white_paper_Data_Discovery_Index/1362572" TargetMode="External"/><Relationship Id="rId4" Type="http://schemas.openxmlformats.org/officeDocument/2006/relationships/hyperlink" Target="https://github.com/biocaddie/WG3-MetadataSpecification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iocaddie.or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figshare.com/articles/bioCADDIE_white_paper_Data_Discovery_Index/1362572" TargetMode="External"/><Relationship Id="rId4" Type="http://schemas.openxmlformats.org/officeDocument/2006/relationships/hyperlink" Target="https://github.com/biocaddie/WG3-MetadataSpecific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Qex3pq84Q3CmkytzlDavtiFHWVvOC9_jE65kDg81Bi0/edit#gid=2139733899"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png"/><Relationship Id="rId9"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hyperlink" Target="https://docs.google.com/document/d/1nBMwj6reBoreE1ik_F7DAHn_GoAXwrA0r2Cq_Ha3r3w/edit#heading=h.t1nvj7l45t5f" TargetMode="External"/><Relationship Id="rId3" Type="http://schemas.openxmlformats.org/officeDocument/2006/relationships/hyperlink" Target="https://docs.google.com/spreadsheets/d/1rqnHZp8Xx-lxS31CTHgh82lmNFKGjcLPtT_cVNJHU2c/edit#gid=0" TargetMode="External"/><Relationship Id="rId7" Type="http://schemas.openxmlformats.org/officeDocument/2006/relationships/hyperlink" Target="https://docs.google.com/document/d/1nBMwj6reBoreE1ik_F7DAHn_GoAXwrA0r2Cq_Ha3r3w/edit"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ocs.google.com/spreadsheets/d/1-cj4shWoB_RLGtHMa5AZVjDbF3PSw44cMkRKiIDt_uY/edit#gid=0" TargetMode="External"/><Relationship Id="rId5" Type="http://schemas.openxmlformats.org/officeDocument/2006/relationships/hyperlink" Target="https://docs.google.com/spreadsheets/d/1nL2VkJTYfHwAtDoiM88l4SJ8MICOEr464z1-OKFzcuU/edit#gid=740592968" TargetMode="External"/><Relationship Id="rId4" Type="http://schemas.openxmlformats.org/officeDocument/2006/relationships/hyperlink" Target="https://docs.google.com/spreadsheets/d/1dh2LxnoNNJ7XG4622X740E40AMrxzoVicPHNP48CMAE/edit#gid=1774187995"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docs.google.com/spreadsheets/d/1nL2VkJTYfHwAtDoiM88l4SJ8MICOEr464z1-OKFzcuU/edit#gid=740592968" TargetMode="External"/><Relationship Id="rId5" Type="http://schemas.openxmlformats.org/officeDocument/2006/relationships/hyperlink" Target="https://docs.google.com/document/d/1BFYCicmgJ0-9Cm7ZTbHqQofp2hvXCB_0cAANNYD6ros/edit" TargetMode="External"/><Relationship Id="rId4" Type="http://schemas.openxmlformats.org/officeDocument/2006/relationships/hyperlink" Target="https://docs.google.com/spreadsheets/d/1dh2LxnoNNJ7XG4622X740E40AMrxzoVicPHNP48CMAE/edit#gid=1774187995"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s://docs.google.com/spreadsheets/d/1dh2LxnoNNJ7XG4622X740E40AMrxzoVicPHNP48CMAE/edit#gid=1774187995"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docs.google.com/document/d/1BFYCicmgJ0-9Cm7ZTbHqQofp2hvXCB_0cAANNYD6ros/edit"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ocs.google.com/spreadsheets/d/1rqnHZp8Xx-lxS31CTHgh82lmNFKGjcLPtT_cVNJHU2c/edit#gid=0"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ocs.google.com/spreadsheets/d/1nL2VkJTYfHwAtDoiM88l4SJ8MICOEr464z1-OKFzcuU/edit#gid=740592968" TargetMode="External"/><Relationship Id="rId7" Type="http://schemas.openxmlformats.org/officeDocument/2006/relationships/image" Target="../media/image53.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docs.google.com/document/d/1nBMwj6reBoreE1ik_F7DAHn_GoAXwrA0r2Cq_Ha3r3w/edit#bookmark=id.3n2kdnxt5851"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hyperlink" Target="https://docs.google.com/document/d/1nBMwj6reBoreE1ik_F7DAHn_GoAXwrA0r2Cq_Ha3r3w/edit#bookmark=id.q5ddvssfq51e" TargetMode="External"/><Relationship Id="rId4" Type="http://schemas.openxmlformats.org/officeDocument/2006/relationships/hyperlink" Target="https://docs.google.com/document/d/1nBMwj6reBoreE1ik_F7DAHn_GoAXwrA0r2Cq_Ha3r3w/edit#bookmark=id.peoqavdegdlu"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docs.google.com/spreadsheets/d/1nL2VkJTYfHwAtDoiM88l4SJ8MICOEr464z1-OKFzcuU/edit#gid=740592968"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Autofit/>
          </a:bodyPr>
          <a:lstStyle/>
          <a:p>
            <a:r>
              <a:rPr lang="en-US" sz="5400" dirty="0" smtClean="0">
                <a:solidFill>
                  <a:srgbClr val="00B050"/>
                </a:solidFill>
              </a:rPr>
              <a:t>Toward an </a:t>
            </a:r>
            <a:r>
              <a:rPr lang="en-US" sz="5400" dirty="0" smtClean="0">
                <a:solidFill>
                  <a:srgbClr val="00B050"/>
                </a:solidFill>
              </a:rPr>
              <a:t>Unified Metadata Model fo</a:t>
            </a:r>
            <a:r>
              <a:rPr lang="en-US" sz="5400" dirty="0" smtClean="0">
                <a:solidFill>
                  <a:srgbClr val="00B050"/>
                </a:solidFill>
              </a:rPr>
              <a:t>r ‘Research Objects’</a:t>
            </a:r>
            <a:endParaRPr lang="en-US" sz="5400" dirty="0">
              <a:solidFill>
                <a:srgbClr val="00B050"/>
              </a:solidFill>
            </a:endParaRPr>
          </a:p>
        </p:txBody>
      </p:sp>
      <p:sp>
        <p:nvSpPr>
          <p:cNvPr id="3" name="Subtitle 2"/>
          <p:cNvSpPr>
            <a:spLocks noGrp="1"/>
          </p:cNvSpPr>
          <p:nvPr>
            <p:ph type="subTitle" idx="1"/>
          </p:nvPr>
        </p:nvSpPr>
        <p:spPr>
          <a:xfrm>
            <a:off x="1371600" y="3657600"/>
            <a:ext cx="6400800" cy="2057400"/>
          </a:xfrm>
        </p:spPr>
        <p:txBody>
          <a:bodyPr>
            <a:normAutofit/>
          </a:bodyPr>
          <a:lstStyle/>
          <a:p>
            <a:r>
              <a:rPr lang="en-US" dirty="0" smtClean="0">
                <a:solidFill>
                  <a:schemeClr val="tx1">
                    <a:lumMod val="75000"/>
                    <a:lumOff val="25000"/>
                  </a:schemeClr>
                </a:solidFill>
              </a:rPr>
              <a:t>Matthew Brush</a:t>
            </a:r>
          </a:p>
          <a:p>
            <a:r>
              <a:rPr lang="en-US" dirty="0" smtClean="0">
                <a:solidFill>
                  <a:schemeClr val="tx1">
                    <a:lumMod val="75000"/>
                    <a:lumOff val="25000"/>
                  </a:schemeClr>
                </a:solidFill>
              </a:rPr>
              <a:t>Oregon Health and Science University</a:t>
            </a:r>
          </a:p>
          <a:p>
            <a:pPr>
              <a:spcBef>
                <a:spcPts val="2400"/>
              </a:spcBef>
            </a:pPr>
            <a:r>
              <a:rPr lang="en-US" dirty="0" smtClean="0">
                <a:solidFill>
                  <a:schemeClr val="tx1">
                    <a:lumMod val="75000"/>
                    <a:lumOff val="25000"/>
                  </a:schemeClr>
                </a:solidFill>
              </a:rPr>
              <a:t>November 3, 2015</a:t>
            </a:r>
            <a:endParaRPr lang="en-US" dirty="0" smtClean="0">
              <a:solidFill>
                <a:schemeClr val="tx1">
                  <a:lumMod val="75000"/>
                  <a:lumOff val="25000"/>
                </a:schemeClr>
              </a:solidFill>
            </a:endParaRPr>
          </a:p>
        </p:txBody>
      </p:sp>
      <p:sp>
        <p:nvSpPr>
          <p:cNvPr id="5" name="Slide Number Placeholder 4"/>
          <p:cNvSpPr>
            <a:spLocks noGrp="1"/>
          </p:cNvSpPr>
          <p:nvPr>
            <p:ph type="sldNum" sz="quarter" idx="12"/>
          </p:nvPr>
        </p:nvSpPr>
        <p:spPr/>
        <p:txBody>
          <a:bodyPr/>
          <a:lstStyle/>
          <a:p>
            <a:fld id="{F47D5A3B-C5AA-4549-B30E-CA1655418998}" type="slidenum">
              <a:rPr lang="en-US" smtClean="0"/>
              <a:t>1</a:t>
            </a:fld>
            <a:endParaRPr lang="en-US"/>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179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9838"/>
            <a:ext cx="2819400" cy="1143000"/>
          </a:xfrm>
        </p:spPr>
        <p:txBody>
          <a:bodyPr>
            <a:noAutofit/>
          </a:bodyPr>
          <a:lstStyle/>
          <a:p>
            <a:r>
              <a:rPr lang="en-US" sz="5400" dirty="0" smtClean="0">
                <a:solidFill>
                  <a:srgbClr val="00B050"/>
                </a:solidFill>
              </a:rPr>
              <a:t>Systems</a:t>
            </a:r>
            <a:endParaRPr lang="en-US" sz="5400" dirty="0">
              <a:solidFill>
                <a:srgbClr val="00B050"/>
              </a:solidFill>
            </a:endParaRPr>
          </a:p>
        </p:txBody>
      </p:sp>
      <p:sp>
        <p:nvSpPr>
          <p:cNvPr id="3" name="Content Placeholder 2"/>
          <p:cNvSpPr>
            <a:spLocks noGrp="1"/>
          </p:cNvSpPr>
          <p:nvPr>
            <p:ph idx="1"/>
          </p:nvPr>
        </p:nvSpPr>
        <p:spPr>
          <a:xfrm>
            <a:off x="457200" y="1796719"/>
            <a:ext cx="4114800" cy="4527881"/>
          </a:xfrm>
        </p:spPr>
        <p:txBody>
          <a:bodyPr>
            <a:normAutofit fontScale="92500"/>
          </a:bodyPr>
          <a:lstStyle/>
          <a:p>
            <a:pPr marL="517525" lvl="1" indent="-268288">
              <a:spcBef>
                <a:spcPts val="0"/>
              </a:spcBef>
              <a:buFont typeface="Wingdings" panose="05000000000000000000" pitchFamily="2" charset="2"/>
              <a:buChar char="§"/>
            </a:pPr>
            <a:r>
              <a:rPr lang="en-US" sz="2400" dirty="0" smtClean="0"/>
              <a:t>Dryad, </a:t>
            </a:r>
            <a:r>
              <a:rPr lang="en-US" sz="2400" dirty="0" err="1" smtClean="0"/>
              <a:t>FigShare</a:t>
            </a:r>
            <a:r>
              <a:rPr lang="en-US" sz="2400" dirty="0" smtClean="0"/>
              <a:t>, </a:t>
            </a:r>
            <a:r>
              <a:rPr lang="en-US" sz="2400" dirty="0" err="1" smtClean="0"/>
              <a:t>Dataverse</a:t>
            </a:r>
            <a:endParaRPr lang="en-US" sz="1600" dirty="0" smtClean="0"/>
          </a:p>
          <a:p>
            <a:pPr marL="517525" indent="-268288">
              <a:spcBef>
                <a:spcPts val="2400"/>
              </a:spcBef>
              <a:buFont typeface="Wingdings" panose="05000000000000000000" pitchFamily="2" charset="2"/>
              <a:buChar char="§"/>
            </a:pPr>
            <a:r>
              <a:rPr lang="en-US" sz="2400" dirty="0" smtClean="0"/>
              <a:t>Use internal schema,  alignment with standards varies</a:t>
            </a:r>
          </a:p>
          <a:p>
            <a:pPr marL="517525" indent="-268288">
              <a:buFont typeface="Wingdings" panose="05000000000000000000" pitchFamily="2" charset="2"/>
              <a:buChar char="§"/>
            </a:pPr>
            <a:endParaRPr lang="en-US" sz="1600" dirty="0" smtClean="0"/>
          </a:p>
          <a:p>
            <a:pPr marL="517525" indent="-268288">
              <a:buFont typeface="Wingdings" panose="05000000000000000000" pitchFamily="2" charset="2"/>
              <a:buChar char="§"/>
            </a:pPr>
            <a:r>
              <a:rPr lang="en-US" sz="2400" dirty="0" smtClean="0"/>
              <a:t>Structured metadata collected primarily for generic attributes of the dataset</a:t>
            </a:r>
          </a:p>
          <a:p>
            <a:pPr marL="517525" indent="-268288">
              <a:buFont typeface="Wingdings" panose="05000000000000000000" pitchFamily="2" charset="2"/>
              <a:buChar char="§"/>
            </a:pPr>
            <a:endParaRPr lang="en-US" sz="1600" dirty="0" smtClean="0"/>
          </a:p>
          <a:p>
            <a:pPr marL="517525" indent="-268288">
              <a:buFont typeface="Wingdings" panose="05000000000000000000" pitchFamily="2" charset="2"/>
              <a:buChar char="§"/>
            </a:pPr>
            <a:r>
              <a:rPr lang="en-US" sz="2400" dirty="0" smtClean="0"/>
              <a:t>Minimal structured metadata about experiments that produced data (keywords)</a:t>
            </a:r>
            <a:endParaRPr lang="en-US" sz="2400" dirty="0"/>
          </a:p>
          <a:p>
            <a:pPr marL="342900" lvl="1" indent="0">
              <a:spcBef>
                <a:spcPts val="0"/>
              </a:spcBef>
              <a:buNone/>
            </a:pPr>
            <a:endParaRPr lang="en-US" sz="1800" dirty="0" smtClean="0"/>
          </a:p>
          <a:p>
            <a:pPr marL="1257300" lvl="1" indent="-514350">
              <a:buFont typeface="+mj-lt"/>
              <a:buAutoNum type="alphaUcPeriod"/>
            </a:pPr>
            <a:endParaRPr lang="en-US" sz="2000" dirty="0" smtClean="0"/>
          </a:p>
          <a:p>
            <a:pPr marL="0" indent="0">
              <a:buNone/>
            </a:pPr>
            <a:endParaRPr lang="en-US" sz="2400" dirty="0" smtClean="0"/>
          </a:p>
          <a:p>
            <a:pPr lvl="1"/>
            <a:endParaRPr lang="en-US" sz="2000"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4953000" y="354526"/>
            <a:ext cx="3733800" cy="6143965"/>
            <a:chOff x="4343400" y="-376306"/>
            <a:chExt cx="4395308" cy="6874797"/>
          </a:xfrm>
        </p:grpSpPr>
        <p:grpSp>
          <p:nvGrpSpPr>
            <p:cNvPr id="10" name="Group 9"/>
            <p:cNvGrpSpPr/>
            <p:nvPr/>
          </p:nvGrpSpPr>
          <p:grpSpPr>
            <a:xfrm>
              <a:off x="4343400" y="373805"/>
              <a:ext cx="4395308" cy="6124686"/>
              <a:chOff x="-1966436" y="-5480998"/>
              <a:chExt cx="6521500" cy="8967660"/>
            </a:xfrm>
          </p:grpSpPr>
          <p:pic>
            <p:nvPicPr>
              <p:cNvPr id="8194" name="Picture 2" descr="C:\Users\brushm\AppData\Roaming\PixelMetrics\CaptureWiz\Temp\13.png"/>
              <p:cNvPicPr>
                <a:picLocks noChangeAspect="1" noChangeArrowheads="1"/>
              </p:cNvPicPr>
              <p:nvPr/>
            </p:nvPicPr>
            <p:blipFill rotWithShape="1">
              <a:blip r:embed="rId3">
                <a:extLst>
                  <a:ext uri="{28A0092B-C50C-407E-A947-70E740481C1C}">
                    <a14:useLocalDpi xmlns:a14="http://schemas.microsoft.com/office/drawing/2010/main" val="0"/>
                  </a:ext>
                </a:extLst>
              </a:blip>
              <a:srcRect t="15095" b="55628"/>
              <a:stretch/>
            </p:blipFill>
            <p:spPr bwMode="auto">
              <a:xfrm>
                <a:off x="-1957712" y="-4724400"/>
                <a:ext cx="6505575" cy="46207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brushm\AppData\Roaming\PixelMetrics\CaptureWiz\Temp\13.png"/>
              <p:cNvPicPr>
                <a:picLocks noChangeAspect="1" noChangeArrowheads="1"/>
              </p:cNvPicPr>
              <p:nvPr/>
            </p:nvPicPr>
            <p:blipFill rotWithShape="1">
              <a:blip r:embed="rId3">
                <a:extLst>
                  <a:ext uri="{28A0092B-C50C-407E-A947-70E740481C1C}">
                    <a14:useLocalDpi xmlns:a14="http://schemas.microsoft.com/office/drawing/2010/main" val="0"/>
                  </a:ext>
                </a:extLst>
              </a:blip>
              <a:srcRect b="95013"/>
              <a:stretch/>
            </p:blipFill>
            <p:spPr bwMode="auto">
              <a:xfrm>
                <a:off x="-1966436" y="-5480998"/>
                <a:ext cx="6505575" cy="7870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brushm\AppData\Roaming\PixelMetrics\CaptureWiz\Temp\13.png"/>
              <p:cNvPicPr>
                <a:picLocks noChangeAspect="1" noChangeArrowheads="1"/>
              </p:cNvPicPr>
              <p:nvPr/>
            </p:nvPicPr>
            <p:blipFill rotWithShape="1">
              <a:blip r:embed="rId3">
                <a:extLst>
                  <a:ext uri="{28A0092B-C50C-407E-A947-70E740481C1C}">
                    <a14:useLocalDpi xmlns:a14="http://schemas.microsoft.com/office/drawing/2010/main" val="0"/>
                  </a:ext>
                </a:extLst>
              </a:blip>
              <a:srcRect t="66820" b="18503"/>
              <a:stretch/>
            </p:blipFill>
            <p:spPr bwMode="auto">
              <a:xfrm>
                <a:off x="-1950511" y="-88832"/>
                <a:ext cx="6505575" cy="23164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brushm\AppData\Roaming\PixelMetrics\CaptureWiz\Temp\13.png"/>
              <p:cNvPicPr>
                <a:picLocks noChangeAspect="1" noChangeArrowheads="1"/>
              </p:cNvPicPr>
              <p:nvPr/>
            </p:nvPicPr>
            <p:blipFill rotWithShape="1">
              <a:blip r:embed="rId3">
                <a:extLst>
                  <a:ext uri="{28A0092B-C50C-407E-A947-70E740481C1C}">
                    <a14:useLocalDpi xmlns:a14="http://schemas.microsoft.com/office/drawing/2010/main" val="0"/>
                  </a:ext>
                </a:extLst>
              </a:blip>
              <a:srcRect t="92023"/>
              <a:stretch/>
            </p:blipFill>
            <p:spPr bwMode="auto">
              <a:xfrm>
                <a:off x="-1950511" y="2227648"/>
                <a:ext cx="6505575" cy="1259014"/>
              </a:xfrm>
              <a:prstGeom prst="rect">
                <a:avLst/>
              </a:prstGeom>
              <a:noFill/>
              <a:extLst>
                <a:ext uri="{909E8E84-426E-40DD-AFC4-6F175D3DCCD1}">
                  <a14:hiddenFill xmlns:a14="http://schemas.microsoft.com/office/drawing/2010/main">
                    <a:solidFill>
                      <a:srgbClr val="FFFFFF"/>
                    </a:solidFill>
                  </a14:hiddenFill>
                </a:ext>
              </a:extLst>
            </p:spPr>
          </p:pic>
        </p:grpSp>
        <p:pic>
          <p:nvPicPr>
            <p:cNvPr id="8196" name="Picture 4" descr="C:\Users\brushm\AppData\Roaming\PixelMetrics\CaptureWiz\Temp\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76306"/>
              <a:ext cx="4384575" cy="75011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459660" y="1264265"/>
            <a:ext cx="4282440" cy="523220"/>
          </a:xfrm>
          <a:prstGeom prst="rect">
            <a:avLst/>
          </a:prstGeom>
        </p:spPr>
        <p:txBody>
          <a:bodyPr wrap="square">
            <a:spAutoFit/>
          </a:bodyPr>
          <a:lstStyle/>
          <a:p>
            <a:pPr indent="0">
              <a:buNone/>
            </a:pPr>
            <a:r>
              <a:rPr lang="en-US" sz="2800" dirty="0" smtClean="0">
                <a:solidFill>
                  <a:srgbClr val="00B050"/>
                </a:solidFill>
              </a:rPr>
              <a:t>1. Generic Data Repositories</a:t>
            </a:r>
            <a:endParaRPr lang="en-US" sz="2800" dirty="0" smtClean="0">
              <a:solidFill>
                <a:srgbClr val="00B050"/>
              </a:solidFill>
            </a:endParaRPr>
          </a:p>
        </p:txBody>
      </p:sp>
      <p:pic>
        <p:nvPicPr>
          <p:cNvPr id="8198" name="Picture 6" descr="C:\Users\brushm\AppData\Roaming\PixelMetrics\CaptureWiz\Temp\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26308"/>
            <a:ext cx="1184911" cy="64049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600570" y="6586116"/>
            <a:ext cx="3421852" cy="261610"/>
          </a:xfrm>
          <a:prstGeom prst="rect">
            <a:avLst/>
          </a:prstGeom>
        </p:spPr>
        <p:txBody>
          <a:bodyPr wrap="square">
            <a:spAutoFit/>
          </a:bodyPr>
          <a:lstStyle/>
          <a:p>
            <a:r>
              <a:rPr lang="en-US" sz="1100" dirty="0" smtClean="0">
                <a:solidFill>
                  <a:schemeClr val="bg1"/>
                </a:solidFill>
              </a:rPr>
              <a:t>http://datadryad.org/resource/doi:10.5061/dryad.7j9t5</a:t>
            </a:r>
            <a:endParaRPr lang="en-US" sz="1100" dirty="0">
              <a:solidFill>
                <a:schemeClr val="bg1"/>
              </a:solidFill>
            </a:endParaRPr>
          </a:p>
        </p:txBody>
      </p:sp>
    </p:spTree>
    <p:extLst>
      <p:ext uri="{BB962C8B-B14F-4D97-AF65-F5344CB8AC3E}">
        <p14:creationId xmlns:p14="http://schemas.microsoft.com/office/powerpoint/2010/main" val="7141957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 Generic Metadata Recommendations</a:t>
            </a:r>
            <a:endParaRPr lang="en-US" dirty="0"/>
          </a:p>
        </p:txBody>
      </p:sp>
      <p:sp>
        <p:nvSpPr>
          <p:cNvPr id="3" name="Content Placeholder 2"/>
          <p:cNvSpPr>
            <a:spLocks noGrp="1"/>
          </p:cNvSpPr>
          <p:nvPr>
            <p:ph idx="1"/>
          </p:nvPr>
        </p:nvSpPr>
        <p:spPr/>
        <p:txBody>
          <a:bodyPr>
            <a:normAutofit fontScale="92500" lnSpcReduction="20000"/>
          </a:bodyPr>
          <a:lstStyle/>
          <a:p>
            <a:pPr marL="914400" lvl="1" indent="-514350">
              <a:buFont typeface="+mj-lt"/>
              <a:buAutoNum type="arabicPeriod"/>
            </a:pPr>
            <a:r>
              <a:rPr lang="en-US" dirty="0" smtClean="0"/>
              <a:t>spreadsheet of core elements and proposed standards to adopt </a:t>
            </a:r>
            <a:r>
              <a:rPr lang="en-US" dirty="0" smtClean="0">
                <a:solidFill>
                  <a:srgbClr val="C00000"/>
                </a:solidFill>
              </a:rPr>
              <a:t>(</a:t>
            </a:r>
            <a:r>
              <a:rPr lang="en-US" dirty="0" smtClean="0">
                <a:solidFill>
                  <a:srgbClr val="C00000"/>
                </a:solidFill>
                <a:hlinkClick r:id="rId3"/>
              </a:rPr>
              <a:t>link</a:t>
            </a:r>
            <a:r>
              <a:rPr lang="en-US" dirty="0" smtClean="0">
                <a:solidFill>
                  <a:srgbClr val="C00000"/>
                </a:solidFill>
              </a:rPr>
              <a:t>) (not focus of today so wont show)</a:t>
            </a:r>
            <a:endParaRPr lang="en-US" dirty="0" smtClean="0"/>
          </a:p>
          <a:p>
            <a:endParaRPr lang="en-US" dirty="0" smtClean="0"/>
          </a:p>
          <a:p>
            <a:r>
              <a:rPr lang="en-US" dirty="0" smtClean="0"/>
              <a:t>informed largely by HCLS effort our group was involved in with same charge – led by Michel Dumontier who is now at Stanford / CEDAR group</a:t>
            </a:r>
          </a:p>
          <a:p>
            <a:pPr lvl="1"/>
            <a:r>
              <a:rPr lang="en-US" dirty="0" smtClean="0"/>
              <a:t>goal is to </a:t>
            </a:r>
            <a:r>
              <a:rPr lang="en-US" dirty="0" smtClean="0"/>
              <a:t>guide early iterations of internal metadata schema and community integration for new systems (e.g. data repo, integrated search tool)</a:t>
            </a:r>
          </a:p>
          <a:p>
            <a:pPr lvl="1"/>
            <a:r>
              <a:rPr lang="en-US" baseline="0" dirty="0" smtClean="0"/>
              <a:t>point to standards to adopt or align with</a:t>
            </a:r>
          </a:p>
          <a:p>
            <a:endParaRPr lang="en-US" dirty="0"/>
          </a:p>
        </p:txBody>
      </p:sp>
    </p:spTree>
    <p:extLst>
      <p:ext uri="{BB962C8B-B14F-4D97-AF65-F5344CB8AC3E}">
        <p14:creationId xmlns:p14="http://schemas.microsoft.com/office/powerpoint/2010/main" val="39288536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III Experimental Metadata Model</a:t>
            </a:r>
            <a:endParaRPr lang="en-US" dirty="0"/>
          </a:p>
        </p:txBody>
      </p:sp>
      <p:sp>
        <p:nvSpPr>
          <p:cNvPr id="3" name="Content Placeholder 2"/>
          <p:cNvSpPr>
            <a:spLocks noGrp="1"/>
          </p:cNvSpPr>
          <p:nvPr>
            <p:ph idx="1"/>
          </p:nvPr>
        </p:nvSpPr>
        <p:spPr/>
        <p:txBody>
          <a:bodyPr>
            <a:normAutofit/>
          </a:bodyPr>
          <a:lstStyle/>
          <a:p>
            <a:pPr marL="168275" indent="0">
              <a:lnSpc>
                <a:spcPct val="120000"/>
              </a:lnSpc>
              <a:spcBef>
                <a:spcPts val="400"/>
              </a:spcBef>
              <a:buNone/>
            </a:pPr>
            <a:r>
              <a:rPr lang="en-US" dirty="0" smtClean="0"/>
              <a:t>Metadata Schema </a:t>
            </a:r>
          </a:p>
          <a:p>
            <a:pPr marL="168275" indent="0">
              <a:lnSpc>
                <a:spcPct val="120000"/>
              </a:lnSpc>
              <a:spcBef>
                <a:spcPts val="400"/>
              </a:spcBef>
              <a:buNone/>
            </a:pPr>
            <a:r>
              <a:rPr lang="en-US" sz="2400" dirty="0"/>
              <a:t>O</a:t>
            </a:r>
            <a:r>
              <a:rPr lang="en-US" sz="2400" dirty="0" smtClean="0"/>
              <a:t>rganizes core domain concepts  as  a hierarchical schema to support efficient metadata creation and search</a:t>
            </a:r>
          </a:p>
          <a:p>
            <a:pPr marL="168275" indent="0">
              <a:lnSpc>
                <a:spcPct val="120000"/>
              </a:lnSpc>
              <a:spcBef>
                <a:spcPts val="400"/>
              </a:spcBef>
              <a:buNone/>
            </a:pPr>
            <a:endParaRPr lang="en-US" b="1" dirty="0"/>
          </a:p>
          <a:p>
            <a:pPr marL="168275" indent="0">
              <a:lnSpc>
                <a:spcPct val="120000"/>
              </a:lnSpc>
              <a:spcBef>
                <a:spcPts val="400"/>
              </a:spcBef>
              <a:buNone/>
            </a:pPr>
            <a:r>
              <a:rPr lang="en-US" dirty="0" smtClean="0"/>
              <a:t>Exemplar Metadata Records</a:t>
            </a:r>
          </a:p>
          <a:p>
            <a:pPr marL="168275" indent="0">
              <a:lnSpc>
                <a:spcPct val="120000"/>
              </a:lnSpc>
              <a:spcBef>
                <a:spcPts val="400"/>
              </a:spcBef>
              <a:buNone/>
            </a:pPr>
            <a:r>
              <a:rPr lang="en-US" sz="2400" dirty="0"/>
              <a:t>I</a:t>
            </a:r>
            <a:r>
              <a:rPr lang="en-US" sz="2400" dirty="0" smtClean="0"/>
              <a:t>llustrates features of the metadata model using real data</a:t>
            </a:r>
          </a:p>
          <a:p>
            <a:endParaRPr lang="en-US" dirty="0"/>
          </a:p>
        </p:txBody>
      </p:sp>
    </p:spTree>
    <p:extLst>
      <p:ext uri="{BB962C8B-B14F-4D97-AF65-F5344CB8AC3E}">
        <p14:creationId xmlns:p14="http://schemas.microsoft.com/office/powerpoint/2010/main" val="3934630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Priority Use Cases</a:t>
            </a:r>
            <a:endParaRPr lang="en-US" dirty="0"/>
          </a:p>
        </p:txBody>
      </p:sp>
      <p:sp>
        <p:nvSpPr>
          <p:cNvPr id="3" name="Content Placeholder 2"/>
          <p:cNvSpPr>
            <a:spLocks noGrp="1"/>
          </p:cNvSpPr>
          <p:nvPr>
            <p:ph idx="1"/>
          </p:nvPr>
        </p:nvSpPr>
        <p:spPr>
          <a:xfrm>
            <a:off x="381000" y="1295400"/>
            <a:ext cx="8229600" cy="5562600"/>
          </a:xfrm>
        </p:spPr>
        <p:txBody>
          <a:bodyPr>
            <a:normAutofit fontScale="70000" lnSpcReduction="20000"/>
          </a:bodyPr>
          <a:lstStyle/>
          <a:p>
            <a:r>
              <a:rPr lang="en-US" dirty="0" smtClean="0"/>
              <a:t>Metadata collection and publication: </a:t>
            </a:r>
            <a:r>
              <a:rPr lang="en-US" dirty="0" smtClean="0">
                <a:solidFill>
                  <a:srgbClr val="00B050"/>
                </a:solidFill>
              </a:rPr>
              <a:t>streamlined and intuitive collection of structured metadata and dissemination in  computable form through web services LOD (XML, JSON, RDF)</a:t>
            </a:r>
          </a:p>
          <a:p>
            <a:endParaRPr lang="en-US" dirty="0" smtClean="0"/>
          </a:p>
          <a:p>
            <a:r>
              <a:rPr lang="en-US" dirty="0" smtClean="0"/>
              <a:t>Search/Discovery: </a:t>
            </a:r>
            <a:r>
              <a:rPr lang="en-US" dirty="0" smtClean="0">
                <a:solidFill>
                  <a:srgbClr val="00B050"/>
                </a:solidFill>
              </a:rPr>
              <a:t>support for finding research objects based on experimental attributes</a:t>
            </a:r>
          </a:p>
          <a:p>
            <a:endParaRPr lang="en-US" dirty="0" smtClean="0"/>
          </a:p>
          <a:p>
            <a:r>
              <a:rPr lang="en-US" dirty="0" smtClean="0"/>
              <a:t>Integration: model can be aligned with existing metadata schema</a:t>
            </a:r>
          </a:p>
          <a:p>
            <a:r>
              <a:rPr lang="en-US" dirty="0" smtClean="0"/>
              <a:t>Comprehension/Interpretation (</a:t>
            </a:r>
            <a:r>
              <a:rPr lang="en-US" dirty="0" smtClean="0"/>
              <a:t>support for understanding the design and execution of an experiment . . . </a:t>
            </a:r>
            <a:r>
              <a:rPr lang="en-US" dirty="0" smtClean="0"/>
              <a:t>capture complete experimental design  enough details of experiment to evaluate and interpret results)</a:t>
            </a:r>
          </a:p>
          <a:p>
            <a:r>
              <a:rPr lang="en-US" dirty="0" smtClean="0"/>
              <a:t>Reproducibility . . . </a:t>
            </a:r>
            <a:r>
              <a:rPr lang="en-US" dirty="0" smtClean="0"/>
              <a:t>at a level that enables re-use of data/protocols  or  reproduction of results </a:t>
            </a:r>
          </a:p>
          <a:p>
            <a:r>
              <a:rPr lang="en-US" dirty="0" smtClean="0"/>
              <a:t>‘Claims Analysis’ (metadata traces dependencies between samples, assays, variables, and outcomes to support interpretation of claims and evidence supporting them</a:t>
            </a:r>
            <a:endParaRPr lang="en-US" dirty="0"/>
          </a:p>
        </p:txBody>
      </p:sp>
    </p:spTree>
    <p:extLst>
      <p:ext uri="{BB962C8B-B14F-4D97-AF65-F5344CB8AC3E}">
        <p14:creationId xmlns:p14="http://schemas.microsoft.com/office/powerpoint/2010/main" val="2945689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Competency Questions</a:t>
            </a:r>
            <a:endParaRPr lang="en-US" dirty="0">
              <a:solidFill>
                <a:srgbClr val="C00000"/>
              </a:solidFill>
            </a:endParaRPr>
          </a:p>
        </p:txBody>
      </p:sp>
      <p:sp>
        <p:nvSpPr>
          <p:cNvPr id="3" name="Content Placeholder 2"/>
          <p:cNvSpPr>
            <a:spLocks noGrp="1"/>
          </p:cNvSpPr>
          <p:nvPr>
            <p:ph idx="1"/>
          </p:nvPr>
        </p:nvSpPr>
        <p:spPr>
          <a:xfrm>
            <a:off x="228600" y="1295400"/>
            <a:ext cx="8763000" cy="4525963"/>
          </a:xfrm>
        </p:spPr>
        <p:txBody>
          <a:bodyPr>
            <a:noAutofit/>
          </a:bodyPr>
          <a:lstStyle/>
          <a:p>
            <a:pPr marL="514350" indent="-514350">
              <a:buFont typeface="+mj-lt"/>
              <a:buAutoNum type="arabicPeriod"/>
            </a:pPr>
            <a:r>
              <a:rPr lang="en-US" sz="2800" i="1" dirty="0"/>
              <a:t>"Find datasets linked to publications from the </a:t>
            </a:r>
            <a:r>
              <a:rPr lang="en-US" sz="2800" i="1" dirty="0" smtClean="0"/>
              <a:t>Lin Lab</a:t>
            </a:r>
            <a:r>
              <a:rPr lang="en-US" sz="2800" i="1" dirty="0"/>
              <a:t>" </a:t>
            </a:r>
          </a:p>
          <a:p>
            <a:pPr marL="514350" indent="-514350">
              <a:buFont typeface="+mj-lt"/>
              <a:buAutoNum type="arabicPeriod"/>
            </a:pPr>
            <a:r>
              <a:rPr lang="en-US" sz="2800" i="1" dirty="0" smtClean="0"/>
              <a:t>"</a:t>
            </a:r>
            <a:r>
              <a:rPr lang="en-US" sz="2800" i="1" dirty="0"/>
              <a:t>Find </a:t>
            </a:r>
            <a:r>
              <a:rPr lang="en-US" sz="2800" i="1" dirty="0" smtClean="0"/>
              <a:t>gene expression datasets  produced using  </a:t>
            </a:r>
            <a:r>
              <a:rPr lang="en-US" sz="2800" i="1" dirty="0" err="1" smtClean="0"/>
              <a:t>RNAseq</a:t>
            </a:r>
            <a:r>
              <a:rPr lang="en-US" sz="2800" i="1" dirty="0" smtClean="0"/>
              <a:t> technologies"                        </a:t>
            </a:r>
            <a:endParaRPr lang="en-US" sz="2800" i="1" dirty="0"/>
          </a:p>
          <a:p>
            <a:pPr marL="514350" indent="-514350">
              <a:buFont typeface="+mj-lt"/>
              <a:buAutoNum type="arabicPeriod"/>
            </a:pPr>
            <a:r>
              <a:rPr lang="en-US" sz="2800" i="1" dirty="0" smtClean="0"/>
              <a:t>“Find imaging datasets </a:t>
            </a:r>
            <a:r>
              <a:rPr lang="en-US" sz="2800" i="1" dirty="0"/>
              <a:t>from </a:t>
            </a:r>
            <a:r>
              <a:rPr lang="en-US" sz="2800" i="1" dirty="0" smtClean="0"/>
              <a:t>pathogen-exposed mice " </a:t>
            </a:r>
          </a:p>
          <a:p>
            <a:pPr marL="514350" indent="-514350">
              <a:buFont typeface="+mj-lt"/>
              <a:buAutoNum type="arabicPeriod"/>
            </a:pPr>
            <a:r>
              <a:rPr lang="en-US" sz="2800" i="1" dirty="0" smtClean="0"/>
              <a:t>"</a:t>
            </a:r>
            <a:r>
              <a:rPr lang="en-US" sz="2800" i="1" dirty="0"/>
              <a:t>Find datasets produced using </a:t>
            </a:r>
            <a:r>
              <a:rPr lang="en-US" sz="2800" i="1" dirty="0" err="1" smtClean="0"/>
              <a:t>Fugene</a:t>
            </a:r>
            <a:r>
              <a:rPr lang="en-US" sz="2800" i="1" dirty="0" smtClean="0"/>
              <a:t> reagent </a:t>
            </a:r>
            <a:r>
              <a:rPr lang="en-US" sz="2800" i="1" dirty="0"/>
              <a:t>in </a:t>
            </a:r>
            <a:r>
              <a:rPr lang="en-US" sz="2800" i="1" dirty="0" smtClean="0"/>
              <a:t>cells </a:t>
            </a:r>
            <a:r>
              <a:rPr lang="en-US" sz="2800" i="1" dirty="0"/>
              <a:t>derived </a:t>
            </a:r>
            <a:r>
              <a:rPr lang="en-US" sz="2800" i="1" dirty="0" smtClean="0"/>
              <a:t>from human colon"    </a:t>
            </a:r>
          </a:p>
          <a:p>
            <a:pPr marL="514350" indent="-514350">
              <a:buFont typeface="+mj-lt"/>
              <a:buAutoNum type="arabicPeriod"/>
            </a:pPr>
            <a:r>
              <a:rPr lang="en-US" sz="2800" i="1" dirty="0" smtClean="0"/>
              <a:t>"Find datasets investigating stroke in elderly smokers”</a:t>
            </a:r>
            <a:r>
              <a:rPr lang="en-US" sz="2800" i="1" dirty="0" smtClean="0"/>
              <a:t>      </a:t>
            </a:r>
            <a:endParaRPr lang="en-US" sz="2800" i="1" dirty="0"/>
          </a:p>
          <a:p>
            <a:pPr marL="514350" indent="-514350">
              <a:buFont typeface="+mj-lt"/>
              <a:buAutoNum type="arabicPeriod"/>
            </a:pPr>
            <a:r>
              <a:rPr lang="en-US" sz="2800" i="1" dirty="0"/>
              <a:t>"Find datasets exploring effect </a:t>
            </a:r>
            <a:r>
              <a:rPr lang="en-US" sz="2800" i="1" dirty="0" smtClean="0"/>
              <a:t>of kinase knockdown </a:t>
            </a:r>
            <a:r>
              <a:rPr lang="en-US" sz="2800" i="1" dirty="0"/>
              <a:t>on </a:t>
            </a:r>
            <a:r>
              <a:rPr lang="en-US" sz="2800" i="1" dirty="0" smtClean="0"/>
              <a:t>surface </a:t>
            </a:r>
            <a:r>
              <a:rPr lang="en-US" sz="2800" i="1" dirty="0"/>
              <a:t>antigen </a:t>
            </a:r>
            <a:r>
              <a:rPr lang="en-US" sz="2800" i="1" dirty="0" smtClean="0"/>
              <a:t>expression </a:t>
            </a:r>
            <a:r>
              <a:rPr lang="en-US" sz="2800" i="1" dirty="0"/>
              <a:t>in </a:t>
            </a:r>
            <a:r>
              <a:rPr lang="en-US" sz="2800" i="1" dirty="0" smtClean="0"/>
              <a:t>transformed </a:t>
            </a:r>
            <a:r>
              <a:rPr lang="en-US" sz="2800" i="1" dirty="0"/>
              <a:t>vs normal primary cell </a:t>
            </a:r>
            <a:r>
              <a:rPr lang="en-US" sz="2800" i="1" dirty="0" smtClean="0"/>
              <a:t>lines”</a:t>
            </a:r>
            <a:endParaRPr lang="en-US" sz="2800" i="1"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4409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0948" y="1229380"/>
            <a:ext cx="8716852" cy="523220"/>
          </a:xfrm>
          <a:prstGeom prst="rect">
            <a:avLst/>
          </a:prstGeom>
        </p:spPr>
        <p:txBody>
          <a:bodyPr wrap="square">
            <a:spAutoFit/>
          </a:bodyPr>
          <a:lstStyle/>
          <a:p>
            <a:pPr marL="398463" indent="-398463" fontAlgn="ctr"/>
            <a:r>
              <a:rPr lang="en-US" sz="2800" dirty="0" smtClean="0">
                <a:solidFill>
                  <a:srgbClr val="002060"/>
                </a:solidFill>
              </a:rPr>
              <a:t>II. </a:t>
            </a:r>
            <a:r>
              <a:rPr lang="en-US" sz="2800" dirty="0" smtClean="0">
                <a:solidFill>
                  <a:srgbClr val="002060"/>
                </a:solidFill>
              </a:rPr>
              <a:t>Emphasize </a:t>
            </a:r>
            <a:r>
              <a:rPr lang="en-US" sz="2800" dirty="0" smtClean="0">
                <a:solidFill>
                  <a:srgbClr val="002060"/>
                </a:solidFill>
              </a:rPr>
              <a:t>the specification of  experimental  </a:t>
            </a:r>
            <a:r>
              <a:rPr lang="en-US" sz="2800" dirty="0" smtClean="0">
                <a:solidFill>
                  <a:srgbClr val="002060"/>
                </a:solidFill>
              </a:rPr>
              <a:t>variables</a:t>
            </a:r>
            <a:endParaRPr lang="en-US" sz="2800" dirty="0">
              <a:solidFill>
                <a:srgbClr val="002060"/>
              </a:solidFill>
            </a:endParaRPr>
          </a:p>
        </p:txBody>
      </p:sp>
      <p:sp>
        <p:nvSpPr>
          <p:cNvPr id="2" name="TextBox 1"/>
          <p:cNvSpPr txBox="1"/>
          <p:nvPr/>
        </p:nvSpPr>
        <p:spPr>
          <a:xfrm>
            <a:off x="439271" y="1981200"/>
            <a:ext cx="8247529" cy="2769989"/>
          </a:xfrm>
          <a:prstGeom prst="rect">
            <a:avLst/>
          </a:prstGeom>
          <a:noFill/>
        </p:spPr>
        <p:txBody>
          <a:bodyPr wrap="square" rtlCol="0">
            <a:spAutoFit/>
          </a:bodyPr>
          <a:lstStyle/>
          <a:p>
            <a:pPr marL="509588" indent="-342900">
              <a:spcBef>
                <a:spcPts val="1800"/>
              </a:spcBef>
              <a:buFont typeface="Wingdings" panose="05000000000000000000" pitchFamily="2" charset="2"/>
              <a:buChar char="§"/>
            </a:pPr>
            <a:r>
              <a:rPr lang="en-US" sz="2400" dirty="0"/>
              <a:t>A universal paradigm that describes how entities participate in  an </a:t>
            </a:r>
            <a:r>
              <a:rPr lang="en-US" sz="2400" dirty="0" smtClean="0"/>
              <a:t>experiment</a:t>
            </a:r>
          </a:p>
          <a:p>
            <a:pPr marL="509588" indent="-342900">
              <a:spcBef>
                <a:spcPts val="1800"/>
              </a:spcBef>
              <a:buFont typeface="Wingdings" panose="05000000000000000000" pitchFamily="2" charset="2"/>
              <a:buChar char="§"/>
            </a:pPr>
            <a:r>
              <a:rPr lang="en-US" sz="2400" dirty="0"/>
              <a:t>C</a:t>
            </a:r>
            <a:r>
              <a:rPr lang="en-US" sz="2400" dirty="0" smtClean="0"/>
              <a:t>aptures </a:t>
            </a:r>
            <a:r>
              <a:rPr lang="en-US" sz="2400" dirty="0"/>
              <a:t>the aspects most important for researchers to discover, understand, and analyze it on their terms</a:t>
            </a:r>
          </a:p>
          <a:p>
            <a:pPr marL="509588" indent="-342900">
              <a:spcBef>
                <a:spcPts val="1800"/>
              </a:spcBef>
              <a:buFont typeface="Wingdings" panose="05000000000000000000" pitchFamily="2" charset="2"/>
              <a:buChar char="§"/>
            </a:pPr>
            <a:r>
              <a:rPr lang="en-US" sz="2400" dirty="0" smtClean="0"/>
              <a:t>This perspective is necessary to answer queries about cause and effect </a:t>
            </a:r>
          </a:p>
        </p:txBody>
      </p:sp>
      <p:sp>
        <p:nvSpPr>
          <p:cNvPr id="9" name="TextBox 8"/>
          <p:cNvSpPr txBox="1"/>
          <p:nvPr/>
        </p:nvSpPr>
        <p:spPr>
          <a:xfrm>
            <a:off x="457200" y="5276671"/>
            <a:ext cx="8153400" cy="1200329"/>
          </a:xfrm>
          <a:prstGeom prst="rect">
            <a:avLst/>
          </a:prstGeom>
          <a:solidFill>
            <a:schemeClr val="bg1">
              <a:lumMod val="95000"/>
            </a:schemeClr>
          </a:solidFill>
          <a:ln w="38100">
            <a:solidFill>
              <a:schemeClr val="tx1"/>
            </a:solidFill>
          </a:ln>
        </p:spPr>
        <p:txBody>
          <a:bodyPr wrap="square" rtlCol="0">
            <a:spAutoFit/>
          </a:bodyPr>
          <a:lstStyle/>
          <a:p>
            <a:pPr algn="ctr"/>
            <a:r>
              <a:rPr lang="en-US" sz="2400" b="1" i="1" dirty="0" smtClean="0">
                <a:solidFill>
                  <a:srgbClr val="00B050"/>
                </a:solidFill>
                <a:latin typeface="Courier New" panose="02070309020205020404" pitchFamily="49" charset="0"/>
                <a:cs typeface="Courier New" panose="02070309020205020404" pitchFamily="49" charset="0"/>
              </a:rPr>
              <a:t>Find datasets that measure the effect of chemical stress on hippocampal action potential activity</a:t>
            </a:r>
            <a:endParaRPr lang="en-US" sz="2400" b="1" i="1" dirty="0">
              <a:solidFill>
                <a:srgbClr val="00B050"/>
              </a:solidFill>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i="1" dirty="0" smtClean="0">
                <a:solidFill>
                  <a:srgbClr val="C00000"/>
                </a:solidFill>
              </a:rPr>
              <a:t>. . . But They Still Have Much to Offer </a:t>
            </a:r>
            <a:endParaRPr lang="en-US" sz="4000" i="1" dirty="0">
              <a:solidFill>
                <a:srgbClr val="C00000"/>
              </a:solidFill>
            </a:endParaRPr>
          </a:p>
        </p:txBody>
      </p:sp>
      <p:sp>
        <p:nvSpPr>
          <p:cNvPr id="13" name="Rectangle 12"/>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7794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b="1" dirty="0" smtClean="0"/>
              <a:t>Modeling an Exemplar Experiment</a:t>
            </a:r>
            <a:endParaRPr lang="en-US" b="1" dirty="0"/>
          </a:p>
        </p:txBody>
      </p:sp>
      <p:sp>
        <p:nvSpPr>
          <p:cNvPr id="3" name="Content Placeholder 2"/>
          <p:cNvSpPr>
            <a:spLocks noGrp="1"/>
          </p:cNvSpPr>
          <p:nvPr>
            <p:ph idx="1"/>
          </p:nvPr>
        </p:nvSpPr>
        <p:spPr>
          <a:xfrm>
            <a:off x="152400" y="2053680"/>
            <a:ext cx="8763000" cy="4499520"/>
          </a:xfrm>
        </p:spPr>
        <p:txBody>
          <a:bodyPr>
            <a:noAutofit/>
          </a:bodyPr>
          <a:lstStyle/>
          <a:p>
            <a:pPr marL="514350" indent="-392113">
              <a:spcBef>
                <a:spcPts val="1200"/>
              </a:spcBef>
              <a:buFont typeface="+mj-lt"/>
              <a:buAutoNum type="arabicPeriod"/>
            </a:pPr>
            <a:r>
              <a:rPr lang="en-US" sz="2200" b="1" dirty="0"/>
              <a:t>Specimen Collection #1:</a:t>
            </a:r>
            <a:r>
              <a:rPr lang="en-US" sz="2200" dirty="0"/>
              <a:t> </a:t>
            </a:r>
            <a:r>
              <a:rPr lang="en-US" sz="2200" dirty="0" smtClean="0">
                <a:solidFill>
                  <a:schemeClr val="accent4">
                    <a:lumMod val="75000"/>
                  </a:schemeClr>
                </a:solidFill>
              </a:rPr>
              <a:t>collection </a:t>
            </a:r>
            <a:r>
              <a:rPr lang="en-US" sz="2200" dirty="0" smtClean="0"/>
              <a:t>of </a:t>
            </a:r>
            <a:r>
              <a:rPr lang="en-US" sz="2200" dirty="0" smtClean="0">
                <a:solidFill>
                  <a:srgbClr val="00B050"/>
                </a:solidFill>
              </a:rPr>
              <a:t>normal</a:t>
            </a:r>
            <a:r>
              <a:rPr lang="en-US" sz="2200" dirty="0" smtClean="0"/>
              <a:t> </a:t>
            </a:r>
            <a:r>
              <a:rPr lang="en-US" sz="2200" dirty="0"/>
              <a:t>and </a:t>
            </a:r>
            <a:r>
              <a:rPr lang="en-US" sz="2200" dirty="0">
                <a:solidFill>
                  <a:srgbClr val="00B050"/>
                </a:solidFill>
              </a:rPr>
              <a:t>transformed</a:t>
            </a:r>
            <a:r>
              <a:rPr lang="en-US" sz="2200" dirty="0"/>
              <a:t> </a:t>
            </a:r>
            <a:r>
              <a:rPr lang="en-US" sz="2200" dirty="0" smtClean="0"/>
              <a:t> </a:t>
            </a:r>
            <a:r>
              <a:rPr lang="en-US" sz="2200" dirty="0" smtClean="0">
                <a:solidFill>
                  <a:srgbClr val="0070C0"/>
                </a:solidFill>
              </a:rPr>
              <a:t>colon cells </a:t>
            </a:r>
            <a:r>
              <a:rPr lang="en-US" sz="2200" dirty="0" smtClean="0"/>
              <a:t>of </a:t>
            </a:r>
            <a:r>
              <a:rPr lang="en-US" sz="2200" dirty="0"/>
              <a:t>an </a:t>
            </a:r>
            <a:r>
              <a:rPr lang="en-US" sz="2200" dirty="0" err="1"/>
              <a:t>Apc</a:t>
            </a:r>
            <a:r>
              <a:rPr lang="en-US" sz="2200" dirty="0"/>
              <a:t>&lt;Min/+&gt;[B6] </a:t>
            </a:r>
            <a:r>
              <a:rPr lang="en-US" sz="2200" dirty="0">
                <a:solidFill>
                  <a:srgbClr val="0070C0"/>
                </a:solidFill>
              </a:rPr>
              <a:t>mouse</a:t>
            </a:r>
            <a:r>
              <a:rPr lang="en-US" sz="2200" dirty="0">
                <a:solidFill>
                  <a:srgbClr val="FFC000"/>
                </a:solidFill>
              </a:rPr>
              <a:t> </a:t>
            </a:r>
            <a:r>
              <a:rPr lang="en-US" sz="2200" dirty="0"/>
              <a:t>model of </a:t>
            </a:r>
            <a:r>
              <a:rPr lang="en-US" sz="2200" dirty="0">
                <a:solidFill>
                  <a:srgbClr val="FFC000"/>
                </a:solidFill>
              </a:rPr>
              <a:t>colon cancer </a:t>
            </a:r>
          </a:p>
          <a:p>
            <a:pPr marL="514350" indent="-392113">
              <a:spcBef>
                <a:spcPts val="1200"/>
              </a:spcBef>
              <a:buFont typeface="+mj-lt"/>
              <a:buAutoNum type="arabicPeriod"/>
            </a:pPr>
            <a:r>
              <a:rPr lang="en-US" sz="2200" b="1" dirty="0" smtClean="0"/>
              <a:t>Specimen Collection #2: </a:t>
            </a:r>
            <a:r>
              <a:rPr lang="en-US" sz="2200" dirty="0" smtClean="0"/>
              <a:t>isolated cells used to </a:t>
            </a:r>
            <a:r>
              <a:rPr lang="en-US" sz="2200" dirty="0" smtClean="0">
                <a:solidFill>
                  <a:schemeClr val="accent4">
                    <a:lumMod val="75000"/>
                  </a:schemeClr>
                </a:solidFill>
              </a:rPr>
              <a:t>establish cell culture </a:t>
            </a:r>
            <a:endParaRPr lang="en-US" sz="2200" dirty="0">
              <a:solidFill>
                <a:schemeClr val="accent4">
                  <a:lumMod val="75000"/>
                </a:schemeClr>
              </a:solidFill>
            </a:endParaRPr>
          </a:p>
          <a:p>
            <a:pPr marL="514350" indent="-392113">
              <a:spcBef>
                <a:spcPts val="1200"/>
              </a:spcBef>
              <a:buFont typeface="+mj-lt"/>
              <a:buAutoNum type="arabicPeriod"/>
            </a:pPr>
            <a:r>
              <a:rPr lang="en-US" sz="2200" b="1" dirty="0"/>
              <a:t>Treatment:</a:t>
            </a:r>
            <a:r>
              <a:rPr lang="en-US" sz="2200" dirty="0"/>
              <a:t> </a:t>
            </a:r>
            <a:r>
              <a:rPr lang="en-US" sz="2200" dirty="0">
                <a:solidFill>
                  <a:schemeClr val="accent4">
                    <a:lumMod val="75000"/>
                  </a:schemeClr>
                </a:solidFill>
              </a:rPr>
              <a:t>chemical treatment </a:t>
            </a:r>
            <a:r>
              <a:rPr lang="en-US" sz="2200" dirty="0"/>
              <a:t>of </a:t>
            </a:r>
            <a:r>
              <a:rPr lang="en-US" sz="2200" dirty="0">
                <a:solidFill>
                  <a:srgbClr val="0070C0"/>
                </a:solidFill>
              </a:rPr>
              <a:t>cultured cells</a:t>
            </a:r>
            <a:r>
              <a:rPr lang="en-US" sz="2200" dirty="0"/>
              <a:t> with </a:t>
            </a:r>
            <a:r>
              <a:rPr lang="en-US" sz="2200" dirty="0">
                <a:solidFill>
                  <a:srgbClr val="00B050"/>
                </a:solidFill>
              </a:rPr>
              <a:t>DMSO</a:t>
            </a:r>
            <a:r>
              <a:rPr lang="en-US" sz="2200" dirty="0"/>
              <a:t> (control) or </a:t>
            </a:r>
            <a:r>
              <a:rPr lang="en-US" sz="2200" dirty="0" err="1">
                <a:solidFill>
                  <a:srgbClr val="00B050"/>
                </a:solidFill>
              </a:rPr>
              <a:t>arsenite</a:t>
            </a:r>
            <a:r>
              <a:rPr lang="en-US" sz="2200" dirty="0">
                <a:solidFill>
                  <a:srgbClr val="00B050"/>
                </a:solidFill>
              </a:rPr>
              <a:t> </a:t>
            </a:r>
            <a:r>
              <a:rPr lang="en-US" sz="2200" dirty="0"/>
              <a:t>(oxidative stressor</a:t>
            </a:r>
            <a:r>
              <a:rPr lang="en-US" sz="2200" dirty="0" smtClean="0"/>
              <a:t>)</a:t>
            </a:r>
            <a:endParaRPr lang="en-US" sz="2200" dirty="0"/>
          </a:p>
          <a:p>
            <a:pPr marL="514350" indent="-392113">
              <a:spcBef>
                <a:spcPts val="1200"/>
              </a:spcBef>
              <a:buFont typeface="+mj-lt"/>
              <a:buAutoNum type="arabicPeriod"/>
            </a:pPr>
            <a:r>
              <a:rPr lang="en-US" sz="2200" b="1" dirty="0"/>
              <a:t>Specimen Collection </a:t>
            </a:r>
            <a:r>
              <a:rPr lang="en-US" sz="2200" b="1" dirty="0" smtClean="0"/>
              <a:t>#3:</a:t>
            </a:r>
            <a:r>
              <a:rPr lang="en-US" sz="2200" dirty="0" smtClean="0"/>
              <a:t> </a:t>
            </a:r>
            <a:r>
              <a:rPr lang="en-US" sz="2200" dirty="0">
                <a:solidFill>
                  <a:schemeClr val="accent4">
                    <a:lumMod val="75000"/>
                  </a:schemeClr>
                </a:solidFill>
              </a:rPr>
              <a:t>isolation of mRNA  </a:t>
            </a:r>
            <a:r>
              <a:rPr lang="en-US" sz="2200" dirty="0"/>
              <a:t>using </a:t>
            </a:r>
            <a:r>
              <a:rPr lang="en-US" sz="2200" dirty="0" err="1">
                <a:solidFill>
                  <a:srgbClr val="FFC000"/>
                </a:solidFill>
              </a:rPr>
              <a:t>TRIzol</a:t>
            </a:r>
            <a:r>
              <a:rPr lang="en-US" sz="2200" dirty="0">
                <a:solidFill>
                  <a:srgbClr val="FFC000"/>
                </a:solidFill>
              </a:rPr>
              <a:t> </a:t>
            </a:r>
            <a:r>
              <a:rPr lang="en-US" sz="2200" dirty="0" smtClean="0">
                <a:solidFill>
                  <a:srgbClr val="FFC000"/>
                </a:solidFill>
              </a:rPr>
              <a:t>reagent</a:t>
            </a:r>
            <a:r>
              <a:rPr lang="en-US" sz="2200" dirty="0"/>
              <a:t> </a:t>
            </a:r>
            <a:r>
              <a:rPr lang="en-US" sz="2200" dirty="0" smtClean="0"/>
              <a:t>to </a:t>
            </a:r>
            <a:r>
              <a:rPr lang="en-US" sz="2200" dirty="0"/>
              <a:t>obtain </a:t>
            </a:r>
            <a:r>
              <a:rPr lang="en-US" sz="2200" dirty="0">
                <a:solidFill>
                  <a:srgbClr val="0070C0"/>
                </a:solidFill>
              </a:rPr>
              <a:t>mRNA </a:t>
            </a:r>
            <a:r>
              <a:rPr lang="en-US" sz="2200" dirty="0" smtClean="0">
                <a:solidFill>
                  <a:srgbClr val="0070C0"/>
                </a:solidFill>
              </a:rPr>
              <a:t>samples</a:t>
            </a:r>
            <a:endParaRPr lang="en-US" sz="2200" dirty="0"/>
          </a:p>
          <a:p>
            <a:pPr marL="514350" indent="-392113">
              <a:spcBef>
                <a:spcPts val="1200"/>
              </a:spcBef>
              <a:buFont typeface="+mj-lt"/>
              <a:buAutoNum type="arabicPeriod"/>
            </a:pPr>
            <a:r>
              <a:rPr lang="en-US" sz="2200" b="1" dirty="0"/>
              <a:t>Assay</a:t>
            </a:r>
            <a:r>
              <a:rPr lang="en-US" sz="2200" dirty="0"/>
              <a:t>: </a:t>
            </a:r>
            <a:r>
              <a:rPr lang="en-US" sz="2200" dirty="0">
                <a:solidFill>
                  <a:schemeClr val="accent4">
                    <a:lumMod val="75000"/>
                  </a:schemeClr>
                </a:solidFill>
              </a:rPr>
              <a:t>expression microarray analysis </a:t>
            </a:r>
            <a:r>
              <a:rPr lang="en-US" sz="2200" dirty="0"/>
              <a:t>performed using an </a:t>
            </a:r>
            <a:r>
              <a:rPr lang="en-US" sz="2200" dirty="0">
                <a:solidFill>
                  <a:srgbClr val="FFC000"/>
                </a:solidFill>
              </a:rPr>
              <a:t>Illumina HumanHT-12 v4 array</a:t>
            </a:r>
            <a:r>
              <a:rPr lang="en-US" sz="2200" dirty="0"/>
              <a:t> to identify patterns in </a:t>
            </a:r>
            <a:r>
              <a:rPr lang="en-US" sz="2200" dirty="0">
                <a:solidFill>
                  <a:srgbClr val="CA3202"/>
                </a:solidFill>
              </a:rPr>
              <a:t>level of gene expression </a:t>
            </a:r>
          </a:p>
        </p:txBody>
      </p:sp>
      <p:sp>
        <p:nvSpPr>
          <p:cNvPr id="4" name="Slide Number Placeholder 3"/>
          <p:cNvSpPr>
            <a:spLocks noGrp="1"/>
          </p:cNvSpPr>
          <p:nvPr>
            <p:ph type="sldNum" sz="quarter" idx="12"/>
          </p:nvPr>
        </p:nvSpPr>
        <p:spPr/>
        <p:txBody>
          <a:bodyPr/>
          <a:lstStyle/>
          <a:p>
            <a:fld id="{F47D5A3B-C5AA-4549-B30E-CA1655418998}" type="slidenum">
              <a:rPr lang="en-US" smtClean="0"/>
              <a:t>105</a:t>
            </a:fld>
            <a:endParaRPr lang="en-US"/>
          </a:p>
        </p:txBody>
      </p:sp>
      <p:sp>
        <p:nvSpPr>
          <p:cNvPr id="6" name="TextBox 5"/>
          <p:cNvSpPr txBox="1"/>
          <p:nvPr/>
        </p:nvSpPr>
        <p:spPr>
          <a:xfrm>
            <a:off x="1158240" y="5859959"/>
            <a:ext cx="6781800" cy="769441"/>
          </a:xfrm>
          <a:prstGeom prst="rect">
            <a:avLst/>
          </a:prstGeom>
          <a:solidFill>
            <a:schemeClr val="bg2"/>
          </a:solidFill>
          <a:ln w="28575">
            <a:solidFill>
              <a:schemeClr val="tx1"/>
            </a:solidFill>
          </a:ln>
        </p:spPr>
        <p:txBody>
          <a:bodyPr wrap="square" rtlCol="0">
            <a:spAutoFit/>
          </a:bodyPr>
          <a:lstStyle/>
          <a:p>
            <a:r>
              <a:rPr lang="en-US" sz="2200" b="1" dirty="0" smtClean="0">
                <a:solidFill>
                  <a:schemeClr val="accent4">
                    <a:lumMod val="75000"/>
                  </a:schemeClr>
                </a:solidFill>
              </a:rPr>
              <a:t>    Techniques            </a:t>
            </a:r>
            <a:r>
              <a:rPr lang="en-US" sz="2200" b="1" dirty="0" smtClean="0">
                <a:solidFill>
                  <a:srgbClr val="0070C0"/>
                </a:solidFill>
              </a:rPr>
              <a:t>Specimens</a:t>
            </a:r>
            <a:r>
              <a:rPr lang="en-US" sz="2200" b="1" dirty="0" smtClean="0">
                <a:solidFill>
                  <a:schemeClr val="accent4">
                    <a:lumMod val="75000"/>
                  </a:schemeClr>
                </a:solidFill>
              </a:rPr>
              <a:t>           </a:t>
            </a:r>
            <a:r>
              <a:rPr lang="en-US" sz="2200" b="1" dirty="0" smtClean="0">
                <a:solidFill>
                  <a:srgbClr val="FFC000"/>
                </a:solidFill>
              </a:rPr>
              <a:t>Controlled Variables</a:t>
            </a:r>
          </a:p>
          <a:p>
            <a:r>
              <a:rPr lang="en-US" sz="2200" b="1" dirty="0" smtClean="0">
                <a:solidFill>
                  <a:srgbClr val="00B050"/>
                </a:solidFill>
              </a:rPr>
              <a:t>       Independent Variables      </a:t>
            </a:r>
            <a:r>
              <a:rPr lang="en-US" sz="2200" b="1" dirty="0" smtClean="0">
                <a:solidFill>
                  <a:srgbClr val="CA3202"/>
                </a:solidFill>
              </a:rPr>
              <a:t> Dependent Variables</a:t>
            </a:r>
            <a:endParaRPr lang="en-US" sz="2200" dirty="0"/>
          </a:p>
        </p:txBody>
      </p:sp>
      <p:sp>
        <p:nvSpPr>
          <p:cNvPr id="7" name="Rectangle 6"/>
          <p:cNvSpPr/>
          <p:nvPr/>
        </p:nvSpPr>
        <p:spPr>
          <a:xfrm>
            <a:off x="762000" y="1085263"/>
            <a:ext cx="7761962" cy="743537"/>
          </a:xfrm>
          <a:prstGeom prst="rect">
            <a:avLst/>
          </a:prstGeom>
          <a:solidFill>
            <a:schemeClr val="bg2"/>
          </a:solidFill>
          <a:ln w="28575">
            <a:solidFill>
              <a:schemeClr val="tx1"/>
            </a:solidFill>
          </a:ln>
        </p:spPr>
        <p:txBody>
          <a:bodyPr wrap="square">
            <a:spAutoFit/>
          </a:bodyPr>
          <a:lstStyle/>
          <a:p>
            <a:pPr algn="ctr">
              <a:lnSpc>
                <a:spcPts val="2600"/>
              </a:lnSpc>
              <a:defRPr/>
            </a:pPr>
            <a:r>
              <a:rPr lang="en-US" sz="2000" b="1" i="1" dirty="0"/>
              <a:t>Hypothesis: </a:t>
            </a:r>
            <a:r>
              <a:rPr lang="en-US" sz="2000" i="1" dirty="0"/>
              <a:t>AKT-dependent stress response pathways activate distinct </a:t>
            </a:r>
            <a:r>
              <a:rPr lang="en-US" sz="2000" i="1" dirty="0" smtClean="0"/>
              <a:t>pathways </a:t>
            </a:r>
            <a:r>
              <a:rPr lang="en-US" sz="2000" i="1" dirty="0"/>
              <a:t>in transformed  adenocarcinoma cells vs healthy epithelial cells</a:t>
            </a:r>
          </a:p>
        </p:txBody>
      </p:sp>
    </p:spTree>
    <p:extLst>
      <p:ext uri="{BB962C8B-B14F-4D97-AF65-F5344CB8AC3E}">
        <p14:creationId xmlns:p14="http://schemas.microsoft.com/office/powerpoint/2010/main" val="26835790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5400" dirty="0" smtClean="0"/>
              <a:t>Exemplar Experiment</a:t>
            </a:r>
            <a:endParaRPr lang="en-US" sz="5400" dirty="0"/>
          </a:p>
        </p:txBody>
      </p:sp>
      <p:sp>
        <p:nvSpPr>
          <p:cNvPr id="3" name="Content Placeholder 2"/>
          <p:cNvSpPr>
            <a:spLocks noGrp="1"/>
          </p:cNvSpPr>
          <p:nvPr>
            <p:ph idx="1"/>
          </p:nvPr>
        </p:nvSpPr>
        <p:spPr>
          <a:xfrm>
            <a:off x="304800" y="1905000"/>
            <a:ext cx="8534400" cy="5314216"/>
          </a:xfrm>
        </p:spPr>
        <p:txBody>
          <a:bodyPr>
            <a:normAutofit/>
          </a:bodyPr>
          <a:lstStyle/>
          <a:p>
            <a:pPr marL="738188" lvl="1" indent="-514350">
              <a:lnSpc>
                <a:spcPts val="2600"/>
              </a:lnSpc>
              <a:spcBef>
                <a:spcPts val="600"/>
              </a:spcBef>
              <a:buFont typeface="+mj-lt"/>
              <a:buAutoNum type="arabicPeriod"/>
            </a:pPr>
            <a:r>
              <a:rPr lang="en-US" sz="2000" b="1" dirty="0" smtClean="0"/>
              <a:t>Subject Selection:</a:t>
            </a:r>
            <a:r>
              <a:rPr lang="en-US" sz="2000" dirty="0" smtClean="0"/>
              <a:t> </a:t>
            </a:r>
            <a:r>
              <a:rPr lang="en-US" sz="2000" dirty="0">
                <a:solidFill>
                  <a:schemeClr val="accent4">
                    <a:lumMod val="75000"/>
                  </a:schemeClr>
                </a:solidFill>
              </a:rPr>
              <a:t>cohort</a:t>
            </a:r>
            <a:r>
              <a:rPr lang="en-US" sz="2000" dirty="0" smtClean="0">
                <a:solidFill>
                  <a:schemeClr val="accent4">
                    <a:lumMod val="50000"/>
                  </a:schemeClr>
                </a:solidFill>
              </a:rPr>
              <a:t> </a:t>
            </a:r>
            <a:r>
              <a:rPr lang="en-US" sz="2000" dirty="0">
                <a:solidFill>
                  <a:schemeClr val="accent4">
                    <a:lumMod val="75000"/>
                  </a:schemeClr>
                </a:solidFill>
              </a:rPr>
              <a:t>identification</a:t>
            </a:r>
            <a:r>
              <a:rPr lang="en-US" sz="2000" dirty="0" smtClean="0"/>
              <a:t> of </a:t>
            </a:r>
            <a:r>
              <a:rPr lang="en-US" sz="2000" dirty="0" smtClean="0">
                <a:solidFill>
                  <a:srgbClr val="0070C0"/>
                </a:solidFill>
              </a:rPr>
              <a:t>human</a:t>
            </a:r>
            <a:r>
              <a:rPr lang="en-US" sz="2000" dirty="0" smtClean="0"/>
              <a:t>  </a:t>
            </a:r>
            <a:r>
              <a:rPr lang="en-US" sz="2000" dirty="0" smtClean="0">
                <a:solidFill>
                  <a:srgbClr val="FFC000"/>
                </a:solidFill>
              </a:rPr>
              <a:t>males</a:t>
            </a:r>
            <a:r>
              <a:rPr lang="en-US" sz="2000" dirty="0" smtClean="0">
                <a:solidFill>
                  <a:srgbClr val="00B050"/>
                </a:solidFill>
              </a:rPr>
              <a:t>  </a:t>
            </a:r>
            <a:r>
              <a:rPr lang="en-US" sz="2000" dirty="0" smtClean="0"/>
              <a:t>with  </a:t>
            </a:r>
            <a:r>
              <a:rPr lang="en-US" sz="2000" dirty="0" smtClean="0">
                <a:solidFill>
                  <a:srgbClr val="FFC000"/>
                </a:solidFill>
              </a:rPr>
              <a:t>colon</a:t>
            </a:r>
            <a:r>
              <a:rPr lang="en-US" sz="2000" dirty="0" smtClean="0">
                <a:solidFill>
                  <a:srgbClr val="00B050"/>
                </a:solidFill>
              </a:rPr>
              <a:t> </a:t>
            </a:r>
            <a:r>
              <a:rPr lang="en-US" sz="2000" dirty="0" smtClean="0">
                <a:solidFill>
                  <a:srgbClr val="FFC000"/>
                </a:solidFill>
              </a:rPr>
              <a:t>cancer</a:t>
            </a:r>
            <a:r>
              <a:rPr lang="en-US" sz="2000" dirty="0" smtClean="0">
                <a:solidFill>
                  <a:srgbClr val="00B050"/>
                </a:solidFill>
              </a:rPr>
              <a:t> </a:t>
            </a:r>
            <a:r>
              <a:rPr lang="en-US" sz="2000" dirty="0" smtClean="0"/>
              <a:t>from </a:t>
            </a:r>
            <a:r>
              <a:rPr lang="en-US" sz="2000" dirty="0" smtClean="0">
                <a:solidFill>
                  <a:srgbClr val="FFC000"/>
                </a:solidFill>
              </a:rPr>
              <a:t>rural</a:t>
            </a:r>
            <a:r>
              <a:rPr lang="en-US" sz="2000" dirty="0" smtClean="0"/>
              <a:t>  communities, grouped by </a:t>
            </a:r>
            <a:r>
              <a:rPr lang="en-US" sz="2000" dirty="0" smtClean="0">
                <a:solidFill>
                  <a:srgbClr val="00B050"/>
                </a:solidFill>
              </a:rPr>
              <a:t>age</a:t>
            </a:r>
            <a:r>
              <a:rPr lang="en-US" sz="2000" dirty="0" smtClean="0">
                <a:solidFill>
                  <a:srgbClr val="FF0000"/>
                </a:solidFill>
              </a:rPr>
              <a:t>  </a:t>
            </a:r>
            <a:r>
              <a:rPr lang="en-US" sz="2000" dirty="0" smtClean="0"/>
              <a:t> (</a:t>
            </a:r>
            <a:r>
              <a:rPr lang="en-US" sz="2000" dirty="0" smtClean="0">
                <a:solidFill>
                  <a:srgbClr val="00B050"/>
                </a:solidFill>
              </a:rPr>
              <a:t>&lt;50</a:t>
            </a:r>
            <a:r>
              <a:rPr lang="en-US" sz="2000" dirty="0" smtClean="0"/>
              <a:t>,   </a:t>
            </a:r>
            <a:r>
              <a:rPr lang="en-US" sz="2000" dirty="0" smtClean="0">
                <a:solidFill>
                  <a:srgbClr val="00B050"/>
                </a:solidFill>
              </a:rPr>
              <a:t>&gt;50</a:t>
            </a:r>
            <a:r>
              <a:rPr lang="en-US" sz="2000" dirty="0" smtClean="0"/>
              <a:t>). </a:t>
            </a:r>
          </a:p>
          <a:p>
            <a:pPr marL="738188" lvl="1" indent="-514350">
              <a:lnSpc>
                <a:spcPts val="2600"/>
              </a:lnSpc>
              <a:spcBef>
                <a:spcPts val="600"/>
              </a:spcBef>
              <a:buFont typeface="+mj-lt"/>
              <a:buAutoNum type="arabicPeriod"/>
            </a:pPr>
            <a:r>
              <a:rPr lang="en-US" sz="2000" b="1" dirty="0" smtClean="0"/>
              <a:t>Specimen Collection #1: </a:t>
            </a:r>
            <a:r>
              <a:rPr lang="en-US" sz="2000" dirty="0">
                <a:solidFill>
                  <a:schemeClr val="accent4">
                    <a:lumMod val="75000"/>
                  </a:schemeClr>
                </a:solidFill>
              </a:rPr>
              <a:t>cell collection</a:t>
            </a:r>
            <a:r>
              <a:rPr lang="en-US" sz="2000" dirty="0" smtClean="0"/>
              <a:t> from </a:t>
            </a:r>
            <a:r>
              <a:rPr lang="en-US" sz="2000" dirty="0" smtClean="0">
                <a:solidFill>
                  <a:srgbClr val="0070C0"/>
                </a:solidFill>
              </a:rPr>
              <a:t>colon</a:t>
            </a:r>
            <a:r>
              <a:rPr lang="en-US" sz="2000" dirty="0" smtClean="0"/>
              <a:t>  </a:t>
            </a:r>
            <a:r>
              <a:rPr lang="en-US" sz="2000" dirty="0"/>
              <a:t>biopsies</a:t>
            </a:r>
            <a:r>
              <a:rPr lang="en-US" sz="2000" dirty="0" smtClean="0">
                <a:solidFill>
                  <a:srgbClr val="0070C0"/>
                </a:solidFill>
              </a:rPr>
              <a:t>  </a:t>
            </a:r>
            <a:r>
              <a:rPr lang="en-US" sz="2000" dirty="0" smtClean="0"/>
              <a:t>to isolate </a:t>
            </a:r>
            <a:r>
              <a:rPr lang="en-US" sz="2000" dirty="0" smtClean="0">
                <a:solidFill>
                  <a:srgbClr val="00B050"/>
                </a:solidFill>
              </a:rPr>
              <a:t>healthy</a:t>
            </a:r>
            <a:r>
              <a:rPr lang="en-US" sz="2000" dirty="0" smtClean="0"/>
              <a:t>  and </a:t>
            </a:r>
            <a:r>
              <a:rPr lang="en-US" sz="2000" dirty="0" smtClean="0">
                <a:solidFill>
                  <a:srgbClr val="00B050"/>
                </a:solidFill>
              </a:rPr>
              <a:t>transformed </a:t>
            </a:r>
            <a:r>
              <a:rPr lang="en-US" sz="2000" dirty="0">
                <a:solidFill>
                  <a:srgbClr val="00B050"/>
                </a:solidFill>
              </a:rPr>
              <a:t> </a:t>
            </a:r>
            <a:r>
              <a:rPr lang="en-US" sz="2000" dirty="0" smtClean="0">
                <a:solidFill>
                  <a:srgbClr val="0070C0"/>
                </a:solidFill>
              </a:rPr>
              <a:t>epithelial cells</a:t>
            </a:r>
            <a:r>
              <a:rPr lang="en-US" sz="2000" dirty="0" smtClean="0"/>
              <a:t>, used to </a:t>
            </a:r>
            <a:r>
              <a:rPr lang="en-US" sz="2000" dirty="0">
                <a:solidFill>
                  <a:schemeClr val="accent4">
                    <a:lumMod val="75000"/>
                  </a:schemeClr>
                </a:solidFill>
              </a:rPr>
              <a:t>establish a cell culture</a:t>
            </a:r>
            <a:r>
              <a:rPr lang="en-US" sz="2000" dirty="0" smtClean="0"/>
              <a:t>  (</a:t>
            </a:r>
            <a:r>
              <a:rPr lang="en-US" sz="2000" dirty="0" smtClean="0">
                <a:solidFill>
                  <a:srgbClr val="0070C0"/>
                </a:solidFill>
              </a:rPr>
              <a:t>primary cell culture</a:t>
            </a:r>
            <a:r>
              <a:rPr lang="en-US" sz="2000" dirty="0" smtClean="0"/>
              <a:t>)</a:t>
            </a:r>
            <a:endParaRPr lang="en-US" sz="2000" dirty="0"/>
          </a:p>
          <a:p>
            <a:pPr marL="738188" lvl="1" indent="-514350">
              <a:lnSpc>
                <a:spcPts val="2600"/>
              </a:lnSpc>
              <a:spcBef>
                <a:spcPts val="600"/>
              </a:spcBef>
              <a:buFont typeface="+mj-lt"/>
              <a:buAutoNum type="arabicPeriod"/>
            </a:pPr>
            <a:r>
              <a:rPr lang="en-US" sz="2000" b="1" dirty="0" smtClean="0"/>
              <a:t>Treatment #1</a:t>
            </a:r>
            <a:r>
              <a:rPr lang="en-US" sz="2000" dirty="0" smtClean="0"/>
              <a:t>: </a:t>
            </a:r>
            <a:r>
              <a:rPr lang="en-US" sz="2000" dirty="0" smtClean="0">
                <a:solidFill>
                  <a:schemeClr val="accent4">
                    <a:lumMod val="75000"/>
                  </a:schemeClr>
                </a:solidFill>
              </a:rPr>
              <a:t>siRNA transfection </a:t>
            </a:r>
            <a:r>
              <a:rPr lang="en-US" sz="2000" dirty="0" smtClean="0"/>
              <a:t>of cultured cells using  </a:t>
            </a:r>
            <a:r>
              <a:rPr lang="en-US" sz="2000" dirty="0">
                <a:solidFill>
                  <a:srgbClr val="FFC000"/>
                </a:solidFill>
              </a:rPr>
              <a:t>CaCl2 </a:t>
            </a:r>
            <a:r>
              <a:rPr lang="en-US" sz="2000" dirty="0" smtClean="0">
                <a:solidFill>
                  <a:srgbClr val="FFC000"/>
                </a:solidFill>
              </a:rPr>
              <a:t> </a:t>
            </a:r>
            <a:r>
              <a:rPr lang="en-US" sz="2000" dirty="0" smtClean="0"/>
              <a:t>to target  </a:t>
            </a:r>
            <a:r>
              <a:rPr lang="en-US" sz="2000" dirty="0" smtClean="0">
                <a:solidFill>
                  <a:srgbClr val="00B050"/>
                </a:solidFill>
              </a:rPr>
              <a:t>AKT</a:t>
            </a:r>
            <a:r>
              <a:rPr lang="en-US" sz="2000" dirty="0" smtClean="0"/>
              <a:t> or an  </a:t>
            </a:r>
            <a:r>
              <a:rPr lang="en-US" sz="2000" dirty="0" err="1" smtClean="0">
                <a:solidFill>
                  <a:srgbClr val="00B050"/>
                </a:solidFill>
              </a:rPr>
              <a:t>scr</a:t>
            </a:r>
            <a:r>
              <a:rPr lang="en-US" sz="2000" dirty="0" smtClean="0">
                <a:solidFill>
                  <a:srgbClr val="00B050"/>
                </a:solidFill>
              </a:rPr>
              <a:t> control</a:t>
            </a:r>
            <a:endParaRPr lang="en-US" sz="2000" dirty="0" smtClean="0"/>
          </a:p>
          <a:p>
            <a:pPr marL="738188" lvl="1" indent="-514350">
              <a:lnSpc>
                <a:spcPts val="2600"/>
              </a:lnSpc>
              <a:spcBef>
                <a:spcPts val="600"/>
              </a:spcBef>
              <a:buFont typeface="+mj-lt"/>
              <a:buAutoNum type="arabicPeriod"/>
            </a:pPr>
            <a:r>
              <a:rPr lang="en-US" sz="2000" b="1" dirty="0" smtClean="0"/>
              <a:t>Treatment #2</a:t>
            </a:r>
            <a:r>
              <a:rPr lang="en-US" sz="2000" dirty="0" smtClean="0"/>
              <a:t>: </a:t>
            </a:r>
            <a:r>
              <a:rPr lang="en-US" sz="2000" dirty="0">
                <a:solidFill>
                  <a:schemeClr val="accent4">
                    <a:lumMod val="75000"/>
                  </a:schemeClr>
                </a:solidFill>
              </a:rPr>
              <a:t>chemical treatment</a:t>
            </a:r>
            <a:r>
              <a:rPr lang="en-US" sz="2000" dirty="0" smtClean="0"/>
              <a:t> of cultured cells with </a:t>
            </a:r>
            <a:r>
              <a:rPr lang="en-US" sz="2000" dirty="0">
                <a:solidFill>
                  <a:srgbClr val="00B050"/>
                </a:solidFill>
              </a:rPr>
              <a:t>DMSO</a:t>
            </a:r>
            <a:r>
              <a:rPr lang="en-US" sz="2000" dirty="0" smtClean="0"/>
              <a:t> or </a:t>
            </a:r>
            <a:r>
              <a:rPr lang="en-US" sz="2000" dirty="0" err="1">
                <a:solidFill>
                  <a:srgbClr val="00B050"/>
                </a:solidFill>
              </a:rPr>
              <a:t>arsenite</a:t>
            </a:r>
            <a:r>
              <a:rPr lang="en-US" sz="2000" dirty="0" smtClean="0"/>
              <a:t>  at </a:t>
            </a:r>
            <a:r>
              <a:rPr lang="en-US" sz="2000" dirty="0" smtClean="0">
                <a:solidFill>
                  <a:srgbClr val="00B050"/>
                </a:solidFill>
              </a:rPr>
              <a:t>elevated temperatures </a:t>
            </a:r>
            <a:r>
              <a:rPr lang="en-US" sz="2000" dirty="0" smtClean="0"/>
              <a:t>(</a:t>
            </a:r>
            <a:r>
              <a:rPr lang="en-US" sz="2000" dirty="0" smtClean="0">
                <a:solidFill>
                  <a:srgbClr val="00B050"/>
                </a:solidFill>
              </a:rPr>
              <a:t>42C</a:t>
            </a:r>
            <a:r>
              <a:rPr lang="en-US" sz="2000" dirty="0" smtClean="0"/>
              <a:t>)</a:t>
            </a:r>
          </a:p>
          <a:p>
            <a:pPr marL="738188" lvl="1" indent="-514350">
              <a:lnSpc>
                <a:spcPts val="2600"/>
              </a:lnSpc>
              <a:spcBef>
                <a:spcPts val="600"/>
              </a:spcBef>
              <a:buFont typeface="+mj-lt"/>
              <a:buAutoNum type="arabicPeriod"/>
            </a:pPr>
            <a:r>
              <a:rPr lang="en-US" sz="2000" b="1" dirty="0" smtClean="0"/>
              <a:t>Specimen Collection #2</a:t>
            </a:r>
            <a:r>
              <a:rPr lang="en-US" sz="2000" dirty="0" smtClean="0"/>
              <a:t>: </a:t>
            </a:r>
            <a:r>
              <a:rPr lang="en-US" sz="2000" dirty="0">
                <a:solidFill>
                  <a:schemeClr val="accent4">
                    <a:lumMod val="75000"/>
                  </a:schemeClr>
                </a:solidFill>
              </a:rPr>
              <a:t>isolation of mRNA</a:t>
            </a:r>
            <a:r>
              <a:rPr lang="en-US" sz="2000" dirty="0" smtClean="0">
                <a:solidFill>
                  <a:srgbClr val="0070C0"/>
                </a:solidFill>
              </a:rPr>
              <a:t> </a:t>
            </a:r>
            <a:r>
              <a:rPr lang="en-US" sz="2000" dirty="0" smtClean="0"/>
              <a:t>to obtain </a:t>
            </a:r>
            <a:r>
              <a:rPr lang="en-US" sz="2000" dirty="0">
                <a:solidFill>
                  <a:srgbClr val="0070C0"/>
                </a:solidFill>
              </a:rPr>
              <a:t>mRNA </a:t>
            </a:r>
            <a:r>
              <a:rPr lang="en-US" sz="2000" dirty="0" smtClean="0"/>
              <a:t>samples from treated cell cultures </a:t>
            </a:r>
          </a:p>
          <a:p>
            <a:pPr marL="738188" lvl="1" indent="-514350">
              <a:lnSpc>
                <a:spcPts val="2600"/>
              </a:lnSpc>
              <a:spcBef>
                <a:spcPts val="600"/>
              </a:spcBef>
              <a:buFont typeface="+mj-lt"/>
              <a:buAutoNum type="arabicPeriod"/>
            </a:pPr>
            <a:r>
              <a:rPr lang="en-US" sz="2000" b="1" dirty="0" smtClean="0"/>
              <a:t>Assay: </a:t>
            </a:r>
            <a:r>
              <a:rPr lang="en-US" sz="2000" dirty="0" smtClean="0">
                <a:solidFill>
                  <a:schemeClr val="accent4">
                    <a:lumMod val="75000"/>
                  </a:schemeClr>
                </a:solidFill>
              </a:rPr>
              <a:t>expression microarray analysis </a:t>
            </a:r>
            <a:r>
              <a:rPr lang="en-US" sz="2000" dirty="0" smtClean="0"/>
              <a:t>performed using an </a:t>
            </a:r>
            <a:r>
              <a:rPr lang="en-US" sz="2000" dirty="0" smtClean="0">
                <a:solidFill>
                  <a:srgbClr val="FFC000"/>
                </a:solidFill>
              </a:rPr>
              <a:t>Illumina HumanHT-12 v4 array</a:t>
            </a:r>
            <a:r>
              <a:rPr lang="en-US" sz="2000" dirty="0" smtClean="0"/>
              <a:t> to identify patterns in </a:t>
            </a:r>
            <a:r>
              <a:rPr lang="en-US" sz="2000" dirty="0" smtClean="0">
                <a:solidFill>
                  <a:srgbClr val="CA3202"/>
                </a:solidFill>
              </a:rPr>
              <a:t>level</a:t>
            </a:r>
            <a:r>
              <a:rPr lang="en-US" sz="2000" dirty="0">
                <a:solidFill>
                  <a:srgbClr val="CA3202"/>
                </a:solidFill>
              </a:rPr>
              <a:t> </a:t>
            </a:r>
            <a:r>
              <a:rPr lang="en-US" sz="2000" dirty="0" smtClean="0">
                <a:solidFill>
                  <a:srgbClr val="CA3202"/>
                </a:solidFill>
              </a:rPr>
              <a:t>of gene expression</a:t>
            </a:r>
            <a:endParaRPr lang="en-US" sz="2000" dirty="0" smtClean="0"/>
          </a:p>
        </p:txBody>
      </p:sp>
      <p:sp>
        <p:nvSpPr>
          <p:cNvPr id="4" name="Slide Number Placeholder 3"/>
          <p:cNvSpPr>
            <a:spLocks noGrp="1"/>
          </p:cNvSpPr>
          <p:nvPr>
            <p:ph type="sldNum" sz="quarter" idx="12"/>
          </p:nvPr>
        </p:nvSpPr>
        <p:spPr/>
        <p:txBody>
          <a:bodyPr/>
          <a:lstStyle/>
          <a:p>
            <a:fld id="{F47D5A3B-C5AA-4549-B30E-CA1655418998}" type="slidenum">
              <a:rPr lang="en-US" smtClean="0"/>
              <a:t>106</a:t>
            </a:fld>
            <a:endParaRPr lang="en-US"/>
          </a:p>
        </p:txBody>
      </p:sp>
      <p:sp>
        <p:nvSpPr>
          <p:cNvPr id="7" name="Rectangle 6"/>
          <p:cNvSpPr/>
          <p:nvPr/>
        </p:nvSpPr>
        <p:spPr>
          <a:xfrm>
            <a:off x="746760" y="1057240"/>
            <a:ext cx="7761962" cy="759182"/>
          </a:xfrm>
          <a:prstGeom prst="rect">
            <a:avLst/>
          </a:prstGeom>
          <a:solidFill>
            <a:schemeClr val="bg2"/>
          </a:solidFill>
          <a:ln w="28575">
            <a:solidFill>
              <a:schemeClr val="tx1"/>
            </a:solidFill>
          </a:ln>
        </p:spPr>
        <p:txBody>
          <a:bodyPr wrap="square">
            <a:spAutoFit/>
          </a:bodyPr>
          <a:lstStyle/>
          <a:p>
            <a:pPr algn="ctr">
              <a:lnSpc>
                <a:spcPts val="2600"/>
              </a:lnSpc>
              <a:defRPr/>
            </a:pPr>
            <a:r>
              <a:rPr lang="en-US" sz="2000" b="1" i="1" dirty="0"/>
              <a:t>Hypothesis: </a:t>
            </a:r>
            <a:r>
              <a:rPr lang="en-US" sz="2000" i="1" dirty="0" smtClean="0"/>
              <a:t>Activation </a:t>
            </a:r>
            <a:r>
              <a:rPr lang="en-US" sz="2000" i="1" dirty="0"/>
              <a:t>of AKT-dependent stress response pathways in transformed vs healthy epithelial cells becomes less robust with </a:t>
            </a:r>
            <a:r>
              <a:rPr lang="en-US" sz="2000" i="1" dirty="0" smtClean="0"/>
              <a:t>age</a:t>
            </a:r>
            <a:endParaRPr lang="en-US" sz="2000" i="1" dirty="0"/>
          </a:p>
        </p:txBody>
      </p:sp>
    </p:spTree>
    <p:extLst>
      <p:ext uri="{BB962C8B-B14F-4D97-AF65-F5344CB8AC3E}">
        <p14:creationId xmlns:p14="http://schemas.microsoft.com/office/powerpoint/2010/main" val="12341056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5400" dirty="0" smtClean="0"/>
              <a:t>Exemplar Experiment</a:t>
            </a:r>
            <a:endParaRPr lang="en-US" sz="5400" dirty="0"/>
          </a:p>
        </p:txBody>
      </p:sp>
      <p:sp>
        <p:nvSpPr>
          <p:cNvPr id="3" name="Content Placeholder 2"/>
          <p:cNvSpPr>
            <a:spLocks noGrp="1"/>
          </p:cNvSpPr>
          <p:nvPr>
            <p:ph idx="1"/>
          </p:nvPr>
        </p:nvSpPr>
        <p:spPr>
          <a:xfrm>
            <a:off x="304800" y="1905000"/>
            <a:ext cx="8534400" cy="5314216"/>
          </a:xfrm>
        </p:spPr>
        <p:txBody>
          <a:bodyPr>
            <a:normAutofit/>
          </a:bodyPr>
          <a:lstStyle/>
          <a:p>
            <a:pPr marL="738188" lvl="1" indent="-514350">
              <a:lnSpc>
                <a:spcPts val="2600"/>
              </a:lnSpc>
              <a:spcBef>
                <a:spcPts val="600"/>
              </a:spcBef>
              <a:buFont typeface="+mj-lt"/>
              <a:buAutoNum type="arabicPeriod"/>
            </a:pPr>
            <a:r>
              <a:rPr lang="en-US" sz="2000" b="1" dirty="0" smtClean="0"/>
              <a:t>Subject Selection:</a:t>
            </a:r>
            <a:r>
              <a:rPr lang="en-US" sz="2000" dirty="0" smtClean="0"/>
              <a:t> </a:t>
            </a:r>
            <a:r>
              <a:rPr lang="en-US" sz="2000" dirty="0">
                <a:solidFill>
                  <a:schemeClr val="accent4">
                    <a:lumMod val="75000"/>
                  </a:schemeClr>
                </a:solidFill>
              </a:rPr>
              <a:t>cohort</a:t>
            </a:r>
            <a:r>
              <a:rPr lang="en-US" sz="2000" dirty="0" smtClean="0">
                <a:solidFill>
                  <a:schemeClr val="accent4">
                    <a:lumMod val="50000"/>
                  </a:schemeClr>
                </a:solidFill>
              </a:rPr>
              <a:t> </a:t>
            </a:r>
            <a:r>
              <a:rPr lang="en-US" sz="2000" dirty="0">
                <a:solidFill>
                  <a:schemeClr val="accent4">
                    <a:lumMod val="75000"/>
                  </a:schemeClr>
                </a:solidFill>
              </a:rPr>
              <a:t>identification</a:t>
            </a:r>
            <a:r>
              <a:rPr lang="en-US" sz="2000" dirty="0" smtClean="0"/>
              <a:t> of </a:t>
            </a:r>
            <a:r>
              <a:rPr lang="en-US" sz="2000" dirty="0" smtClean="0">
                <a:solidFill>
                  <a:srgbClr val="0070C0"/>
                </a:solidFill>
              </a:rPr>
              <a:t>human</a:t>
            </a:r>
            <a:r>
              <a:rPr lang="en-US" sz="2000" dirty="0" smtClean="0"/>
              <a:t>  </a:t>
            </a:r>
            <a:r>
              <a:rPr lang="en-US" sz="2000" dirty="0" smtClean="0">
                <a:solidFill>
                  <a:srgbClr val="FFC000"/>
                </a:solidFill>
              </a:rPr>
              <a:t>males</a:t>
            </a:r>
            <a:r>
              <a:rPr lang="en-US" sz="2000" dirty="0" smtClean="0">
                <a:solidFill>
                  <a:srgbClr val="00B050"/>
                </a:solidFill>
              </a:rPr>
              <a:t>  </a:t>
            </a:r>
            <a:r>
              <a:rPr lang="en-US" sz="2000" dirty="0" smtClean="0"/>
              <a:t>with  </a:t>
            </a:r>
            <a:r>
              <a:rPr lang="en-US" sz="2000" dirty="0" smtClean="0">
                <a:solidFill>
                  <a:srgbClr val="FFC000"/>
                </a:solidFill>
              </a:rPr>
              <a:t>colon</a:t>
            </a:r>
            <a:r>
              <a:rPr lang="en-US" sz="2000" dirty="0" smtClean="0">
                <a:solidFill>
                  <a:srgbClr val="00B050"/>
                </a:solidFill>
              </a:rPr>
              <a:t> </a:t>
            </a:r>
            <a:r>
              <a:rPr lang="en-US" sz="2000" dirty="0" smtClean="0">
                <a:solidFill>
                  <a:srgbClr val="FFC000"/>
                </a:solidFill>
              </a:rPr>
              <a:t>cancer</a:t>
            </a:r>
            <a:r>
              <a:rPr lang="en-US" sz="2000" dirty="0" smtClean="0">
                <a:solidFill>
                  <a:srgbClr val="00B050"/>
                </a:solidFill>
              </a:rPr>
              <a:t> </a:t>
            </a:r>
            <a:r>
              <a:rPr lang="en-US" sz="2000" dirty="0" smtClean="0"/>
              <a:t>from </a:t>
            </a:r>
            <a:r>
              <a:rPr lang="en-US" sz="2000" dirty="0" smtClean="0">
                <a:solidFill>
                  <a:srgbClr val="FFC000"/>
                </a:solidFill>
              </a:rPr>
              <a:t>rural</a:t>
            </a:r>
            <a:r>
              <a:rPr lang="en-US" sz="2000" dirty="0" smtClean="0"/>
              <a:t>  communities, grouped by </a:t>
            </a:r>
            <a:r>
              <a:rPr lang="en-US" sz="2000" dirty="0" smtClean="0">
                <a:solidFill>
                  <a:srgbClr val="00B050"/>
                </a:solidFill>
              </a:rPr>
              <a:t>age</a:t>
            </a:r>
            <a:r>
              <a:rPr lang="en-US" sz="2000" dirty="0" smtClean="0">
                <a:solidFill>
                  <a:srgbClr val="FF0000"/>
                </a:solidFill>
              </a:rPr>
              <a:t>  </a:t>
            </a:r>
            <a:r>
              <a:rPr lang="en-US" sz="2000" dirty="0" smtClean="0"/>
              <a:t> (</a:t>
            </a:r>
            <a:r>
              <a:rPr lang="en-US" sz="2000" dirty="0" smtClean="0">
                <a:solidFill>
                  <a:srgbClr val="00B050"/>
                </a:solidFill>
              </a:rPr>
              <a:t>&lt;50</a:t>
            </a:r>
            <a:r>
              <a:rPr lang="en-US" sz="2000" dirty="0" smtClean="0"/>
              <a:t>,   </a:t>
            </a:r>
            <a:r>
              <a:rPr lang="en-US" sz="2000" dirty="0" smtClean="0">
                <a:solidFill>
                  <a:srgbClr val="00B050"/>
                </a:solidFill>
              </a:rPr>
              <a:t>&gt;50</a:t>
            </a:r>
            <a:r>
              <a:rPr lang="en-US" sz="2000" dirty="0" smtClean="0"/>
              <a:t>). </a:t>
            </a:r>
          </a:p>
          <a:p>
            <a:pPr marL="738188" lvl="1" indent="-514350">
              <a:lnSpc>
                <a:spcPts val="2600"/>
              </a:lnSpc>
              <a:spcBef>
                <a:spcPts val="600"/>
              </a:spcBef>
              <a:buFont typeface="+mj-lt"/>
              <a:buAutoNum type="arabicPeriod"/>
            </a:pPr>
            <a:r>
              <a:rPr lang="en-US" sz="2000" b="1" dirty="0" smtClean="0"/>
              <a:t>Specimen Collection #1: </a:t>
            </a:r>
            <a:r>
              <a:rPr lang="en-US" sz="2000" dirty="0">
                <a:solidFill>
                  <a:schemeClr val="accent4">
                    <a:lumMod val="75000"/>
                  </a:schemeClr>
                </a:solidFill>
              </a:rPr>
              <a:t>cell collection</a:t>
            </a:r>
            <a:r>
              <a:rPr lang="en-US" sz="2000" dirty="0" smtClean="0"/>
              <a:t> from </a:t>
            </a:r>
            <a:r>
              <a:rPr lang="en-US" sz="2000" dirty="0" smtClean="0">
                <a:solidFill>
                  <a:srgbClr val="0070C0"/>
                </a:solidFill>
              </a:rPr>
              <a:t>colon</a:t>
            </a:r>
            <a:r>
              <a:rPr lang="en-US" sz="2000" dirty="0" smtClean="0"/>
              <a:t>  </a:t>
            </a:r>
            <a:r>
              <a:rPr lang="en-US" sz="2000" dirty="0"/>
              <a:t>biopsies</a:t>
            </a:r>
            <a:r>
              <a:rPr lang="en-US" sz="2000" dirty="0" smtClean="0">
                <a:solidFill>
                  <a:srgbClr val="0070C0"/>
                </a:solidFill>
              </a:rPr>
              <a:t>  </a:t>
            </a:r>
            <a:r>
              <a:rPr lang="en-US" sz="2000" dirty="0" smtClean="0"/>
              <a:t>to isolate </a:t>
            </a:r>
            <a:r>
              <a:rPr lang="en-US" sz="2000" dirty="0" smtClean="0">
                <a:solidFill>
                  <a:srgbClr val="00B050"/>
                </a:solidFill>
              </a:rPr>
              <a:t>healthy</a:t>
            </a:r>
            <a:r>
              <a:rPr lang="en-US" sz="2000" dirty="0" smtClean="0"/>
              <a:t>  and </a:t>
            </a:r>
            <a:r>
              <a:rPr lang="en-US" sz="2000" dirty="0" smtClean="0">
                <a:solidFill>
                  <a:srgbClr val="00B050"/>
                </a:solidFill>
              </a:rPr>
              <a:t>transformed </a:t>
            </a:r>
            <a:r>
              <a:rPr lang="en-US" sz="2000" dirty="0">
                <a:solidFill>
                  <a:srgbClr val="00B050"/>
                </a:solidFill>
              </a:rPr>
              <a:t> </a:t>
            </a:r>
            <a:r>
              <a:rPr lang="en-US" sz="2000" dirty="0" smtClean="0">
                <a:solidFill>
                  <a:srgbClr val="0070C0"/>
                </a:solidFill>
              </a:rPr>
              <a:t>epithelial cells</a:t>
            </a:r>
            <a:r>
              <a:rPr lang="en-US" sz="2000" dirty="0" smtClean="0"/>
              <a:t>, used to </a:t>
            </a:r>
            <a:r>
              <a:rPr lang="en-US" sz="2000" dirty="0">
                <a:solidFill>
                  <a:schemeClr val="accent4">
                    <a:lumMod val="75000"/>
                  </a:schemeClr>
                </a:solidFill>
              </a:rPr>
              <a:t>establish a cell culture</a:t>
            </a:r>
            <a:r>
              <a:rPr lang="en-US" sz="2000" dirty="0" smtClean="0"/>
              <a:t>  (</a:t>
            </a:r>
            <a:r>
              <a:rPr lang="en-US" sz="2000" dirty="0" smtClean="0">
                <a:solidFill>
                  <a:srgbClr val="0070C0"/>
                </a:solidFill>
              </a:rPr>
              <a:t>primary cell culture</a:t>
            </a:r>
            <a:r>
              <a:rPr lang="en-US" sz="2000" dirty="0" smtClean="0"/>
              <a:t>)</a:t>
            </a:r>
            <a:endParaRPr lang="en-US" sz="2000" dirty="0"/>
          </a:p>
          <a:p>
            <a:pPr marL="738188" lvl="1" indent="-514350">
              <a:lnSpc>
                <a:spcPts val="2600"/>
              </a:lnSpc>
              <a:spcBef>
                <a:spcPts val="600"/>
              </a:spcBef>
              <a:buFont typeface="+mj-lt"/>
              <a:buAutoNum type="arabicPeriod"/>
            </a:pPr>
            <a:r>
              <a:rPr lang="en-US" sz="2000" b="1" dirty="0" smtClean="0"/>
              <a:t>Treatment #1</a:t>
            </a:r>
            <a:r>
              <a:rPr lang="en-US" sz="2000" dirty="0" smtClean="0"/>
              <a:t>: </a:t>
            </a:r>
            <a:r>
              <a:rPr lang="en-US" sz="2000" dirty="0" smtClean="0">
                <a:solidFill>
                  <a:schemeClr val="accent4">
                    <a:lumMod val="75000"/>
                  </a:schemeClr>
                </a:solidFill>
              </a:rPr>
              <a:t>siRNA transfection </a:t>
            </a:r>
            <a:r>
              <a:rPr lang="en-US" sz="2000" dirty="0" smtClean="0"/>
              <a:t>of cultured cells using  </a:t>
            </a:r>
            <a:r>
              <a:rPr lang="en-US" sz="2000" dirty="0">
                <a:solidFill>
                  <a:srgbClr val="FFC000"/>
                </a:solidFill>
              </a:rPr>
              <a:t>CaCl2 </a:t>
            </a:r>
            <a:r>
              <a:rPr lang="en-US" sz="2000" dirty="0" smtClean="0">
                <a:solidFill>
                  <a:srgbClr val="FFC000"/>
                </a:solidFill>
              </a:rPr>
              <a:t> </a:t>
            </a:r>
            <a:r>
              <a:rPr lang="en-US" sz="2000" dirty="0" smtClean="0"/>
              <a:t>to target  </a:t>
            </a:r>
            <a:r>
              <a:rPr lang="en-US" sz="2000" dirty="0" smtClean="0">
                <a:solidFill>
                  <a:srgbClr val="00B050"/>
                </a:solidFill>
              </a:rPr>
              <a:t>AKT</a:t>
            </a:r>
            <a:r>
              <a:rPr lang="en-US" sz="2000" dirty="0" smtClean="0"/>
              <a:t> or an  </a:t>
            </a:r>
            <a:r>
              <a:rPr lang="en-US" sz="2000" dirty="0" err="1" smtClean="0">
                <a:solidFill>
                  <a:srgbClr val="00B050"/>
                </a:solidFill>
              </a:rPr>
              <a:t>scr</a:t>
            </a:r>
            <a:r>
              <a:rPr lang="en-US" sz="2000" dirty="0" smtClean="0">
                <a:solidFill>
                  <a:srgbClr val="00B050"/>
                </a:solidFill>
              </a:rPr>
              <a:t> control</a:t>
            </a:r>
            <a:endParaRPr lang="en-US" sz="2000" dirty="0" smtClean="0"/>
          </a:p>
          <a:p>
            <a:pPr marL="738188" lvl="1" indent="-514350">
              <a:lnSpc>
                <a:spcPts val="2600"/>
              </a:lnSpc>
              <a:spcBef>
                <a:spcPts val="600"/>
              </a:spcBef>
              <a:buFont typeface="+mj-lt"/>
              <a:buAutoNum type="arabicPeriod"/>
            </a:pPr>
            <a:r>
              <a:rPr lang="en-US" sz="2000" b="1" dirty="0" smtClean="0"/>
              <a:t>Treatment #2</a:t>
            </a:r>
            <a:r>
              <a:rPr lang="en-US" sz="2000" dirty="0" smtClean="0"/>
              <a:t>: </a:t>
            </a:r>
            <a:r>
              <a:rPr lang="en-US" sz="2000" dirty="0">
                <a:solidFill>
                  <a:schemeClr val="accent4">
                    <a:lumMod val="75000"/>
                  </a:schemeClr>
                </a:solidFill>
              </a:rPr>
              <a:t>chemical treatment</a:t>
            </a:r>
            <a:r>
              <a:rPr lang="en-US" sz="2000" dirty="0" smtClean="0"/>
              <a:t> of cultured cells with </a:t>
            </a:r>
            <a:r>
              <a:rPr lang="en-US" sz="2000" dirty="0">
                <a:solidFill>
                  <a:srgbClr val="00B050"/>
                </a:solidFill>
              </a:rPr>
              <a:t>DMSO</a:t>
            </a:r>
            <a:r>
              <a:rPr lang="en-US" sz="2000" dirty="0" smtClean="0"/>
              <a:t> or </a:t>
            </a:r>
            <a:r>
              <a:rPr lang="en-US" sz="2000" dirty="0" err="1">
                <a:solidFill>
                  <a:srgbClr val="00B050"/>
                </a:solidFill>
              </a:rPr>
              <a:t>arsenite</a:t>
            </a:r>
            <a:r>
              <a:rPr lang="en-US" sz="2000" dirty="0" smtClean="0"/>
              <a:t>  at </a:t>
            </a:r>
            <a:r>
              <a:rPr lang="en-US" sz="2000" dirty="0" smtClean="0">
                <a:solidFill>
                  <a:srgbClr val="00B050"/>
                </a:solidFill>
              </a:rPr>
              <a:t>elevated temperatures </a:t>
            </a:r>
            <a:r>
              <a:rPr lang="en-US" sz="2000" dirty="0" smtClean="0"/>
              <a:t>(</a:t>
            </a:r>
            <a:r>
              <a:rPr lang="en-US" sz="2000" dirty="0" smtClean="0">
                <a:solidFill>
                  <a:srgbClr val="00B050"/>
                </a:solidFill>
              </a:rPr>
              <a:t>42C</a:t>
            </a:r>
            <a:r>
              <a:rPr lang="en-US" sz="2000" dirty="0" smtClean="0"/>
              <a:t>)</a:t>
            </a:r>
          </a:p>
          <a:p>
            <a:pPr marL="738188" lvl="1" indent="-514350">
              <a:lnSpc>
                <a:spcPts val="2600"/>
              </a:lnSpc>
              <a:spcBef>
                <a:spcPts val="600"/>
              </a:spcBef>
              <a:buFont typeface="+mj-lt"/>
              <a:buAutoNum type="arabicPeriod"/>
            </a:pPr>
            <a:r>
              <a:rPr lang="en-US" sz="2000" b="1" dirty="0" smtClean="0"/>
              <a:t>Specimen Collection #2</a:t>
            </a:r>
            <a:r>
              <a:rPr lang="en-US" sz="2000" dirty="0" smtClean="0"/>
              <a:t>: </a:t>
            </a:r>
            <a:r>
              <a:rPr lang="en-US" sz="2000" dirty="0">
                <a:solidFill>
                  <a:schemeClr val="accent4">
                    <a:lumMod val="75000"/>
                  </a:schemeClr>
                </a:solidFill>
              </a:rPr>
              <a:t>isolation of mRNA</a:t>
            </a:r>
            <a:r>
              <a:rPr lang="en-US" sz="2000" dirty="0" smtClean="0">
                <a:solidFill>
                  <a:srgbClr val="0070C0"/>
                </a:solidFill>
              </a:rPr>
              <a:t> </a:t>
            </a:r>
            <a:r>
              <a:rPr lang="en-US" sz="2000" dirty="0" smtClean="0"/>
              <a:t>to obtain </a:t>
            </a:r>
            <a:r>
              <a:rPr lang="en-US" sz="2000" dirty="0">
                <a:solidFill>
                  <a:srgbClr val="0070C0"/>
                </a:solidFill>
              </a:rPr>
              <a:t>mRNA </a:t>
            </a:r>
            <a:r>
              <a:rPr lang="en-US" sz="2000" dirty="0" smtClean="0"/>
              <a:t>samples from treated cell cultures </a:t>
            </a:r>
          </a:p>
          <a:p>
            <a:pPr marL="738188" lvl="1" indent="-514350">
              <a:lnSpc>
                <a:spcPts val="2600"/>
              </a:lnSpc>
              <a:spcBef>
                <a:spcPts val="600"/>
              </a:spcBef>
              <a:buFont typeface="+mj-lt"/>
              <a:buAutoNum type="arabicPeriod"/>
            </a:pPr>
            <a:r>
              <a:rPr lang="en-US" sz="2000" b="1" dirty="0" smtClean="0"/>
              <a:t>Assay: </a:t>
            </a:r>
            <a:r>
              <a:rPr lang="en-US" sz="2000" dirty="0" smtClean="0">
                <a:solidFill>
                  <a:schemeClr val="accent4">
                    <a:lumMod val="75000"/>
                  </a:schemeClr>
                </a:solidFill>
              </a:rPr>
              <a:t>expression microarray analysis </a:t>
            </a:r>
            <a:r>
              <a:rPr lang="en-US" sz="2000" dirty="0" smtClean="0"/>
              <a:t>performed using an </a:t>
            </a:r>
            <a:r>
              <a:rPr lang="en-US" sz="2000" dirty="0" smtClean="0">
                <a:solidFill>
                  <a:srgbClr val="FFC000"/>
                </a:solidFill>
              </a:rPr>
              <a:t>Illumina HumanHT-12 v4 array</a:t>
            </a:r>
            <a:r>
              <a:rPr lang="en-US" sz="2000" dirty="0" smtClean="0"/>
              <a:t> to identify patterns in </a:t>
            </a:r>
            <a:r>
              <a:rPr lang="en-US" sz="2000" dirty="0" smtClean="0">
                <a:solidFill>
                  <a:srgbClr val="CA3202"/>
                </a:solidFill>
              </a:rPr>
              <a:t>level</a:t>
            </a:r>
            <a:r>
              <a:rPr lang="en-US" sz="2000" dirty="0">
                <a:solidFill>
                  <a:srgbClr val="CA3202"/>
                </a:solidFill>
              </a:rPr>
              <a:t> </a:t>
            </a:r>
            <a:r>
              <a:rPr lang="en-US" sz="2000" dirty="0" smtClean="0">
                <a:solidFill>
                  <a:srgbClr val="CA3202"/>
                </a:solidFill>
              </a:rPr>
              <a:t>of gene expression</a:t>
            </a:r>
            <a:endParaRPr lang="en-US" sz="2000" dirty="0" smtClean="0"/>
          </a:p>
        </p:txBody>
      </p:sp>
      <p:sp>
        <p:nvSpPr>
          <p:cNvPr id="4" name="Slide Number Placeholder 3"/>
          <p:cNvSpPr>
            <a:spLocks noGrp="1"/>
          </p:cNvSpPr>
          <p:nvPr>
            <p:ph type="sldNum" sz="quarter" idx="12"/>
          </p:nvPr>
        </p:nvSpPr>
        <p:spPr/>
        <p:txBody>
          <a:bodyPr/>
          <a:lstStyle/>
          <a:p>
            <a:fld id="{F47D5A3B-C5AA-4549-B30E-CA1655418998}" type="slidenum">
              <a:rPr lang="en-US" smtClean="0"/>
              <a:t>107</a:t>
            </a:fld>
            <a:endParaRPr lang="en-US"/>
          </a:p>
        </p:txBody>
      </p:sp>
      <p:sp>
        <p:nvSpPr>
          <p:cNvPr id="6" name="TextBox 5"/>
          <p:cNvSpPr txBox="1"/>
          <p:nvPr/>
        </p:nvSpPr>
        <p:spPr>
          <a:xfrm>
            <a:off x="1173480" y="1021080"/>
            <a:ext cx="6781800" cy="769441"/>
          </a:xfrm>
          <a:prstGeom prst="rect">
            <a:avLst/>
          </a:prstGeom>
          <a:solidFill>
            <a:schemeClr val="bg2"/>
          </a:solidFill>
          <a:ln w="28575">
            <a:solidFill>
              <a:schemeClr val="tx1"/>
            </a:solidFill>
          </a:ln>
        </p:spPr>
        <p:txBody>
          <a:bodyPr wrap="square" rtlCol="0">
            <a:spAutoFit/>
          </a:bodyPr>
          <a:lstStyle/>
          <a:p>
            <a:r>
              <a:rPr lang="en-US" sz="2200" b="1" dirty="0" smtClean="0">
                <a:solidFill>
                  <a:schemeClr val="accent4">
                    <a:lumMod val="75000"/>
                  </a:schemeClr>
                </a:solidFill>
              </a:rPr>
              <a:t>    </a:t>
            </a:r>
            <a:r>
              <a:rPr lang="en-US" sz="2200" b="1" dirty="0" smtClean="0">
                <a:solidFill>
                  <a:schemeClr val="accent4">
                    <a:lumMod val="75000"/>
                  </a:schemeClr>
                </a:solidFill>
              </a:rPr>
              <a:t>Techniques           </a:t>
            </a:r>
            <a:r>
              <a:rPr lang="en-US" sz="2200" b="1" dirty="0" smtClean="0">
                <a:solidFill>
                  <a:srgbClr val="0070C0"/>
                </a:solidFill>
              </a:rPr>
              <a:t>Specimens</a:t>
            </a:r>
            <a:r>
              <a:rPr lang="en-US" sz="2200" b="1" dirty="0" smtClean="0">
                <a:solidFill>
                  <a:schemeClr val="accent4">
                    <a:lumMod val="75000"/>
                  </a:schemeClr>
                </a:solidFill>
              </a:rPr>
              <a:t>           </a:t>
            </a:r>
            <a:r>
              <a:rPr lang="en-US" sz="2200" b="1" dirty="0" smtClean="0">
                <a:solidFill>
                  <a:srgbClr val="FFC000"/>
                </a:solidFill>
              </a:rPr>
              <a:t>Controlled Variables</a:t>
            </a:r>
          </a:p>
          <a:p>
            <a:r>
              <a:rPr lang="en-US" sz="2200" b="1" dirty="0" smtClean="0">
                <a:solidFill>
                  <a:srgbClr val="00B050"/>
                </a:solidFill>
              </a:rPr>
              <a:t>       Independent Variables      </a:t>
            </a:r>
            <a:r>
              <a:rPr lang="en-US" sz="2200" b="1" dirty="0" smtClean="0">
                <a:solidFill>
                  <a:srgbClr val="CA3202"/>
                </a:solidFill>
              </a:rPr>
              <a:t> Dependent Variables</a:t>
            </a:r>
            <a:endParaRPr lang="en-US" sz="2200" dirty="0"/>
          </a:p>
        </p:txBody>
      </p:sp>
    </p:spTree>
    <p:extLst>
      <p:ext uri="{BB962C8B-B14F-4D97-AF65-F5344CB8AC3E}">
        <p14:creationId xmlns:p14="http://schemas.microsoft.com/office/powerpoint/2010/main" val="257037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5400" dirty="0" smtClean="0"/>
              <a:t>Exemplar Experiment</a:t>
            </a:r>
            <a:endParaRPr lang="en-US" sz="5400" dirty="0"/>
          </a:p>
        </p:txBody>
      </p:sp>
      <p:sp>
        <p:nvSpPr>
          <p:cNvPr id="4" name="Slide Number Placeholder 3"/>
          <p:cNvSpPr>
            <a:spLocks noGrp="1"/>
          </p:cNvSpPr>
          <p:nvPr>
            <p:ph type="sldNum" sz="quarter" idx="12"/>
          </p:nvPr>
        </p:nvSpPr>
        <p:spPr>
          <a:xfrm>
            <a:off x="6537960" y="6356350"/>
            <a:ext cx="2133600" cy="365125"/>
          </a:xfrm>
        </p:spPr>
        <p:txBody>
          <a:bodyPr/>
          <a:lstStyle/>
          <a:p>
            <a:fld id="{F47D5A3B-C5AA-4549-B30E-CA1655418998}" type="slidenum">
              <a:rPr lang="en-US" smtClean="0"/>
              <a:t>108</a:t>
            </a:fld>
            <a:endParaRPr lang="en-US" dirty="0"/>
          </a:p>
        </p:txBody>
      </p:sp>
      <p:sp>
        <p:nvSpPr>
          <p:cNvPr id="5" name="TextBox 4"/>
          <p:cNvSpPr txBox="1"/>
          <p:nvPr/>
        </p:nvSpPr>
        <p:spPr>
          <a:xfrm>
            <a:off x="228600" y="948928"/>
            <a:ext cx="3817327" cy="2616101"/>
          </a:xfrm>
          <a:prstGeom prst="rect">
            <a:avLst/>
          </a:prstGeom>
          <a:noFill/>
        </p:spPr>
        <p:txBody>
          <a:bodyPr wrap="none" rtlCol="0">
            <a:spAutoFit/>
          </a:bodyPr>
          <a:lstStyle/>
          <a:p>
            <a:r>
              <a:rPr lang="en-US" sz="2400" b="1" dirty="0">
                <a:solidFill>
                  <a:schemeClr val="accent4">
                    <a:lumMod val="75000"/>
                  </a:schemeClr>
                </a:solidFill>
              </a:rPr>
              <a:t>Processes</a:t>
            </a:r>
            <a:endParaRPr lang="en-US" sz="2400" b="1" dirty="0" smtClean="0"/>
          </a:p>
          <a:p>
            <a:pPr marL="342900" indent="-174625">
              <a:buFont typeface="Arial" panose="020B0604020202020204" pitchFamily="34" charset="0"/>
              <a:buChar char="•"/>
            </a:pPr>
            <a:r>
              <a:rPr lang="en-US" sz="2000" dirty="0" smtClean="0"/>
              <a:t>cohort </a:t>
            </a:r>
            <a:r>
              <a:rPr lang="en-US" sz="2000" dirty="0"/>
              <a:t>identification </a:t>
            </a:r>
          </a:p>
          <a:p>
            <a:pPr marL="342900" indent="-174625">
              <a:buFont typeface="Arial" panose="020B0604020202020204" pitchFamily="34" charset="0"/>
              <a:buChar char="•"/>
            </a:pPr>
            <a:r>
              <a:rPr lang="en-US" sz="2000" dirty="0"/>
              <a:t>cell collection </a:t>
            </a:r>
          </a:p>
          <a:p>
            <a:pPr marL="342900" indent="-174625">
              <a:buFont typeface="Arial" panose="020B0604020202020204" pitchFamily="34" charset="0"/>
              <a:buChar char="•"/>
            </a:pPr>
            <a:r>
              <a:rPr lang="en-US" sz="2000" dirty="0"/>
              <a:t>establish a cell culture  </a:t>
            </a:r>
          </a:p>
          <a:p>
            <a:pPr marL="342900" indent="-174625">
              <a:buFont typeface="Arial" panose="020B0604020202020204" pitchFamily="34" charset="0"/>
              <a:buChar char="•"/>
            </a:pPr>
            <a:r>
              <a:rPr lang="en-US" sz="2000" dirty="0" smtClean="0"/>
              <a:t>siRNA </a:t>
            </a:r>
            <a:r>
              <a:rPr lang="en-US" sz="2000" dirty="0"/>
              <a:t>transfection </a:t>
            </a:r>
          </a:p>
          <a:p>
            <a:pPr marL="342900" indent="-174625">
              <a:buFont typeface="Arial" panose="020B0604020202020204" pitchFamily="34" charset="0"/>
              <a:buChar char="•"/>
            </a:pPr>
            <a:r>
              <a:rPr lang="en-US" sz="2000" dirty="0"/>
              <a:t>chemical treatment </a:t>
            </a:r>
          </a:p>
          <a:p>
            <a:pPr marL="342900" indent="-174625">
              <a:buFont typeface="Arial" panose="020B0604020202020204" pitchFamily="34" charset="0"/>
              <a:buChar char="•"/>
            </a:pPr>
            <a:r>
              <a:rPr lang="en-US" sz="2000" dirty="0"/>
              <a:t>isolation of mRNA </a:t>
            </a:r>
          </a:p>
          <a:p>
            <a:pPr marL="342900" indent="-174625">
              <a:buFont typeface="Arial" panose="020B0604020202020204" pitchFamily="34" charset="0"/>
              <a:buChar char="•"/>
            </a:pPr>
            <a:r>
              <a:rPr lang="en-US" sz="2000" dirty="0"/>
              <a:t>expression microarray analysis  </a:t>
            </a:r>
          </a:p>
        </p:txBody>
      </p:sp>
      <p:sp>
        <p:nvSpPr>
          <p:cNvPr id="7" name="TextBox 6"/>
          <p:cNvSpPr txBox="1"/>
          <p:nvPr/>
        </p:nvSpPr>
        <p:spPr>
          <a:xfrm>
            <a:off x="3261360" y="974229"/>
            <a:ext cx="2723374" cy="2000548"/>
          </a:xfrm>
          <a:prstGeom prst="rect">
            <a:avLst/>
          </a:prstGeom>
          <a:noFill/>
        </p:spPr>
        <p:txBody>
          <a:bodyPr wrap="none" rtlCol="0">
            <a:spAutoFit/>
          </a:bodyPr>
          <a:lstStyle/>
          <a:p>
            <a:r>
              <a:rPr lang="en-US" sz="2400" b="1" dirty="0">
                <a:solidFill>
                  <a:srgbClr val="0070C0"/>
                </a:solidFill>
              </a:rPr>
              <a:t>Specimens</a:t>
            </a:r>
            <a:endParaRPr lang="en-US" sz="2400" dirty="0" smtClean="0"/>
          </a:p>
          <a:p>
            <a:pPr marL="342900" indent="-220663">
              <a:buFont typeface="Arial" panose="020B0604020202020204" pitchFamily="34" charset="0"/>
              <a:buChar char="•"/>
            </a:pPr>
            <a:r>
              <a:rPr lang="en-US" sz="2000" dirty="0" smtClean="0"/>
              <a:t>human (male, rural)  </a:t>
            </a:r>
            <a:endParaRPr lang="en-US" sz="2000" dirty="0"/>
          </a:p>
          <a:p>
            <a:pPr marL="342900" indent="-220663">
              <a:buFont typeface="Arial" panose="020B0604020202020204" pitchFamily="34" charset="0"/>
              <a:buChar char="•"/>
            </a:pPr>
            <a:r>
              <a:rPr lang="en-US" sz="2000" dirty="0"/>
              <a:t>colon  </a:t>
            </a:r>
          </a:p>
          <a:p>
            <a:pPr marL="342900" indent="-220663">
              <a:buFont typeface="Arial" panose="020B0604020202020204" pitchFamily="34" charset="0"/>
              <a:buChar char="•"/>
            </a:pPr>
            <a:r>
              <a:rPr lang="en-US" sz="2000" dirty="0"/>
              <a:t>epithelial cells</a:t>
            </a:r>
          </a:p>
          <a:p>
            <a:pPr marL="342900" indent="-220663">
              <a:buFont typeface="Arial" panose="020B0604020202020204" pitchFamily="34" charset="0"/>
              <a:buChar char="•"/>
            </a:pPr>
            <a:r>
              <a:rPr lang="en-US" sz="2000" dirty="0"/>
              <a:t>primary cell culture</a:t>
            </a:r>
          </a:p>
          <a:p>
            <a:pPr marL="342900" indent="-220663">
              <a:buFont typeface="Arial" panose="020B0604020202020204" pitchFamily="34" charset="0"/>
              <a:buChar char="•"/>
            </a:pPr>
            <a:r>
              <a:rPr lang="en-US" sz="2000" dirty="0"/>
              <a:t>mRNA </a:t>
            </a:r>
          </a:p>
        </p:txBody>
      </p:sp>
      <p:sp>
        <p:nvSpPr>
          <p:cNvPr id="9" name="TextBox 8"/>
          <p:cNvSpPr txBox="1"/>
          <p:nvPr/>
        </p:nvSpPr>
        <p:spPr>
          <a:xfrm>
            <a:off x="5897881" y="974229"/>
            <a:ext cx="3200399" cy="2000548"/>
          </a:xfrm>
          <a:prstGeom prst="rect">
            <a:avLst/>
          </a:prstGeom>
          <a:noFill/>
        </p:spPr>
        <p:txBody>
          <a:bodyPr wrap="square" rtlCol="0">
            <a:spAutoFit/>
          </a:bodyPr>
          <a:lstStyle/>
          <a:p>
            <a:r>
              <a:rPr lang="en-US" sz="2400" b="1" dirty="0">
                <a:solidFill>
                  <a:srgbClr val="FFC000"/>
                </a:solidFill>
              </a:rPr>
              <a:t>Controlled Variables</a:t>
            </a:r>
          </a:p>
          <a:p>
            <a:pPr marL="342900" indent="-220663">
              <a:buFont typeface="Arial" panose="020B0604020202020204" pitchFamily="34" charset="0"/>
              <a:buChar char="•"/>
            </a:pPr>
            <a:r>
              <a:rPr lang="en-US" sz="2000" b="1" dirty="0" smtClean="0"/>
              <a:t>Reagent</a:t>
            </a:r>
            <a:r>
              <a:rPr lang="en-US" sz="2000" dirty="0" smtClean="0"/>
              <a:t> (CaCl2)</a:t>
            </a:r>
            <a:endParaRPr lang="en-US" sz="2000" dirty="0"/>
          </a:p>
          <a:p>
            <a:pPr marL="342900" indent="-220663">
              <a:buFont typeface="Arial" panose="020B0604020202020204" pitchFamily="34" charset="0"/>
              <a:buChar char="•"/>
            </a:pPr>
            <a:r>
              <a:rPr lang="en-US" sz="2000" b="1" dirty="0" smtClean="0"/>
              <a:t>Instrument</a:t>
            </a:r>
            <a:r>
              <a:rPr lang="en-US" sz="2000" dirty="0" smtClean="0"/>
              <a:t> (Illumina HumanHT-12 array)</a:t>
            </a:r>
          </a:p>
          <a:p>
            <a:pPr marL="342900" indent="-220663">
              <a:buFont typeface="Arial" panose="020B0604020202020204" pitchFamily="34" charset="0"/>
              <a:buChar char="•"/>
            </a:pPr>
            <a:r>
              <a:rPr lang="en-US" sz="2000" b="1" dirty="0" smtClean="0"/>
              <a:t>Specimen</a:t>
            </a:r>
            <a:r>
              <a:rPr lang="en-US" sz="2000" dirty="0" smtClean="0"/>
              <a:t> (human, male  rural, colon cancer)</a:t>
            </a:r>
            <a:endParaRPr lang="en-US" sz="2000" dirty="0"/>
          </a:p>
        </p:txBody>
      </p:sp>
      <p:sp>
        <p:nvSpPr>
          <p:cNvPr id="10" name="TextBox 9"/>
          <p:cNvSpPr txBox="1"/>
          <p:nvPr/>
        </p:nvSpPr>
        <p:spPr>
          <a:xfrm>
            <a:off x="477192" y="3641229"/>
            <a:ext cx="4508157" cy="1692771"/>
          </a:xfrm>
          <a:prstGeom prst="rect">
            <a:avLst/>
          </a:prstGeom>
          <a:noFill/>
        </p:spPr>
        <p:txBody>
          <a:bodyPr wrap="none" rtlCol="0">
            <a:spAutoFit/>
          </a:bodyPr>
          <a:lstStyle/>
          <a:p>
            <a:r>
              <a:rPr lang="en-US" sz="2400" b="1" dirty="0">
                <a:solidFill>
                  <a:srgbClr val="00B050"/>
                </a:solidFill>
              </a:rPr>
              <a:t>Independent Variables</a:t>
            </a:r>
            <a:endParaRPr lang="en-US" sz="2400" b="1" dirty="0" smtClean="0"/>
          </a:p>
          <a:p>
            <a:pPr marL="342900" indent="-220663">
              <a:buFont typeface="Arial" panose="020B0604020202020204" pitchFamily="34" charset="0"/>
              <a:buChar char="•"/>
            </a:pPr>
            <a:r>
              <a:rPr lang="en-US" sz="2000" b="1" dirty="0" smtClean="0"/>
              <a:t>age</a:t>
            </a:r>
            <a:r>
              <a:rPr lang="en-US" sz="2000" dirty="0" smtClean="0"/>
              <a:t>  (&lt;50, &gt;50) </a:t>
            </a:r>
            <a:endParaRPr lang="en-US" sz="2000" dirty="0"/>
          </a:p>
          <a:p>
            <a:pPr marL="342900" indent="-220663">
              <a:buFont typeface="Arial" panose="020B0604020202020204" pitchFamily="34" charset="0"/>
              <a:buChar char="•"/>
            </a:pPr>
            <a:r>
              <a:rPr lang="en-US" sz="2000" b="1" dirty="0" smtClean="0"/>
              <a:t>phenotype</a:t>
            </a:r>
            <a:r>
              <a:rPr lang="en-US" sz="2000" dirty="0" smtClean="0"/>
              <a:t> (healthy , transformed)</a:t>
            </a:r>
            <a:endParaRPr lang="en-US" sz="2000" dirty="0"/>
          </a:p>
          <a:p>
            <a:pPr marL="342900" indent="-220663">
              <a:buFont typeface="Arial" panose="020B0604020202020204" pitchFamily="34" charset="0"/>
              <a:buChar char="•"/>
            </a:pPr>
            <a:r>
              <a:rPr lang="en-US" sz="2000" b="1" dirty="0"/>
              <a:t>g</a:t>
            </a:r>
            <a:r>
              <a:rPr lang="en-US" sz="2000" b="1" dirty="0" smtClean="0"/>
              <a:t>ene</a:t>
            </a:r>
            <a:r>
              <a:rPr lang="en-US" sz="2000" dirty="0" smtClean="0"/>
              <a:t> (AKT, </a:t>
            </a:r>
            <a:r>
              <a:rPr lang="en-US" sz="2000" dirty="0" err="1" smtClean="0"/>
              <a:t>scr</a:t>
            </a:r>
            <a:r>
              <a:rPr lang="en-US" sz="2000" dirty="0" smtClean="0"/>
              <a:t>)</a:t>
            </a:r>
            <a:endParaRPr lang="en-US" sz="2000" dirty="0"/>
          </a:p>
          <a:p>
            <a:pPr marL="342900" indent="-220663">
              <a:buFont typeface="Arial" panose="020B0604020202020204" pitchFamily="34" charset="0"/>
              <a:buChar char="•"/>
            </a:pPr>
            <a:r>
              <a:rPr lang="en-US" sz="2000" b="1" dirty="0"/>
              <a:t>c</a:t>
            </a:r>
            <a:r>
              <a:rPr lang="en-US" sz="2000" b="1" dirty="0" smtClean="0"/>
              <a:t>hemical treatment </a:t>
            </a:r>
            <a:r>
              <a:rPr lang="en-US" sz="2000" dirty="0" smtClean="0"/>
              <a:t>(DMSO,  </a:t>
            </a:r>
            <a:r>
              <a:rPr lang="en-US" sz="2000" dirty="0" err="1" smtClean="0"/>
              <a:t>arsenite</a:t>
            </a:r>
            <a:r>
              <a:rPr lang="en-US" sz="2000" dirty="0" smtClean="0"/>
              <a:t>)</a:t>
            </a:r>
          </a:p>
        </p:txBody>
      </p:sp>
      <p:sp>
        <p:nvSpPr>
          <p:cNvPr id="11" name="TextBox 10"/>
          <p:cNvSpPr txBox="1"/>
          <p:nvPr/>
        </p:nvSpPr>
        <p:spPr>
          <a:xfrm>
            <a:off x="5181600" y="3657600"/>
            <a:ext cx="3028008" cy="1077218"/>
          </a:xfrm>
          <a:prstGeom prst="rect">
            <a:avLst/>
          </a:prstGeom>
          <a:noFill/>
        </p:spPr>
        <p:txBody>
          <a:bodyPr wrap="none" rtlCol="0">
            <a:spAutoFit/>
          </a:bodyPr>
          <a:lstStyle/>
          <a:p>
            <a:r>
              <a:rPr lang="en-US" sz="2400" b="1" dirty="0">
                <a:solidFill>
                  <a:srgbClr val="CA3202"/>
                </a:solidFill>
              </a:rPr>
              <a:t>Dependent </a:t>
            </a:r>
            <a:r>
              <a:rPr lang="en-US" sz="2400" b="1" dirty="0" smtClean="0">
                <a:solidFill>
                  <a:srgbClr val="CA3202"/>
                </a:solidFill>
              </a:rPr>
              <a:t>Variables</a:t>
            </a:r>
            <a:endParaRPr lang="en-US" sz="2400" b="1" dirty="0" smtClean="0"/>
          </a:p>
          <a:p>
            <a:pPr marL="342900" indent="-174625">
              <a:buFont typeface="Arial" panose="020B0604020202020204" pitchFamily="34" charset="0"/>
              <a:buChar char="•"/>
            </a:pPr>
            <a:r>
              <a:rPr lang="en-US" sz="2000" dirty="0" smtClean="0"/>
              <a:t>level of gene expression</a:t>
            </a:r>
          </a:p>
          <a:p>
            <a:endParaRPr lang="en-US" sz="2000" dirty="0" smtClean="0"/>
          </a:p>
        </p:txBody>
      </p:sp>
      <p:sp>
        <p:nvSpPr>
          <p:cNvPr id="13" name="TextBox 12"/>
          <p:cNvSpPr txBox="1"/>
          <p:nvPr/>
        </p:nvSpPr>
        <p:spPr>
          <a:xfrm>
            <a:off x="259080" y="5422121"/>
            <a:ext cx="8610600" cy="1284967"/>
          </a:xfrm>
          <a:prstGeom prst="rect">
            <a:avLst/>
          </a:prstGeom>
          <a:noFill/>
        </p:spPr>
        <p:txBody>
          <a:bodyPr wrap="square" rtlCol="0">
            <a:spAutoFit/>
          </a:bodyPr>
          <a:lstStyle/>
          <a:p>
            <a:pPr algn="ctr">
              <a:lnSpc>
                <a:spcPts val="3100"/>
              </a:lnSpc>
            </a:pPr>
            <a:r>
              <a:rPr lang="en-US" sz="2600" b="1" i="1" dirty="0" smtClean="0">
                <a:solidFill>
                  <a:srgbClr val="C00000"/>
                </a:solidFill>
              </a:rPr>
              <a:t>All of these terms represent potential ‘hooks’ into the data, and contextualizing their participation in an experiment will support  precise queries and analyses</a:t>
            </a:r>
            <a:endParaRPr lang="en-US" sz="2600" b="1" i="1" dirty="0">
              <a:solidFill>
                <a:srgbClr val="C00000"/>
              </a:solidFill>
            </a:endParaRPr>
          </a:p>
        </p:txBody>
      </p:sp>
    </p:spTree>
    <p:extLst>
      <p:ext uri="{BB962C8B-B14F-4D97-AF65-F5344CB8AC3E}">
        <p14:creationId xmlns:p14="http://schemas.microsoft.com/office/powerpoint/2010/main" val="40744316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747907"/>
            <a:ext cx="8839200" cy="508722"/>
          </a:xfrm>
          <a:prstGeom prst="rect">
            <a:avLst/>
          </a:prstGeom>
        </p:spPr>
        <p:txBody>
          <a:bodyPr wrap="square">
            <a:spAutoFit/>
          </a:bodyPr>
          <a:lstStyle/>
          <a:p>
            <a:pPr algn="ctr"/>
            <a:r>
              <a:rPr lang="en-US" sz="1900" dirty="0" smtClean="0"/>
              <a:t>The core model captures minimal </a:t>
            </a:r>
            <a:r>
              <a:rPr lang="en-US" sz="1900" dirty="0"/>
              <a:t>essential experimental metadata for core CQs and </a:t>
            </a:r>
            <a:r>
              <a:rPr lang="en-US" sz="1900" dirty="0" smtClean="0"/>
              <a:t>modeling requirements, and is organized around ‘variable specification’ nodes </a:t>
            </a:r>
            <a:r>
              <a:rPr lang="en-US" sz="1900" dirty="0"/>
              <a:t>(</a:t>
            </a:r>
            <a:r>
              <a:rPr lang="en-US" sz="1900" dirty="0" smtClean="0"/>
              <a:t>green)</a:t>
            </a:r>
            <a:endParaRPr lang="en-US" sz="1900" dirty="0"/>
          </a:p>
        </p:txBody>
      </p:sp>
      <p:sp>
        <p:nvSpPr>
          <p:cNvPr id="6" name="Title 1"/>
          <p:cNvSpPr>
            <a:spLocks noGrp="1"/>
          </p:cNvSpPr>
          <p:nvPr>
            <p:ph type="title"/>
          </p:nvPr>
        </p:nvSpPr>
        <p:spPr>
          <a:xfrm>
            <a:off x="396240" y="20204"/>
            <a:ext cx="8229600" cy="858753"/>
          </a:xfrm>
        </p:spPr>
        <p:txBody>
          <a:bodyPr>
            <a:normAutofit/>
          </a:bodyPr>
          <a:lstStyle/>
          <a:p>
            <a:r>
              <a:rPr lang="en-US" dirty="0" smtClean="0"/>
              <a:t>Core Metadata Model</a:t>
            </a:r>
            <a:endParaRPr lang="en-US" dirty="0"/>
          </a:p>
        </p:txBody>
      </p:sp>
      <p:pic>
        <p:nvPicPr>
          <p:cNvPr id="7174" name="Picture 6"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3688"/>
            <a:ext cx="9144000" cy="537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44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2"/>
            <a:ext cx="2819400" cy="1143000"/>
          </a:xfrm>
        </p:spPr>
        <p:txBody>
          <a:bodyPr>
            <a:noAutofit/>
          </a:bodyPr>
          <a:lstStyle/>
          <a:p>
            <a:r>
              <a:rPr lang="en-US" sz="5400" dirty="0" smtClean="0">
                <a:solidFill>
                  <a:srgbClr val="00A84C"/>
                </a:solidFill>
              </a:rPr>
              <a:t>Systems</a:t>
            </a:r>
            <a:endParaRPr lang="en-US" sz="5400" dirty="0">
              <a:solidFill>
                <a:srgbClr val="00A84C"/>
              </a:solidFill>
            </a:endParaRPr>
          </a:p>
        </p:txBody>
      </p:sp>
      <p:sp>
        <p:nvSpPr>
          <p:cNvPr id="3" name="Content Placeholder 2"/>
          <p:cNvSpPr>
            <a:spLocks noGrp="1"/>
          </p:cNvSpPr>
          <p:nvPr>
            <p:ph idx="1"/>
          </p:nvPr>
        </p:nvSpPr>
        <p:spPr>
          <a:xfrm>
            <a:off x="479588" y="1676400"/>
            <a:ext cx="4114800" cy="5137481"/>
          </a:xfrm>
        </p:spPr>
        <p:txBody>
          <a:bodyPr>
            <a:normAutofit/>
          </a:bodyPr>
          <a:lstStyle/>
          <a:p>
            <a:pPr marL="746125" lvl="1" indent="-268288">
              <a:spcBef>
                <a:spcPts val="0"/>
              </a:spcBef>
              <a:buFont typeface="Wingdings" panose="05000000000000000000" pitchFamily="2" charset="2"/>
              <a:buChar char="§"/>
            </a:pPr>
            <a:r>
              <a:rPr lang="en-US" sz="2200" dirty="0" smtClean="0"/>
              <a:t>e.g. ArrayExpress, GEO</a:t>
            </a:r>
          </a:p>
          <a:p>
            <a:pPr indent="0">
              <a:buNone/>
            </a:pPr>
            <a:endParaRPr lang="en-US" sz="2000" dirty="0"/>
          </a:p>
          <a:p>
            <a:pPr marL="342900" lvl="1" indent="0">
              <a:spcBef>
                <a:spcPts val="0"/>
              </a:spcBef>
              <a:buNone/>
            </a:pPr>
            <a:endParaRPr lang="en-US" sz="1800" dirty="0" smtClean="0"/>
          </a:p>
          <a:p>
            <a:pPr marL="342900" lvl="1" indent="0">
              <a:spcBef>
                <a:spcPts val="0"/>
              </a:spcBef>
              <a:buNone/>
            </a:pPr>
            <a:endParaRPr lang="en-US" sz="1800" dirty="0"/>
          </a:p>
          <a:p>
            <a:pPr marL="342900" lvl="1" indent="0">
              <a:spcBef>
                <a:spcPts val="0"/>
              </a:spcBef>
              <a:buNone/>
            </a:pPr>
            <a:endParaRPr lang="en-US" sz="1800" dirty="0" smtClean="0"/>
          </a:p>
          <a:p>
            <a:pPr marL="342900" lvl="1" indent="0">
              <a:spcBef>
                <a:spcPts val="0"/>
              </a:spcBef>
              <a:buNone/>
            </a:pPr>
            <a:endParaRPr lang="en-US" sz="1800" dirty="0" smtClean="0"/>
          </a:p>
          <a:p>
            <a:pPr marL="1257300" lvl="1" indent="-514350">
              <a:buFont typeface="+mj-lt"/>
              <a:buAutoNum type="alphaUcPeriod"/>
            </a:pPr>
            <a:endParaRPr lang="en-US" sz="2000" dirty="0" smtClean="0"/>
          </a:p>
          <a:p>
            <a:pPr marL="0" indent="0">
              <a:buNone/>
            </a:pPr>
            <a:endParaRPr lang="en-US" sz="2400" dirty="0" smtClean="0"/>
          </a:p>
          <a:p>
            <a:pPr lvl="1"/>
            <a:endParaRPr lang="en-US" sz="2000"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33399" y="1138535"/>
            <a:ext cx="4953001" cy="523220"/>
          </a:xfrm>
          <a:prstGeom prst="rect">
            <a:avLst/>
          </a:prstGeom>
        </p:spPr>
        <p:txBody>
          <a:bodyPr wrap="square">
            <a:spAutoFit/>
          </a:bodyPr>
          <a:lstStyle/>
          <a:p>
            <a:pPr indent="0">
              <a:buNone/>
            </a:pPr>
            <a:r>
              <a:rPr lang="en-US" sz="2800" dirty="0" smtClean="0">
                <a:solidFill>
                  <a:srgbClr val="00A84C"/>
                </a:solidFill>
              </a:rPr>
              <a:t>2. Domain-Specific  Repositories</a:t>
            </a:r>
            <a:endParaRPr lang="en-US" sz="2800" dirty="0" smtClean="0">
              <a:solidFill>
                <a:srgbClr val="00A84C"/>
              </a:solidFill>
            </a:endParaRPr>
          </a:p>
        </p:txBody>
      </p:sp>
      <p:pic>
        <p:nvPicPr>
          <p:cNvPr id="16" name="Picture 6" descr="C:\Users\brushm\AppData\Roaming\PixelMetrics\CaptureWiz\Temp\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190" y="1661755"/>
            <a:ext cx="3502210" cy="7004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brushm\AppData\Roaming\PixelMetrics\CaptureWiz\Temp\6.png"/>
          <p:cNvPicPr>
            <a:picLocks noChangeAspect="1" noChangeArrowheads="1"/>
          </p:cNvPicPr>
          <p:nvPr/>
        </p:nvPicPr>
        <p:blipFill rotWithShape="1">
          <a:blip r:embed="rId4">
            <a:extLst>
              <a:ext uri="{28A0092B-C50C-407E-A947-70E740481C1C}">
                <a14:useLocalDpi xmlns:a14="http://schemas.microsoft.com/office/drawing/2010/main" val="0"/>
              </a:ext>
            </a:extLst>
          </a:blip>
          <a:srcRect b="85480"/>
          <a:stretch/>
        </p:blipFill>
        <p:spPr bwMode="auto">
          <a:xfrm>
            <a:off x="510008" y="2580526"/>
            <a:ext cx="8152956" cy="8524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sers\brushm\AppData\Roaming\PixelMetrics\CaptureWiz\Temp\7.png"/>
          <p:cNvPicPr>
            <a:picLocks noChangeAspect="1" noChangeArrowheads="1"/>
          </p:cNvPicPr>
          <p:nvPr/>
        </p:nvPicPr>
        <p:blipFill rotWithShape="1">
          <a:blip r:embed="rId5">
            <a:extLst>
              <a:ext uri="{28A0092B-C50C-407E-A947-70E740481C1C}">
                <a14:useLocalDpi xmlns:a14="http://schemas.microsoft.com/office/drawing/2010/main" val="0"/>
              </a:ext>
            </a:extLst>
          </a:blip>
          <a:srcRect l="1" t="29214" r="224"/>
          <a:stretch/>
        </p:blipFill>
        <p:spPr bwMode="auto">
          <a:xfrm>
            <a:off x="425966" y="5242231"/>
            <a:ext cx="8236998" cy="12597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brushm\AppData\Roaming\PixelMetrics\CaptureWiz\Temp\6.png"/>
          <p:cNvPicPr>
            <a:picLocks noChangeAspect="1" noChangeArrowheads="1"/>
          </p:cNvPicPr>
          <p:nvPr/>
        </p:nvPicPr>
        <p:blipFill rotWithShape="1">
          <a:blip r:embed="rId4">
            <a:extLst>
              <a:ext uri="{28A0092B-C50C-407E-A947-70E740481C1C}">
                <a14:useLocalDpi xmlns:a14="http://schemas.microsoft.com/office/drawing/2010/main" val="0"/>
              </a:ext>
            </a:extLst>
          </a:blip>
          <a:srcRect t="53384" b="15316"/>
          <a:stretch/>
        </p:blipFill>
        <p:spPr bwMode="auto">
          <a:xfrm>
            <a:off x="510008" y="3421447"/>
            <a:ext cx="8152956" cy="183772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557470" y="3379973"/>
            <a:ext cx="1122680" cy="400110"/>
          </a:xfrm>
          <a:prstGeom prst="rect">
            <a:avLst/>
          </a:prstGeom>
          <a:noFill/>
        </p:spPr>
        <p:txBody>
          <a:bodyPr wrap="none" rtlCol="0">
            <a:spAutoFit/>
          </a:bodyPr>
          <a:lstStyle/>
          <a:p>
            <a:r>
              <a:rPr lang="en-US" sz="2000" dirty="0">
                <a:solidFill>
                  <a:srgbClr val="C00000"/>
                </a:solidFill>
              </a:rPr>
              <a:t>Methods</a:t>
            </a:r>
          </a:p>
        </p:txBody>
      </p:sp>
      <p:sp>
        <p:nvSpPr>
          <p:cNvPr id="21" name="TextBox 20"/>
          <p:cNvSpPr txBox="1"/>
          <p:nvPr/>
        </p:nvSpPr>
        <p:spPr>
          <a:xfrm>
            <a:off x="175746" y="4460696"/>
            <a:ext cx="1711046" cy="707886"/>
          </a:xfrm>
          <a:prstGeom prst="rect">
            <a:avLst/>
          </a:prstGeom>
          <a:noFill/>
        </p:spPr>
        <p:txBody>
          <a:bodyPr wrap="none" rtlCol="0">
            <a:spAutoFit/>
          </a:bodyPr>
          <a:lstStyle/>
          <a:p>
            <a:pPr algn="ctr"/>
            <a:r>
              <a:rPr lang="en-US" sz="2000" dirty="0">
                <a:solidFill>
                  <a:srgbClr val="C00000"/>
                </a:solidFill>
              </a:rPr>
              <a:t>Specimen</a:t>
            </a:r>
          </a:p>
          <a:p>
            <a:pPr algn="ctr"/>
            <a:r>
              <a:rPr lang="en-US" sz="2000" dirty="0">
                <a:solidFill>
                  <a:srgbClr val="C00000"/>
                </a:solidFill>
              </a:rPr>
              <a:t>Characteristics</a:t>
            </a:r>
          </a:p>
        </p:txBody>
      </p:sp>
      <p:cxnSp>
        <p:nvCxnSpPr>
          <p:cNvPr id="22" name="Straight Arrow Connector 21"/>
          <p:cNvCxnSpPr/>
          <p:nvPr/>
        </p:nvCxnSpPr>
        <p:spPr>
          <a:xfrm flipH="1">
            <a:off x="4551452" y="3564639"/>
            <a:ext cx="1006018"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30337" y="3985337"/>
            <a:ext cx="1564146" cy="707886"/>
          </a:xfrm>
          <a:prstGeom prst="rect">
            <a:avLst/>
          </a:prstGeom>
          <a:noFill/>
        </p:spPr>
        <p:txBody>
          <a:bodyPr wrap="none" rtlCol="0">
            <a:spAutoFit/>
          </a:bodyPr>
          <a:lstStyle/>
          <a:p>
            <a:pPr algn="ctr"/>
            <a:r>
              <a:rPr lang="en-US" sz="2000" dirty="0">
                <a:solidFill>
                  <a:srgbClr val="C00000"/>
                </a:solidFill>
              </a:rPr>
              <a:t>Experimental</a:t>
            </a:r>
          </a:p>
          <a:p>
            <a:pPr algn="ctr"/>
            <a:r>
              <a:rPr lang="en-US" sz="2000" dirty="0">
                <a:solidFill>
                  <a:srgbClr val="C00000"/>
                </a:solidFill>
              </a:rPr>
              <a:t>Variables</a:t>
            </a:r>
          </a:p>
        </p:txBody>
      </p:sp>
      <p:cxnSp>
        <p:nvCxnSpPr>
          <p:cNvPr id="24" name="Straight Arrow Connector 23"/>
          <p:cNvCxnSpPr/>
          <p:nvPr/>
        </p:nvCxnSpPr>
        <p:spPr>
          <a:xfrm>
            <a:off x="1691176" y="5139868"/>
            <a:ext cx="519661" cy="32472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7447052" y="4625249"/>
            <a:ext cx="152400" cy="571946"/>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86400" y="6597223"/>
            <a:ext cx="3886200" cy="246221"/>
          </a:xfrm>
          <a:prstGeom prst="rect">
            <a:avLst/>
          </a:prstGeom>
        </p:spPr>
        <p:txBody>
          <a:bodyPr wrap="square">
            <a:spAutoFit/>
          </a:bodyPr>
          <a:lstStyle/>
          <a:p>
            <a:r>
              <a:rPr lang="en-US" sz="1000" dirty="0">
                <a:solidFill>
                  <a:schemeClr val="bg1"/>
                </a:solidFill>
              </a:rPr>
              <a:t>http://www.ebi.ac.uk/arrayexpress/experiments/E-MTAB-3315/</a:t>
            </a:r>
          </a:p>
        </p:txBody>
      </p:sp>
      <p:pic>
        <p:nvPicPr>
          <p:cNvPr id="20482" name="Picture 2" descr="C:\Users\brushm\AppData\Roaming\PixelMetrics\CaptureWiz\Temp\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9238" y="510509"/>
            <a:ext cx="2142198" cy="92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971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7447" y="792480"/>
            <a:ext cx="7996953" cy="969496"/>
          </a:xfrm>
          <a:prstGeom prst="rect">
            <a:avLst/>
          </a:prstGeom>
        </p:spPr>
        <p:txBody>
          <a:bodyPr wrap="square">
            <a:spAutoFit/>
          </a:bodyPr>
          <a:lstStyle/>
          <a:p>
            <a:pPr algn="ctr"/>
            <a:r>
              <a:rPr lang="en-US" sz="1900" dirty="0"/>
              <a:t>The core model can be extended to better contextualize variables in the experimental </a:t>
            </a:r>
            <a:r>
              <a:rPr lang="en-US" sz="1900" dirty="0" smtClean="0"/>
              <a:t>workflow (here by supporting a richer description of specimens and how they relate to variables)</a:t>
            </a:r>
            <a:endParaRPr lang="en-US" sz="1900" dirty="0"/>
          </a:p>
        </p:txBody>
      </p:sp>
      <p:sp>
        <p:nvSpPr>
          <p:cNvPr id="5" name="Title 1"/>
          <p:cNvSpPr>
            <a:spLocks noGrp="1"/>
          </p:cNvSpPr>
          <p:nvPr>
            <p:ph type="title"/>
          </p:nvPr>
        </p:nvSpPr>
        <p:spPr>
          <a:xfrm>
            <a:off x="396240" y="-76200"/>
            <a:ext cx="8229600" cy="1143000"/>
          </a:xfrm>
        </p:spPr>
        <p:txBody>
          <a:bodyPr>
            <a:normAutofit/>
          </a:bodyPr>
          <a:lstStyle/>
          <a:p>
            <a:r>
              <a:rPr lang="en-US" dirty="0" smtClean="0"/>
              <a:t>Extending Variable Descriptions</a:t>
            </a:r>
            <a:endParaRPr lang="en-US" dirty="0"/>
          </a:p>
        </p:txBody>
      </p:sp>
      <p:pic>
        <p:nvPicPr>
          <p:cNvPr id="10250" name="Picture 10" descr="C:\Users\brushm\AppData\Roaming\PixelMetrics\CaptureWiz\Temp\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 y="1917308"/>
            <a:ext cx="9107171" cy="494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33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770692"/>
            <a:ext cx="8961120" cy="677108"/>
          </a:xfrm>
          <a:prstGeom prst="rect">
            <a:avLst/>
          </a:prstGeom>
        </p:spPr>
        <p:txBody>
          <a:bodyPr wrap="square">
            <a:spAutoFit/>
          </a:bodyPr>
          <a:lstStyle/>
          <a:p>
            <a:pPr algn="ctr"/>
            <a:r>
              <a:rPr lang="en-US" sz="1900" dirty="0" smtClean="0"/>
              <a:t>Additional properties can support additional contextualization of variables by describing techniques used to apply or measure them, or related experimental conditions)</a:t>
            </a:r>
            <a:endParaRPr lang="en-US" sz="1900" dirty="0"/>
          </a:p>
        </p:txBody>
      </p:sp>
      <p:sp>
        <p:nvSpPr>
          <p:cNvPr id="6" name="Title 1"/>
          <p:cNvSpPr txBox="1">
            <a:spLocks/>
          </p:cNvSpPr>
          <p:nvPr/>
        </p:nvSpPr>
        <p:spPr>
          <a:xfrm>
            <a:off x="39624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Extending Variable Descriptions</a:t>
            </a:r>
            <a:endParaRPr lang="en-US" dirty="0"/>
          </a:p>
        </p:txBody>
      </p:sp>
      <p:pic>
        <p:nvPicPr>
          <p:cNvPr id="9222" name="Picture 6" descr="C:\Users\brushm\AppData\Roaming\PixelMetrics\CaptureWiz\Temp\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6" y="1752600"/>
            <a:ext cx="9057984"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8567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455909" y="1295400"/>
            <a:ext cx="8229600" cy="5257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09588">
              <a:spcBef>
                <a:spcPts val="1800"/>
              </a:spcBef>
              <a:buFont typeface="Wingdings" panose="05000000000000000000" pitchFamily="2" charset="2"/>
              <a:buChar char="§"/>
            </a:pPr>
            <a:r>
              <a:rPr lang="en-US" sz="2600" dirty="0" smtClean="0"/>
              <a:t>Support for Discovery: minimal complexity to support all CQs</a:t>
            </a:r>
          </a:p>
          <a:p>
            <a:pPr marL="509588">
              <a:spcBef>
                <a:spcPts val="1800"/>
              </a:spcBef>
              <a:buFont typeface="Wingdings" panose="05000000000000000000" pitchFamily="2" charset="2"/>
              <a:buChar char="§"/>
            </a:pPr>
            <a:r>
              <a:rPr lang="en-US" sz="2600" dirty="0" smtClean="0"/>
              <a:t>Pragmatic: </a:t>
            </a:r>
            <a:r>
              <a:rPr lang="en-US" sz="2600" dirty="0"/>
              <a:t>Imparts </a:t>
            </a:r>
            <a:r>
              <a:rPr lang="en-US" sz="2600" dirty="0" smtClean="0"/>
              <a:t>minimal curation burden </a:t>
            </a:r>
          </a:p>
          <a:p>
            <a:pPr marL="509588">
              <a:spcBef>
                <a:spcPts val="1800"/>
              </a:spcBef>
              <a:buFont typeface="Wingdings" panose="05000000000000000000" pitchFamily="2" charset="2"/>
              <a:buChar char="§"/>
            </a:pPr>
            <a:r>
              <a:rPr lang="en-US" sz="2600" dirty="0" smtClean="0"/>
              <a:t>Interoperable: Align with and re-use from existing efforts where possible (in design patterns and CVs as value constraints)</a:t>
            </a:r>
          </a:p>
          <a:p>
            <a:pPr marL="914400" lvl="1" indent="-288925" fontAlgn="ctr">
              <a:lnSpc>
                <a:spcPts val="2300"/>
              </a:lnSpc>
              <a:spcBef>
                <a:spcPts val="300"/>
              </a:spcBef>
              <a:buFont typeface="+mj-lt"/>
              <a:buAutoNum type="alphaLcPeriod"/>
            </a:pPr>
            <a:r>
              <a:rPr lang="en-US" sz="2400" dirty="0"/>
              <a:t>Use community CVs/ontologies to standardize data entry</a:t>
            </a:r>
          </a:p>
          <a:p>
            <a:pPr marL="914400" lvl="1" indent="-288925" fontAlgn="ctr">
              <a:lnSpc>
                <a:spcPts val="2300"/>
              </a:lnSpc>
              <a:spcBef>
                <a:spcPts val="300"/>
              </a:spcBef>
              <a:buFont typeface="+mj-lt"/>
              <a:buAutoNum type="alphaLcPeriod"/>
            </a:pPr>
            <a:r>
              <a:rPr lang="en-US" sz="2400" dirty="0"/>
              <a:t>Support integration of data across existing </a:t>
            </a:r>
            <a:r>
              <a:rPr lang="en-US" sz="2400" dirty="0" smtClean="0"/>
              <a:t>repositories</a:t>
            </a:r>
            <a:endParaRPr lang="en-US" sz="2200" dirty="0" smtClean="0"/>
          </a:p>
          <a:p>
            <a:pPr marL="509588">
              <a:spcBef>
                <a:spcPts val="1800"/>
              </a:spcBef>
              <a:buFont typeface="Wingdings" panose="05000000000000000000" pitchFamily="2" charset="2"/>
              <a:buChar char="§"/>
            </a:pPr>
            <a:r>
              <a:rPr lang="en-US" sz="2600" b="1" dirty="0" smtClean="0"/>
              <a:t>Universal /</a:t>
            </a:r>
            <a:r>
              <a:rPr lang="en-US" sz="2800" b="1" dirty="0" smtClean="0"/>
              <a:t>Generic </a:t>
            </a:r>
            <a:r>
              <a:rPr lang="en-US" sz="2800" b="1" dirty="0"/>
              <a:t>but Extensible: </a:t>
            </a:r>
            <a:r>
              <a:rPr lang="en-US" sz="2800" dirty="0"/>
              <a:t>accommodate diverse research disciplines while supporting extensions for specific domains and use </a:t>
            </a:r>
            <a:r>
              <a:rPr lang="en-US" sz="2800" dirty="0" smtClean="0"/>
              <a:t>cases</a:t>
            </a:r>
            <a:endParaRPr lang="en-US" sz="2600" dirty="0" smtClean="0"/>
          </a:p>
          <a:p>
            <a:pPr marL="509588">
              <a:spcBef>
                <a:spcPts val="1800"/>
              </a:spcBef>
              <a:buFont typeface="Wingdings" panose="05000000000000000000" pitchFamily="2" charset="2"/>
              <a:buChar char="§"/>
            </a:pPr>
            <a:r>
              <a:rPr lang="en-US" sz="2600" dirty="0" smtClean="0"/>
              <a:t>Flat: Minimal number of ‘levels’ in the model </a:t>
            </a:r>
            <a:r>
              <a:rPr lang="en-US" sz="1400" dirty="0" smtClean="0"/>
              <a:t>flat models simpler to understand, enter data, compose searchers . . . but complexity supports ability to answer more precise queries – find right balance</a:t>
            </a:r>
            <a:endParaRPr lang="en-US" sz="1400" dirty="0"/>
          </a:p>
          <a:p>
            <a:pPr fontAlgn="ctr"/>
            <a:r>
              <a:rPr lang="en-US" sz="2400" dirty="0" smtClean="0"/>
              <a:t>Context: captures roles and relationships between specimens, techniques, and variables</a:t>
            </a:r>
          </a:p>
          <a:p>
            <a:pPr lvl="1" fontAlgn="ctr"/>
            <a:r>
              <a:rPr lang="en-US" sz="2000" dirty="0" smtClean="0"/>
              <a:t>Important to be explicit </a:t>
            </a:r>
            <a:r>
              <a:rPr lang="en-US" sz="2000" dirty="0"/>
              <a:t>about the role different entities play in the experiment in concise a way as possible (not only </a:t>
            </a:r>
            <a:r>
              <a:rPr lang="en-US" sz="2000" dirty="0" smtClean="0"/>
              <a:t>capture what participates in an experiment, as </a:t>
            </a:r>
            <a:r>
              <a:rPr lang="en-US" sz="2000" dirty="0"/>
              <a:t>many repos do with </a:t>
            </a:r>
            <a:r>
              <a:rPr lang="en-US" sz="2000" dirty="0" smtClean="0"/>
              <a:t>keywords, but </a:t>
            </a:r>
            <a:r>
              <a:rPr lang="en-US" sz="2000" dirty="0"/>
              <a:t>the how)</a:t>
            </a:r>
          </a:p>
          <a:p>
            <a:pPr fontAlgn="ctr"/>
            <a:endParaRPr lang="en-US" sz="2400" dirty="0"/>
          </a:p>
          <a:p>
            <a:pPr marL="1263650" lvl="2" indent="-514350"/>
            <a:endParaRPr lang="en-US" sz="2000" dirty="0" smtClean="0"/>
          </a:p>
          <a:p>
            <a:pPr marL="857250" lvl="2"/>
            <a:endParaRPr lang="en-US" sz="1800" dirty="0" smtClean="0"/>
          </a:p>
          <a:p>
            <a:pPr lvl="2"/>
            <a:endParaRPr lang="en-US" sz="1800" dirty="0"/>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C00000"/>
                </a:solidFill>
              </a:rPr>
              <a:t>Driving Principles and Requirements</a:t>
            </a:r>
            <a:endParaRPr lang="en-US" sz="4000" dirty="0">
              <a:solidFill>
                <a:srgbClr val="C00000"/>
              </a:solidFill>
            </a:endParaRPr>
          </a:p>
        </p:txBody>
      </p:sp>
    </p:spTree>
    <p:extLst>
      <p:ext uri="{BB962C8B-B14F-4D97-AF65-F5344CB8AC3E}">
        <p14:creationId xmlns:p14="http://schemas.microsoft.com/office/powerpoint/2010/main" val="12280128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2"/>
            <a:ext cx="2819400" cy="1143000"/>
          </a:xfrm>
        </p:spPr>
        <p:txBody>
          <a:bodyPr>
            <a:noAutofit/>
          </a:bodyPr>
          <a:lstStyle/>
          <a:p>
            <a:r>
              <a:rPr lang="en-US" sz="5400" dirty="0" smtClean="0">
                <a:solidFill>
                  <a:srgbClr val="C00000"/>
                </a:solidFill>
              </a:rPr>
              <a:t>Systems</a:t>
            </a:r>
            <a:endParaRPr lang="en-US" sz="5400" dirty="0">
              <a:solidFill>
                <a:srgbClr val="C00000"/>
              </a:solidFill>
            </a:endParaRPr>
          </a:p>
        </p:txBody>
      </p:sp>
      <p:sp>
        <p:nvSpPr>
          <p:cNvPr id="3" name="Content Placeholder 2"/>
          <p:cNvSpPr>
            <a:spLocks noGrp="1"/>
          </p:cNvSpPr>
          <p:nvPr>
            <p:ph idx="1"/>
          </p:nvPr>
        </p:nvSpPr>
        <p:spPr>
          <a:xfrm>
            <a:off x="479588" y="1676400"/>
            <a:ext cx="4114800" cy="5137481"/>
          </a:xfrm>
        </p:spPr>
        <p:txBody>
          <a:bodyPr>
            <a:normAutofit/>
          </a:bodyPr>
          <a:lstStyle/>
          <a:p>
            <a:pPr marL="517525" lvl="1" indent="-268288">
              <a:spcBef>
                <a:spcPts val="0"/>
              </a:spcBef>
              <a:buFont typeface="Wingdings" panose="05000000000000000000" pitchFamily="2" charset="2"/>
              <a:buChar char="§"/>
            </a:pPr>
            <a:r>
              <a:rPr lang="en-US" sz="1600" dirty="0" smtClean="0">
                <a:hlinkClick r:id="rId3"/>
              </a:rPr>
              <a:t>Nature Scientific Data</a:t>
            </a:r>
            <a:endParaRPr lang="en-US" sz="1600" dirty="0" smtClean="0"/>
          </a:p>
          <a:p>
            <a:pPr marL="517525" lvl="1" indent="-268288">
              <a:spcBef>
                <a:spcPts val="0"/>
              </a:spcBef>
              <a:buFont typeface="Wingdings" panose="05000000000000000000" pitchFamily="2" charset="2"/>
              <a:buChar char="§"/>
            </a:pPr>
            <a:r>
              <a:rPr lang="en-US" sz="1600" dirty="0" err="1" smtClean="0">
                <a:hlinkClick r:id="rId4"/>
              </a:rPr>
              <a:t>DataOne</a:t>
            </a:r>
            <a:endParaRPr lang="en-US" sz="1600" dirty="0" smtClean="0"/>
          </a:p>
          <a:p>
            <a:pPr marL="517525" lvl="1" indent="-268288">
              <a:spcBef>
                <a:spcPts val="0"/>
              </a:spcBef>
              <a:buFont typeface="Wingdings" panose="05000000000000000000" pitchFamily="2" charset="2"/>
              <a:buChar char="§"/>
            </a:pPr>
            <a:r>
              <a:rPr lang="en-US" sz="1600" dirty="0" smtClean="0">
                <a:hlinkClick r:id="rId5"/>
              </a:rPr>
              <a:t>Biodiversity Data Journal</a:t>
            </a:r>
            <a:endParaRPr lang="en-US" sz="1600" dirty="0" smtClean="0"/>
          </a:p>
          <a:p>
            <a:pPr indent="0">
              <a:buNone/>
            </a:pPr>
            <a:endParaRPr lang="en-US" sz="2000" dirty="0"/>
          </a:p>
          <a:p>
            <a:pPr marL="342900" lvl="1" indent="0">
              <a:spcBef>
                <a:spcPts val="0"/>
              </a:spcBef>
              <a:buNone/>
            </a:pPr>
            <a:endParaRPr lang="en-US" sz="1800" dirty="0" smtClean="0"/>
          </a:p>
          <a:p>
            <a:pPr marL="342900" lvl="1" indent="0">
              <a:spcBef>
                <a:spcPts val="0"/>
              </a:spcBef>
              <a:buNone/>
            </a:pPr>
            <a:endParaRPr lang="en-US" sz="1800" dirty="0"/>
          </a:p>
          <a:p>
            <a:pPr marL="342900" lvl="1" indent="0">
              <a:spcBef>
                <a:spcPts val="0"/>
              </a:spcBef>
              <a:buNone/>
            </a:pPr>
            <a:endParaRPr lang="en-US" sz="1800" dirty="0" smtClean="0"/>
          </a:p>
          <a:p>
            <a:pPr marL="342900" lvl="1" indent="0">
              <a:spcBef>
                <a:spcPts val="0"/>
              </a:spcBef>
              <a:buNone/>
            </a:pPr>
            <a:endParaRPr lang="en-US" sz="1800" dirty="0" smtClean="0"/>
          </a:p>
          <a:p>
            <a:pPr marL="1257300" lvl="1" indent="-514350">
              <a:buFont typeface="+mj-lt"/>
              <a:buAutoNum type="alphaUcPeriod"/>
            </a:pPr>
            <a:endParaRPr lang="en-US" sz="2000" dirty="0" smtClean="0"/>
          </a:p>
          <a:p>
            <a:pPr marL="0" indent="0">
              <a:buNone/>
            </a:pPr>
            <a:endParaRPr lang="en-US" sz="2400" dirty="0" smtClean="0"/>
          </a:p>
          <a:p>
            <a:pPr lvl="1"/>
            <a:endParaRPr lang="en-US" sz="2000"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457200" y="1229380"/>
            <a:ext cx="4011065" cy="523220"/>
          </a:xfrm>
          <a:prstGeom prst="rect">
            <a:avLst/>
          </a:prstGeom>
        </p:spPr>
        <p:txBody>
          <a:bodyPr wrap="square">
            <a:spAutoFit/>
          </a:bodyPr>
          <a:lstStyle/>
          <a:p>
            <a:pPr indent="0">
              <a:buNone/>
            </a:pPr>
            <a:r>
              <a:rPr lang="en-US" sz="2800" dirty="0" smtClean="0">
                <a:solidFill>
                  <a:srgbClr val="C00000"/>
                </a:solidFill>
              </a:rPr>
              <a:t>3. </a:t>
            </a:r>
            <a:r>
              <a:rPr lang="en-US" sz="2800" dirty="0" smtClean="0">
                <a:solidFill>
                  <a:srgbClr val="C00000"/>
                </a:solidFill>
              </a:rPr>
              <a:t>Data Journals</a:t>
            </a:r>
            <a:endParaRPr lang="en-US" sz="2800" dirty="0" smtClean="0">
              <a:solidFill>
                <a:srgbClr val="C00000"/>
              </a:solidFill>
            </a:endParaRPr>
          </a:p>
        </p:txBody>
      </p:sp>
      <p:pic>
        <p:nvPicPr>
          <p:cNvPr id="36866" name="Picture 2" descr="C:\Users\brushm\AppData\Roaming\PixelMetrics\CaptureWiz\Temp\24.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9625"/>
          <a:stretch/>
        </p:blipFill>
        <p:spPr bwMode="auto">
          <a:xfrm>
            <a:off x="4150933" y="1327433"/>
            <a:ext cx="535679" cy="501367"/>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C:\Users\brushm\AppData\Roaming\PixelMetrics\CaptureWiz\Temp\2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8446" y="1380590"/>
            <a:ext cx="2960614" cy="398545"/>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C:\Users\brushm\AppData\Roaming\PixelMetrics\CaptureWiz\Temp\2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0477" y="5998750"/>
            <a:ext cx="805275" cy="555250"/>
          </a:xfrm>
          <a:prstGeom prst="rect">
            <a:avLst/>
          </a:prstGeom>
          <a:noFill/>
          <a:extLst>
            <a:ext uri="{909E8E84-426E-40DD-AFC4-6F175D3DCCD1}">
              <a14:hiddenFill xmlns:a14="http://schemas.microsoft.com/office/drawing/2010/main">
                <a:solidFill>
                  <a:srgbClr val="FFFFFF"/>
                </a:solidFill>
              </a14:hiddenFill>
            </a:ext>
          </a:extLst>
        </p:spPr>
      </p:pic>
      <p:pic>
        <p:nvPicPr>
          <p:cNvPr id="36876" name="Picture 12" descr="C:\Users\brushm\AppData\Roaming\PixelMetrics\CaptureWiz\Temp\3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9750" y="6200535"/>
            <a:ext cx="438794" cy="2616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2836" y="6600204"/>
            <a:ext cx="8372589" cy="246221"/>
          </a:xfrm>
          <a:prstGeom prst="rect">
            <a:avLst/>
          </a:prstGeom>
        </p:spPr>
        <p:txBody>
          <a:bodyPr wrap="square">
            <a:spAutoFit/>
          </a:bodyPr>
          <a:lstStyle/>
          <a:p>
            <a:r>
              <a:rPr lang="en-US" sz="1000" dirty="0" smtClean="0">
                <a:solidFill>
                  <a:schemeClr val="bg1"/>
                </a:solidFill>
              </a:rPr>
              <a:t>Susanna Assunta Sansone, http://www.slideshare.net/SusannaSansone/fair-data-and-npg-scientific-data-riken-yokohama-25-june-2014/23</a:t>
            </a:r>
            <a:endParaRPr lang="en-US" sz="1000" dirty="0">
              <a:solidFill>
                <a:schemeClr val="bg1"/>
              </a:solidFill>
            </a:endParaRPr>
          </a:p>
        </p:txBody>
      </p:sp>
      <p:pic>
        <p:nvPicPr>
          <p:cNvPr id="36878" name="Picture 14" descr="C:\Users\brushm\AppData\Roaming\PixelMetrics\CaptureWiz\Temp\3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8287" y="436343"/>
            <a:ext cx="1821913" cy="63045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856296" y="373313"/>
            <a:ext cx="2525703" cy="765221"/>
            <a:chOff x="6904574" y="2264479"/>
            <a:chExt cx="5543550" cy="1496363"/>
          </a:xfrm>
        </p:grpSpPr>
        <p:pic>
          <p:nvPicPr>
            <p:cNvPr id="36880" name="Picture 16" descr="C:\Users\brushm\AppData\Roaming\PixelMetrics\CaptureWiz\Temp\33.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4574" y="2322567"/>
              <a:ext cx="5543550" cy="1362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826597" y="3512348"/>
              <a:ext cx="1841403" cy="248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676349" y="2264479"/>
              <a:ext cx="2771775" cy="250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422475" y="2694975"/>
            <a:ext cx="5309973" cy="3581400"/>
            <a:chOff x="422475" y="2694975"/>
            <a:chExt cx="5309973" cy="3581400"/>
          </a:xfrm>
        </p:grpSpPr>
        <p:pic>
          <p:nvPicPr>
            <p:cNvPr id="33" name="Picture 8" descr="C:\Users\brushm\AppData\Roaming\PixelMetrics\CaptureWiz\Temp\29.png"/>
            <p:cNvPicPr>
              <a:picLocks noChangeAspect="1" noChangeArrowheads="1"/>
            </p:cNvPicPr>
            <p:nvPr/>
          </p:nvPicPr>
          <p:blipFill rotWithShape="1">
            <a:blip r:embed="rId12">
              <a:extLst>
                <a:ext uri="{28A0092B-C50C-407E-A947-70E740481C1C}">
                  <a14:useLocalDpi xmlns:a14="http://schemas.microsoft.com/office/drawing/2010/main" val="0"/>
                </a:ext>
              </a:extLst>
            </a:blip>
            <a:srcRect t="12063"/>
            <a:stretch/>
          </p:blipFill>
          <p:spPr bwMode="auto">
            <a:xfrm>
              <a:off x="422475" y="2694975"/>
              <a:ext cx="5275248" cy="3581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2400" y="3318075"/>
              <a:ext cx="177004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10" descr="C:\Users\brushm\AppData\Roaming\PixelMetrics\CaptureWiz\Temp\30.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8694" r="45924"/>
          <a:stretch/>
        </p:blipFill>
        <p:spPr bwMode="auto">
          <a:xfrm>
            <a:off x="5022229" y="1905000"/>
            <a:ext cx="3664572" cy="391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312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80" y="1330958"/>
            <a:ext cx="4124704" cy="51917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28600" y="1524000"/>
            <a:ext cx="8458200" cy="4953000"/>
          </a:xfrm>
        </p:spPr>
        <p:txBody>
          <a:bodyPr>
            <a:normAutofit/>
          </a:bodyPr>
          <a:lstStyle/>
          <a:p>
            <a:pPr marL="6350" lvl="1" indent="0">
              <a:buNone/>
            </a:pPr>
            <a:endParaRPr lang="en-US" dirty="0" smtClean="0"/>
          </a:p>
          <a:p>
            <a:pPr marL="6350" lvl="1" indent="0">
              <a:buNone/>
            </a:pPr>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304800" y="152400"/>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C00000"/>
                </a:solidFill>
              </a:rPr>
              <a:t>Standards</a:t>
            </a:r>
            <a:endParaRPr lang="en-US" sz="6000" dirty="0">
              <a:solidFill>
                <a:srgbClr val="C00000"/>
              </a:solidFill>
            </a:endParaRPr>
          </a:p>
        </p:txBody>
      </p:sp>
      <p:sp>
        <p:nvSpPr>
          <p:cNvPr id="10" name="TextBox 9"/>
          <p:cNvSpPr txBox="1"/>
          <p:nvPr/>
        </p:nvSpPr>
        <p:spPr>
          <a:xfrm>
            <a:off x="349633" y="1269999"/>
            <a:ext cx="2977772" cy="461665"/>
          </a:xfrm>
          <a:prstGeom prst="rect">
            <a:avLst/>
          </a:prstGeom>
          <a:noFill/>
        </p:spPr>
        <p:txBody>
          <a:bodyPr wrap="square" rtlCol="0">
            <a:spAutoFit/>
          </a:bodyPr>
          <a:lstStyle/>
          <a:p>
            <a:pPr algn="ctr"/>
            <a:r>
              <a:rPr lang="en-US" sz="2400" b="1" dirty="0" smtClean="0"/>
              <a:t>1. Generic  </a:t>
            </a:r>
            <a:r>
              <a:rPr lang="en-US" sz="2400" b="1" dirty="0" smtClean="0"/>
              <a:t>Metadata</a:t>
            </a:r>
            <a:endParaRPr lang="en-US" sz="2400" b="1" dirty="0"/>
          </a:p>
        </p:txBody>
      </p:sp>
      <p:sp>
        <p:nvSpPr>
          <p:cNvPr id="11" name="TextBox 10"/>
          <p:cNvSpPr txBox="1"/>
          <p:nvPr/>
        </p:nvSpPr>
        <p:spPr>
          <a:xfrm>
            <a:off x="228597" y="4415135"/>
            <a:ext cx="3753481" cy="461665"/>
          </a:xfrm>
          <a:prstGeom prst="rect">
            <a:avLst/>
          </a:prstGeom>
          <a:noFill/>
        </p:spPr>
        <p:txBody>
          <a:bodyPr wrap="square" rtlCol="0">
            <a:spAutoFit/>
          </a:bodyPr>
          <a:lstStyle/>
          <a:p>
            <a:pPr algn="ctr"/>
            <a:r>
              <a:rPr lang="en-US" sz="2400" b="1" dirty="0" smtClean="0"/>
              <a:t>2. Experimental Metadata</a:t>
            </a:r>
            <a:endParaRPr lang="en-US" sz="2400" b="1" dirty="0"/>
          </a:p>
        </p:txBody>
      </p:sp>
      <p:sp>
        <p:nvSpPr>
          <p:cNvPr id="12" name="TextBox 11"/>
          <p:cNvSpPr txBox="1"/>
          <p:nvPr/>
        </p:nvSpPr>
        <p:spPr>
          <a:xfrm>
            <a:off x="287870" y="2611970"/>
            <a:ext cx="3581400" cy="1384995"/>
          </a:xfrm>
          <a:prstGeom prst="rect">
            <a:avLst/>
          </a:prstGeom>
          <a:noFill/>
        </p:spPr>
        <p:txBody>
          <a:bodyPr wrap="square" rtlCol="0">
            <a:spAutoFit/>
          </a:bodyPr>
          <a:lstStyle/>
          <a:p>
            <a:pPr algn="ctr"/>
            <a:r>
              <a:rPr lang="en-US" sz="2800" b="1" i="1" dirty="0" smtClean="0">
                <a:solidFill>
                  <a:srgbClr val="C00000"/>
                </a:solidFill>
              </a:rPr>
              <a:t>Two </a:t>
            </a:r>
            <a:r>
              <a:rPr lang="en-US" sz="2800" b="1" i="1" dirty="0" smtClean="0">
                <a:solidFill>
                  <a:srgbClr val="C00000"/>
                </a:solidFill>
              </a:rPr>
              <a:t>Levels of </a:t>
            </a:r>
          </a:p>
          <a:p>
            <a:pPr algn="ctr"/>
            <a:r>
              <a:rPr lang="en-US" sz="2800" b="1" i="1" dirty="0" smtClean="0">
                <a:solidFill>
                  <a:srgbClr val="C00000"/>
                </a:solidFill>
              </a:rPr>
              <a:t>Metadata Standards</a:t>
            </a:r>
          </a:p>
          <a:p>
            <a:pPr algn="ctr"/>
            <a:r>
              <a:rPr lang="en-US" sz="2800" b="1" i="1" dirty="0" smtClean="0">
                <a:solidFill>
                  <a:srgbClr val="C00000"/>
                </a:solidFill>
              </a:rPr>
              <a:t>for Research Objects</a:t>
            </a:r>
            <a:endParaRPr lang="en-US" sz="2800" b="1" i="1" dirty="0">
              <a:solidFill>
                <a:srgbClr val="C00000"/>
              </a:solidFill>
            </a:endParaRPr>
          </a:p>
        </p:txBody>
      </p:sp>
      <p:sp>
        <p:nvSpPr>
          <p:cNvPr id="13" name="TextBox 12"/>
          <p:cNvSpPr txBox="1"/>
          <p:nvPr/>
        </p:nvSpPr>
        <p:spPr>
          <a:xfrm>
            <a:off x="381000" y="1683603"/>
            <a:ext cx="3488270" cy="830997"/>
          </a:xfrm>
          <a:prstGeom prst="rect">
            <a:avLst/>
          </a:prstGeom>
          <a:noFill/>
        </p:spPr>
        <p:txBody>
          <a:bodyPr wrap="square" rtlCol="0">
            <a:spAutoFit/>
          </a:bodyPr>
          <a:lstStyle/>
          <a:p>
            <a:pPr marL="342900" indent="-230188">
              <a:buFont typeface="Arial" panose="020B0604020202020204" pitchFamily="34" charset="0"/>
              <a:buChar char="•"/>
            </a:pPr>
            <a:r>
              <a:rPr lang="en-US" sz="1600" dirty="0"/>
              <a:t>D</a:t>
            </a:r>
            <a:r>
              <a:rPr lang="en-US" sz="1600" dirty="0" smtClean="0"/>
              <a:t>irectly describes </a:t>
            </a:r>
            <a:r>
              <a:rPr lang="en-US" sz="1600" dirty="0" smtClean="0"/>
              <a:t>datasets</a:t>
            </a:r>
          </a:p>
          <a:p>
            <a:pPr marL="342900" indent="-230188">
              <a:buFont typeface="Arial" panose="020B0604020202020204" pitchFamily="34" charset="0"/>
              <a:buChar char="•"/>
            </a:pPr>
            <a:r>
              <a:rPr lang="en-US" sz="1600" dirty="0" smtClean="0"/>
              <a:t>Many mature and widely used standards exist, reasonably  aligned</a:t>
            </a:r>
            <a:endParaRPr lang="en-US" sz="1600" dirty="0" smtClean="0"/>
          </a:p>
        </p:txBody>
      </p:sp>
      <p:sp>
        <p:nvSpPr>
          <p:cNvPr id="14" name="TextBox 13"/>
          <p:cNvSpPr txBox="1"/>
          <p:nvPr/>
        </p:nvSpPr>
        <p:spPr>
          <a:xfrm>
            <a:off x="377483" y="4800600"/>
            <a:ext cx="3598985" cy="1892826"/>
          </a:xfrm>
          <a:prstGeom prst="rect">
            <a:avLst/>
          </a:prstGeom>
          <a:noFill/>
        </p:spPr>
        <p:txBody>
          <a:bodyPr wrap="square" rtlCol="0">
            <a:spAutoFit/>
          </a:bodyPr>
          <a:lstStyle/>
          <a:p>
            <a:pPr marL="342900" indent="-230188">
              <a:spcBef>
                <a:spcPts val="600"/>
              </a:spcBef>
              <a:buFont typeface="Arial" panose="020B0604020202020204" pitchFamily="34" charset="0"/>
              <a:buChar char="•"/>
            </a:pPr>
            <a:r>
              <a:rPr lang="en-US" sz="1600" dirty="0" smtClean="0"/>
              <a:t>Indirectly </a:t>
            </a:r>
            <a:r>
              <a:rPr lang="en-US" sz="1600" dirty="0" smtClean="0"/>
              <a:t>describes datasets by capturing experimental provenance</a:t>
            </a:r>
          </a:p>
          <a:p>
            <a:pPr marL="342900" indent="-230188">
              <a:spcBef>
                <a:spcPts val="600"/>
              </a:spcBef>
              <a:buFont typeface="Arial" panose="020B0604020202020204" pitchFamily="34" charset="0"/>
              <a:buChar char="•"/>
            </a:pPr>
            <a:r>
              <a:rPr lang="en-US" sz="1600" dirty="0" smtClean="0"/>
              <a:t>Existing standards  not scoped or packaged for efficient metadata collection and discovery</a:t>
            </a:r>
          </a:p>
          <a:p>
            <a:pPr marL="342900" indent="-230188">
              <a:buFont typeface="Arial" panose="020B0604020202020204" pitchFamily="34" charset="0"/>
              <a:buChar char="•"/>
            </a:pPr>
            <a:endParaRPr lang="en-US" sz="1600" dirty="0" smtClean="0"/>
          </a:p>
          <a:p>
            <a:pPr marL="342900" indent="-230188">
              <a:buFont typeface="Arial" panose="020B0604020202020204" pitchFamily="34" charset="0"/>
              <a:buChar char="•"/>
            </a:pPr>
            <a:endParaRPr lang="en-US" sz="1600" dirty="0" smtClean="0"/>
          </a:p>
        </p:txBody>
      </p:sp>
      <p:sp>
        <p:nvSpPr>
          <p:cNvPr id="15" name="TextBox 14"/>
          <p:cNvSpPr txBox="1"/>
          <p:nvPr/>
        </p:nvSpPr>
        <p:spPr>
          <a:xfrm>
            <a:off x="4206240" y="1173480"/>
            <a:ext cx="4114800" cy="830997"/>
          </a:xfrm>
          <a:prstGeom prst="rect">
            <a:avLst/>
          </a:prstGeom>
          <a:solidFill>
            <a:schemeClr val="bg1">
              <a:lumMod val="85000"/>
            </a:schemeClr>
          </a:solidFill>
          <a:ln w="28575">
            <a:solidFill>
              <a:schemeClr val="tx1"/>
            </a:solidFill>
          </a:ln>
        </p:spPr>
        <p:txBody>
          <a:bodyPr wrap="square" rtlCol="0">
            <a:spAutoFit/>
          </a:bodyPr>
          <a:lstStyle/>
          <a:p>
            <a:pPr algn="ctr"/>
            <a:r>
              <a:rPr lang="en-US" sz="1600" b="1" dirty="0" smtClean="0"/>
              <a:t>Title, Contributors, Identifiers, Creation/Modification Dates, Version,           Access Info, File size, File Format, Keywords</a:t>
            </a:r>
            <a:endParaRPr lang="en-US" sz="1600" b="1" dirty="0"/>
          </a:p>
        </p:txBody>
      </p:sp>
    </p:spTree>
    <p:extLst>
      <p:ext uri="{BB962C8B-B14F-4D97-AF65-F5344CB8AC3E}">
        <p14:creationId xmlns:p14="http://schemas.microsoft.com/office/powerpoint/2010/main" val="85716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75" y="0"/>
            <a:ext cx="8229600" cy="1143000"/>
          </a:xfrm>
        </p:spPr>
        <p:txBody>
          <a:bodyPr>
            <a:normAutofit/>
          </a:bodyPr>
          <a:lstStyle/>
          <a:p>
            <a:r>
              <a:rPr lang="en-US" dirty="0" smtClean="0">
                <a:solidFill>
                  <a:srgbClr val="C00000"/>
                </a:solidFill>
              </a:rPr>
              <a:t>Exemplar Metadata Record (~</a:t>
            </a:r>
            <a:r>
              <a:rPr lang="en-US" dirty="0" err="1" smtClean="0">
                <a:solidFill>
                  <a:srgbClr val="C00000"/>
                </a:solidFill>
              </a:rPr>
              <a:t>json</a:t>
            </a:r>
            <a:r>
              <a:rPr lang="en-US" dirty="0" smtClean="0">
                <a:solidFill>
                  <a:srgbClr val="C00000"/>
                </a:solidFill>
              </a:rPr>
              <a:t>)</a:t>
            </a:r>
            <a:endParaRPr lang="en-US" dirty="0">
              <a:solidFill>
                <a:srgbClr val="C00000"/>
              </a:solidFill>
            </a:endParaRPr>
          </a:p>
        </p:txBody>
      </p:sp>
      <p:sp>
        <p:nvSpPr>
          <p:cNvPr id="4" name="Content Placeholder 3"/>
          <p:cNvSpPr>
            <a:spLocks noGrp="1"/>
          </p:cNvSpPr>
          <p:nvPr>
            <p:ph sz="half" idx="1"/>
          </p:nvPr>
        </p:nvSpPr>
        <p:spPr>
          <a:xfrm>
            <a:off x="457200" y="762000"/>
            <a:ext cx="4038600" cy="6096000"/>
          </a:xfrm>
        </p:spPr>
        <p:txBody>
          <a:bodyPr>
            <a:normAutofit fontScale="25000" lnSpcReduction="20000"/>
          </a:bodyPr>
          <a:lstStyle/>
          <a:p>
            <a:pPr marL="0" indent="0">
              <a:buNone/>
            </a:pPr>
            <a:r>
              <a:rPr lang="en-US" sz="3600" dirty="0"/>
              <a:t>{</a:t>
            </a:r>
          </a:p>
          <a:p>
            <a:pPr marL="0" indent="0">
              <a:buNone/>
            </a:pPr>
            <a:r>
              <a:rPr lang="en-US" sz="3600" b="1" dirty="0" err="1"/>
              <a:t>dataset_uri</a:t>
            </a:r>
            <a:r>
              <a:rPr lang="en-US" sz="3600" b="1" dirty="0"/>
              <a:t>:  </a:t>
            </a:r>
            <a:r>
              <a:rPr lang="en-US" sz="3600" dirty="0"/>
              <a:t>"http://datadryad.org/resource/doi:10.5061/dryad.1127" </a:t>
            </a:r>
          </a:p>
          <a:p>
            <a:pPr marL="0" indent="0">
              <a:buNone/>
            </a:pPr>
            <a:r>
              <a:rPr lang="en-US" sz="3600" dirty="0"/>
              <a:t>    {</a:t>
            </a:r>
          </a:p>
          <a:p>
            <a:pPr marL="0" indent="0">
              <a:buNone/>
            </a:pPr>
            <a:r>
              <a:rPr lang="en-US" sz="3600" dirty="0"/>
              <a:t>    </a:t>
            </a:r>
            <a:r>
              <a:rPr lang="en-US" sz="3600" b="1" dirty="0"/>
              <a:t>experiment</a:t>
            </a:r>
            <a:r>
              <a:rPr lang="en-US" sz="3600" dirty="0"/>
              <a:t>: </a:t>
            </a:r>
          </a:p>
          <a:p>
            <a:pPr marL="0" indent="0">
              <a:buNone/>
            </a:pPr>
            <a:r>
              <a:rPr lang="en-US" sz="3600" dirty="0"/>
              <a:t>           agent: agent1</a:t>
            </a:r>
          </a:p>
          <a:p>
            <a:pPr marL="0" indent="0">
              <a:buNone/>
            </a:pPr>
            <a:r>
              <a:rPr lang="en-US" sz="3600" dirty="0"/>
              <a:t>           laboratory: lab1</a:t>
            </a:r>
          </a:p>
          <a:p>
            <a:pPr marL="0" indent="0">
              <a:buNone/>
            </a:pPr>
            <a:r>
              <a:rPr lang="en-US" sz="3600" dirty="0"/>
              <a:t>           time: "2001-10-26"</a:t>
            </a:r>
          </a:p>
          <a:p>
            <a:pPr marL="0" indent="0">
              <a:buNone/>
            </a:pPr>
            <a:r>
              <a:rPr lang="en-US" sz="3600" dirty="0"/>
              <a:t>           design: compound treatment design</a:t>
            </a:r>
          </a:p>
          <a:p>
            <a:pPr marL="0" indent="0">
              <a:buNone/>
            </a:pPr>
            <a:r>
              <a:rPr lang="en-US" sz="3600" dirty="0"/>
              <a:t>           technique: cohort identification</a:t>
            </a:r>
          </a:p>
          <a:p>
            <a:pPr marL="0" indent="0">
              <a:buNone/>
            </a:pPr>
            <a:r>
              <a:rPr lang="en-US" sz="3600" dirty="0"/>
              <a:t>           technique: in vivo cell collection</a:t>
            </a:r>
          </a:p>
          <a:p>
            <a:pPr marL="0" indent="0">
              <a:buNone/>
            </a:pPr>
            <a:r>
              <a:rPr lang="en-US" sz="3600" dirty="0"/>
              <a:t>           technique: establishing cell culture</a:t>
            </a:r>
          </a:p>
          <a:p>
            <a:pPr marL="0" indent="0">
              <a:buNone/>
            </a:pPr>
            <a:r>
              <a:rPr lang="en-US" sz="3600" dirty="0"/>
              <a:t>           technique: siRNA transfection</a:t>
            </a:r>
          </a:p>
          <a:p>
            <a:pPr marL="0" indent="0">
              <a:buNone/>
            </a:pPr>
            <a:r>
              <a:rPr lang="en-US" sz="3600" dirty="0"/>
              <a:t>           technique: chemical treatment</a:t>
            </a:r>
          </a:p>
          <a:p>
            <a:pPr marL="0" indent="0">
              <a:buNone/>
            </a:pPr>
            <a:r>
              <a:rPr lang="en-US" sz="3600" dirty="0"/>
              <a:t>           technique: mRNA isolation</a:t>
            </a:r>
          </a:p>
          <a:p>
            <a:pPr marL="0" indent="0">
              <a:buNone/>
            </a:pPr>
            <a:r>
              <a:rPr lang="en-US" sz="3600" dirty="0"/>
              <a:t>           technique: transcriptional profiling by microarray</a:t>
            </a:r>
          </a:p>
          <a:p>
            <a:pPr marL="0" indent="0">
              <a:buNone/>
            </a:pPr>
            <a:r>
              <a:rPr lang="en-US" sz="3600" dirty="0"/>
              <a:t> </a:t>
            </a:r>
          </a:p>
          <a:p>
            <a:pPr marL="0" indent="0">
              <a:buNone/>
            </a:pPr>
            <a:r>
              <a:rPr lang="en-US" sz="3600" dirty="0"/>
              <a:t>            </a:t>
            </a:r>
            <a:r>
              <a:rPr lang="en-US" sz="3600" b="1" dirty="0"/>
              <a:t>controlled _variable: </a:t>
            </a:r>
            <a:r>
              <a:rPr lang="en-US" sz="3600" dirty="0"/>
              <a:t>[</a:t>
            </a:r>
          </a:p>
          <a:p>
            <a:pPr marL="0" indent="0">
              <a:buNone/>
            </a:pPr>
            <a:r>
              <a:rPr lang="en-US" sz="3600" dirty="0"/>
              <a:t>                  {</a:t>
            </a:r>
            <a:r>
              <a:rPr lang="en-US" sz="3600" dirty="0" err="1"/>
              <a:t>variable_type</a:t>
            </a:r>
            <a:r>
              <a:rPr lang="en-US" sz="3600" dirty="0"/>
              <a:t>: instrument</a:t>
            </a:r>
          </a:p>
          <a:p>
            <a:pPr marL="0" indent="0">
              <a:buNone/>
            </a:pPr>
            <a:r>
              <a:rPr lang="en-US" sz="3600" dirty="0"/>
              <a:t>                   </a:t>
            </a:r>
            <a:r>
              <a:rPr lang="en-US" sz="3600" dirty="0" err="1"/>
              <a:t>variable_value</a:t>
            </a:r>
            <a:r>
              <a:rPr lang="en-US" sz="3600" dirty="0"/>
              <a:t>: Illumina microarray</a:t>
            </a:r>
          </a:p>
          <a:p>
            <a:pPr marL="0" indent="0">
              <a:buNone/>
            </a:pPr>
            <a:r>
              <a:rPr lang="en-US" sz="3600" dirty="0"/>
              <a:t>                   </a:t>
            </a:r>
            <a:r>
              <a:rPr lang="en-US" sz="3600" dirty="0" err="1"/>
              <a:t>variable_description</a:t>
            </a:r>
            <a:r>
              <a:rPr lang="en-US" sz="3600" dirty="0"/>
              <a:t>: "HumanHT-12"}</a:t>
            </a:r>
          </a:p>
          <a:p>
            <a:pPr marL="0" indent="0">
              <a:buNone/>
            </a:pPr>
            <a:r>
              <a:rPr lang="en-US" sz="3600" dirty="0"/>
              <a:t>                </a:t>
            </a:r>
          </a:p>
          <a:p>
            <a:pPr marL="0" indent="0">
              <a:buNone/>
            </a:pPr>
            <a:r>
              <a:rPr lang="en-US" sz="3600" dirty="0"/>
              <a:t>                  {</a:t>
            </a:r>
            <a:r>
              <a:rPr lang="en-US" sz="3600" dirty="0" err="1"/>
              <a:t>variable_type</a:t>
            </a:r>
            <a:r>
              <a:rPr lang="en-US" sz="3600" dirty="0"/>
              <a:t>: reagent</a:t>
            </a:r>
          </a:p>
          <a:p>
            <a:pPr marL="0" indent="0">
              <a:buNone/>
            </a:pPr>
            <a:r>
              <a:rPr lang="en-US" sz="3600" dirty="0"/>
              <a:t>                   </a:t>
            </a:r>
            <a:r>
              <a:rPr lang="en-US" sz="3600" dirty="0" err="1"/>
              <a:t>variable_value</a:t>
            </a:r>
            <a:r>
              <a:rPr lang="en-US" sz="3600" dirty="0"/>
              <a:t>: CaCl2</a:t>
            </a:r>
          </a:p>
          <a:p>
            <a:pPr marL="0" indent="0">
              <a:buNone/>
            </a:pPr>
            <a:r>
              <a:rPr lang="en-US" sz="3600" dirty="0"/>
              <a:t>                   </a:t>
            </a:r>
            <a:r>
              <a:rPr lang="en-US" sz="3600" dirty="0" err="1"/>
              <a:t>variable_description</a:t>
            </a:r>
            <a:r>
              <a:rPr lang="en-US" sz="3600" dirty="0"/>
              <a:t>: "Sigma#2838"}</a:t>
            </a:r>
          </a:p>
          <a:p>
            <a:pPr marL="0" indent="0">
              <a:buNone/>
            </a:pPr>
            <a:r>
              <a:rPr lang="en-US" sz="3600" dirty="0"/>
              <a:t> </a:t>
            </a:r>
          </a:p>
          <a:p>
            <a:pPr marL="0" indent="0">
              <a:buNone/>
            </a:pPr>
            <a:r>
              <a:rPr lang="en-US" sz="3600" dirty="0"/>
              <a:t>                  {</a:t>
            </a:r>
            <a:r>
              <a:rPr lang="en-US" sz="3600" dirty="0" err="1"/>
              <a:t>variable_type</a:t>
            </a:r>
            <a:r>
              <a:rPr lang="en-US" sz="3600" dirty="0"/>
              <a:t>: evaluant</a:t>
            </a:r>
          </a:p>
          <a:p>
            <a:pPr marL="0" indent="0">
              <a:buNone/>
            </a:pPr>
            <a:r>
              <a:rPr lang="en-US" sz="3600" dirty="0"/>
              <a:t>                   </a:t>
            </a:r>
            <a:r>
              <a:rPr lang="en-US" sz="3600" dirty="0" err="1"/>
              <a:t>variable_value</a:t>
            </a:r>
            <a:r>
              <a:rPr lang="en-US" sz="3600" dirty="0"/>
              <a:t>: mRNA</a:t>
            </a:r>
          </a:p>
          <a:p>
            <a:pPr marL="0" indent="0">
              <a:buNone/>
            </a:pPr>
            <a:r>
              <a:rPr lang="en-US" sz="3600" dirty="0"/>
              <a:t>                   </a:t>
            </a:r>
            <a:r>
              <a:rPr lang="en-US" sz="3600" dirty="0" err="1"/>
              <a:t>precursor_specimen</a:t>
            </a:r>
            <a:r>
              <a:rPr lang="en-US" sz="3600" dirty="0"/>
              <a:t>: primary cell culture</a:t>
            </a:r>
          </a:p>
          <a:p>
            <a:pPr marL="0" indent="0">
              <a:buNone/>
            </a:pPr>
            <a:r>
              <a:rPr lang="en-US" sz="3600" dirty="0"/>
              <a:t>                   </a:t>
            </a:r>
            <a:r>
              <a:rPr lang="en-US" sz="3600" dirty="0" err="1"/>
              <a:t>precursor_specimen</a:t>
            </a:r>
            <a:r>
              <a:rPr lang="en-US" sz="3600" dirty="0"/>
              <a:t>: epithelial cell</a:t>
            </a:r>
          </a:p>
          <a:p>
            <a:pPr marL="0" indent="0">
              <a:buNone/>
            </a:pPr>
            <a:r>
              <a:rPr lang="en-US" sz="3600" dirty="0"/>
              <a:t>                   </a:t>
            </a:r>
            <a:r>
              <a:rPr lang="en-US" sz="3600" dirty="0" err="1"/>
              <a:t>precursor_specimen</a:t>
            </a:r>
            <a:r>
              <a:rPr lang="en-US" sz="3600" dirty="0"/>
              <a:t>: colon</a:t>
            </a:r>
          </a:p>
          <a:p>
            <a:pPr marL="0" indent="0">
              <a:buNone/>
            </a:pPr>
            <a:r>
              <a:rPr lang="en-US" sz="3600" dirty="0"/>
              <a:t>                   </a:t>
            </a:r>
            <a:r>
              <a:rPr lang="en-US" sz="3600" dirty="0" err="1"/>
              <a:t>precursor_specimen</a:t>
            </a:r>
            <a:r>
              <a:rPr lang="en-US" sz="3600" dirty="0"/>
              <a:t>: homo sapiens</a:t>
            </a:r>
          </a:p>
          <a:p>
            <a:pPr marL="0" indent="0">
              <a:buNone/>
            </a:pPr>
            <a:r>
              <a:rPr lang="en-US" sz="3600" dirty="0"/>
              <a:t>                   </a:t>
            </a:r>
            <a:r>
              <a:rPr lang="en-US" sz="3600" dirty="0" err="1"/>
              <a:t>specimen_feature</a:t>
            </a:r>
            <a:r>
              <a:rPr lang="en-US" sz="3600" dirty="0"/>
              <a:t>: colon cancer</a:t>
            </a:r>
          </a:p>
          <a:p>
            <a:pPr marL="0" indent="0">
              <a:buNone/>
            </a:pPr>
            <a:r>
              <a:rPr lang="en-US" sz="3600" dirty="0"/>
              <a:t>                   </a:t>
            </a:r>
            <a:r>
              <a:rPr lang="en-US" sz="3600" dirty="0" err="1"/>
              <a:t>specimen_feature</a:t>
            </a:r>
            <a:r>
              <a:rPr lang="en-US" sz="3600" dirty="0"/>
              <a:t>: rural environment</a:t>
            </a:r>
          </a:p>
          <a:p>
            <a:pPr marL="0" indent="0">
              <a:buNone/>
            </a:pPr>
            <a:r>
              <a:rPr lang="en-US" sz="3600" dirty="0"/>
              <a:t>                   </a:t>
            </a:r>
            <a:r>
              <a:rPr lang="en-US" sz="3600" dirty="0" err="1"/>
              <a:t>specimen_feature</a:t>
            </a:r>
            <a:r>
              <a:rPr lang="en-US" sz="3600" dirty="0"/>
              <a:t>: male}</a:t>
            </a:r>
          </a:p>
          <a:p>
            <a:pPr marL="0" indent="0">
              <a:buNone/>
            </a:pPr>
            <a:r>
              <a:rPr lang="en-US" sz="3600" dirty="0"/>
              <a:t>            </a:t>
            </a:r>
            <a:r>
              <a:rPr lang="en-US" sz="3600" dirty="0" smtClean="0"/>
              <a:t>]</a:t>
            </a:r>
          </a:p>
          <a:p>
            <a:pPr marL="0" indent="0">
              <a:buNone/>
            </a:pPr>
            <a:endParaRPr lang="en-US" sz="3600" dirty="0"/>
          </a:p>
          <a:p>
            <a:pPr marL="0" indent="0">
              <a:buNone/>
            </a:pPr>
            <a:r>
              <a:rPr lang="en-US" sz="3600" dirty="0"/>
              <a:t> </a:t>
            </a:r>
            <a:r>
              <a:rPr lang="en-US" sz="3600" dirty="0" smtClean="0"/>
              <a:t>           </a:t>
            </a:r>
            <a:r>
              <a:rPr lang="en-US" sz="3600" b="1" dirty="0" smtClean="0"/>
              <a:t>dependent </a:t>
            </a:r>
            <a:r>
              <a:rPr lang="en-US" sz="3600" b="1" dirty="0"/>
              <a:t>variable: </a:t>
            </a:r>
            <a:r>
              <a:rPr lang="en-US" sz="3600" dirty="0"/>
              <a:t>[</a:t>
            </a:r>
          </a:p>
          <a:p>
            <a:pPr marL="0" indent="0">
              <a:buNone/>
            </a:pPr>
            <a:r>
              <a:rPr lang="en-US" sz="3600" dirty="0"/>
              <a:t>                  {</a:t>
            </a:r>
            <a:r>
              <a:rPr lang="en-US" sz="3600" dirty="0" err="1"/>
              <a:t>variable_type</a:t>
            </a:r>
            <a:r>
              <a:rPr lang="en-US" sz="3600" dirty="0"/>
              <a:t>: gene expression</a:t>
            </a:r>
          </a:p>
          <a:p>
            <a:pPr marL="0" indent="0">
              <a:buNone/>
            </a:pPr>
            <a:r>
              <a:rPr lang="en-US" sz="3600" dirty="0"/>
              <a:t>                   </a:t>
            </a:r>
            <a:r>
              <a:rPr lang="en-US" sz="3600" dirty="0" err="1"/>
              <a:t>measured_attribute</a:t>
            </a:r>
            <a:r>
              <a:rPr lang="en-US" sz="3600" dirty="0"/>
              <a:t>: amount</a:t>
            </a:r>
          </a:p>
          <a:p>
            <a:pPr marL="0" indent="0">
              <a:buNone/>
            </a:pPr>
            <a:r>
              <a:rPr lang="en-US" sz="3600" dirty="0"/>
              <a:t>                   </a:t>
            </a:r>
            <a:r>
              <a:rPr lang="en-US" sz="3600" dirty="0" err="1"/>
              <a:t>related_technique</a:t>
            </a:r>
            <a:r>
              <a:rPr lang="en-US" sz="3600" dirty="0"/>
              <a:t>: transcriptional profiling by microarray</a:t>
            </a:r>
          </a:p>
          <a:p>
            <a:pPr marL="0" indent="0">
              <a:buNone/>
            </a:pPr>
            <a:r>
              <a:rPr lang="en-US" sz="3600" dirty="0"/>
              <a:t>                   </a:t>
            </a:r>
            <a:r>
              <a:rPr lang="en-US" sz="3600" dirty="0" err="1"/>
              <a:t>measurement_scale</a:t>
            </a:r>
            <a:r>
              <a:rPr lang="en-US" sz="3600" dirty="0"/>
              <a:t>: decimal</a:t>
            </a:r>
          </a:p>
          <a:p>
            <a:pPr marL="0" indent="0">
              <a:buNone/>
            </a:pPr>
            <a:r>
              <a:rPr lang="en-US" sz="3600" dirty="0"/>
              <a:t>                   </a:t>
            </a:r>
            <a:r>
              <a:rPr lang="en-US" sz="3600" dirty="0" err="1"/>
              <a:t>related_reagent</a:t>
            </a:r>
            <a:r>
              <a:rPr lang="en-US" sz="3600" dirty="0"/>
              <a:t> [ probe1, probe2, probe 3, . . . ]</a:t>
            </a:r>
          </a:p>
          <a:p>
            <a:pPr marL="0" indent="0">
              <a:buNone/>
            </a:pPr>
            <a:r>
              <a:rPr lang="en-US" sz="3600" dirty="0"/>
              <a:t>                   </a:t>
            </a:r>
            <a:r>
              <a:rPr lang="en-US" sz="3600" dirty="0" err="1"/>
              <a:t>realted_conditiions</a:t>
            </a:r>
            <a:r>
              <a:rPr lang="en-US" sz="3600" dirty="0"/>
              <a:t>: "42C, 5%CO2"}</a:t>
            </a:r>
          </a:p>
          <a:p>
            <a:pPr marL="0" indent="0">
              <a:buNone/>
            </a:pPr>
            <a:r>
              <a:rPr lang="en-US" sz="3600" dirty="0"/>
              <a:t>             ]</a:t>
            </a:r>
            <a:r>
              <a:rPr lang="en-US" sz="3600" dirty="0" smtClean="0"/>
              <a:t>      </a:t>
            </a:r>
            <a:endParaRPr lang="en-US" sz="3600" dirty="0"/>
          </a:p>
          <a:p>
            <a:pPr marL="0" indent="0">
              <a:buNone/>
            </a:pPr>
            <a:endParaRPr lang="en-US" dirty="0"/>
          </a:p>
        </p:txBody>
      </p:sp>
      <p:sp>
        <p:nvSpPr>
          <p:cNvPr id="5" name="Content Placeholder 4"/>
          <p:cNvSpPr>
            <a:spLocks noGrp="1"/>
          </p:cNvSpPr>
          <p:nvPr>
            <p:ph sz="half" idx="2"/>
          </p:nvPr>
        </p:nvSpPr>
        <p:spPr>
          <a:xfrm>
            <a:off x="4114800" y="2260925"/>
            <a:ext cx="4038600" cy="5410200"/>
          </a:xfrm>
        </p:spPr>
        <p:txBody>
          <a:bodyPr>
            <a:noAutofit/>
          </a:bodyPr>
          <a:lstStyle/>
          <a:p>
            <a:pPr marL="0" indent="0">
              <a:buNone/>
            </a:pPr>
            <a:r>
              <a:rPr lang="en-US" sz="900" b="1" dirty="0" smtClean="0"/>
              <a:t>         </a:t>
            </a:r>
            <a:r>
              <a:rPr lang="en-US" sz="900" b="1" dirty="0" err="1"/>
              <a:t>independent_variable</a:t>
            </a:r>
            <a:r>
              <a:rPr lang="en-US" sz="900" b="1" dirty="0"/>
              <a:t>: </a:t>
            </a:r>
            <a:r>
              <a:rPr lang="en-US" sz="900" dirty="0"/>
              <a:t>[</a:t>
            </a:r>
          </a:p>
          <a:p>
            <a:pPr marL="0" indent="0">
              <a:buNone/>
            </a:pPr>
            <a:r>
              <a:rPr lang="en-US" sz="900" dirty="0"/>
              <a:t>                  {</a:t>
            </a:r>
            <a:r>
              <a:rPr lang="en-US" sz="900" dirty="0" err="1"/>
              <a:t>variable_type</a:t>
            </a:r>
            <a:r>
              <a:rPr lang="en-US" sz="900" dirty="0"/>
              <a:t>: age</a:t>
            </a:r>
          </a:p>
          <a:p>
            <a:pPr marL="0" indent="0">
              <a:buNone/>
            </a:pPr>
            <a:r>
              <a:rPr lang="en-US" sz="900" dirty="0"/>
              <a:t>                   </a:t>
            </a:r>
            <a:r>
              <a:rPr lang="en-US" sz="900" dirty="0" err="1"/>
              <a:t>variable_value</a:t>
            </a:r>
            <a:r>
              <a:rPr lang="en-US" sz="900" dirty="0"/>
              <a:t>: elderly</a:t>
            </a:r>
          </a:p>
          <a:p>
            <a:pPr marL="0" indent="0">
              <a:buNone/>
            </a:pPr>
            <a:r>
              <a:rPr lang="en-US" sz="900" dirty="0"/>
              <a:t>                   </a:t>
            </a:r>
            <a:r>
              <a:rPr lang="en-US" sz="900" dirty="0" err="1"/>
              <a:t>variable_value</a:t>
            </a:r>
            <a:r>
              <a:rPr lang="en-US" sz="900" dirty="0"/>
              <a:t>: middle-age</a:t>
            </a:r>
          </a:p>
          <a:p>
            <a:pPr marL="0" indent="0">
              <a:buNone/>
            </a:pPr>
            <a:r>
              <a:rPr lang="en-US" sz="900" dirty="0"/>
              <a:t>                   </a:t>
            </a:r>
            <a:r>
              <a:rPr lang="en-US" sz="900" dirty="0" err="1"/>
              <a:t>affected_specimen</a:t>
            </a:r>
            <a:r>
              <a:rPr lang="en-US" sz="900" dirty="0"/>
              <a:t>: homo sapiens}</a:t>
            </a:r>
          </a:p>
          <a:p>
            <a:pPr marL="0" indent="0">
              <a:buNone/>
            </a:pPr>
            <a:r>
              <a:rPr lang="en-US" sz="900" dirty="0"/>
              <a:t> </a:t>
            </a:r>
          </a:p>
          <a:p>
            <a:pPr marL="0" indent="0">
              <a:buNone/>
            </a:pPr>
            <a:r>
              <a:rPr lang="en-US" sz="900" dirty="0"/>
              <a:t>                  {</a:t>
            </a:r>
            <a:r>
              <a:rPr lang="en-US" sz="900" dirty="0" err="1"/>
              <a:t>variable_type</a:t>
            </a:r>
            <a:r>
              <a:rPr lang="en-US" sz="900" dirty="0"/>
              <a:t>: cellular phenotype</a:t>
            </a:r>
          </a:p>
          <a:p>
            <a:pPr marL="0" indent="0">
              <a:buNone/>
            </a:pPr>
            <a:r>
              <a:rPr lang="en-US" sz="900" dirty="0"/>
              <a:t>                   </a:t>
            </a:r>
            <a:r>
              <a:rPr lang="en-US" sz="900" dirty="0" err="1"/>
              <a:t>variable_value</a:t>
            </a:r>
            <a:r>
              <a:rPr lang="en-US" sz="900" dirty="0"/>
              <a:t>: normal</a:t>
            </a:r>
          </a:p>
          <a:p>
            <a:pPr marL="0" indent="0">
              <a:buNone/>
            </a:pPr>
            <a:r>
              <a:rPr lang="en-US" sz="900" dirty="0"/>
              <a:t>                   </a:t>
            </a:r>
            <a:r>
              <a:rPr lang="en-US" sz="900" dirty="0" err="1"/>
              <a:t>variable_value</a:t>
            </a:r>
            <a:r>
              <a:rPr lang="en-US" sz="900" dirty="0"/>
              <a:t>: transformed</a:t>
            </a:r>
          </a:p>
          <a:p>
            <a:pPr marL="0" indent="0">
              <a:buNone/>
            </a:pPr>
            <a:r>
              <a:rPr lang="en-US" sz="900" dirty="0"/>
              <a:t>                   </a:t>
            </a:r>
            <a:r>
              <a:rPr lang="en-US" sz="900" dirty="0" err="1"/>
              <a:t>affected_specimen</a:t>
            </a:r>
            <a:r>
              <a:rPr lang="en-US" sz="900" dirty="0"/>
              <a:t>: epithelial cell</a:t>
            </a:r>
          </a:p>
          <a:p>
            <a:pPr marL="0" indent="0">
              <a:buNone/>
            </a:pPr>
            <a:r>
              <a:rPr lang="en-US" sz="900" dirty="0"/>
              <a:t>                   </a:t>
            </a:r>
            <a:r>
              <a:rPr lang="en-US" sz="900" dirty="0" err="1"/>
              <a:t>affected_specimen</a:t>
            </a:r>
            <a:r>
              <a:rPr lang="en-US" sz="900" dirty="0"/>
              <a:t>: primary cell line</a:t>
            </a:r>
          </a:p>
          <a:p>
            <a:pPr marL="0" indent="0">
              <a:buNone/>
            </a:pPr>
            <a:r>
              <a:rPr lang="en-US" sz="900" dirty="0"/>
              <a:t>                   </a:t>
            </a:r>
            <a:r>
              <a:rPr lang="en-US" sz="900" dirty="0" err="1"/>
              <a:t>related_technique</a:t>
            </a:r>
            <a:r>
              <a:rPr lang="en-US" sz="900" dirty="0"/>
              <a:t>: in vivo cell collection}</a:t>
            </a:r>
          </a:p>
          <a:p>
            <a:pPr marL="0" indent="0">
              <a:buNone/>
            </a:pPr>
            <a:r>
              <a:rPr lang="en-US" sz="900" dirty="0"/>
              <a:t> </a:t>
            </a:r>
          </a:p>
          <a:p>
            <a:pPr marL="0" indent="0">
              <a:buNone/>
            </a:pPr>
            <a:r>
              <a:rPr lang="en-US" sz="900" dirty="0"/>
              <a:t>                  {</a:t>
            </a:r>
            <a:r>
              <a:rPr lang="en-US" sz="900" dirty="0" err="1"/>
              <a:t>variable_type</a:t>
            </a:r>
            <a:r>
              <a:rPr lang="en-US" sz="900" dirty="0"/>
              <a:t>: chemical treatment</a:t>
            </a:r>
          </a:p>
          <a:p>
            <a:pPr marL="0" indent="0">
              <a:buNone/>
            </a:pPr>
            <a:r>
              <a:rPr lang="en-US" sz="900" dirty="0"/>
              <a:t>                   </a:t>
            </a:r>
            <a:r>
              <a:rPr lang="en-US" sz="900" dirty="0" err="1"/>
              <a:t>variable_value</a:t>
            </a:r>
            <a:r>
              <a:rPr lang="en-US" sz="900" dirty="0"/>
              <a:t>: DMSO</a:t>
            </a:r>
          </a:p>
          <a:p>
            <a:pPr marL="0" indent="0">
              <a:buNone/>
            </a:pPr>
            <a:r>
              <a:rPr lang="en-US" sz="900" dirty="0"/>
              <a:t>                   </a:t>
            </a:r>
            <a:r>
              <a:rPr lang="en-US" sz="900" dirty="0" err="1"/>
              <a:t>variable_value</a:t>
            </a:r>
            <a:r>
              <a:rPr lang="en-US" sz="900" dirty="0"/>
              <a:t>: </a:t>
            </a:r>
            <a:r>
              <a:rPr lang="en-US" sz="900" dirty="0" err="1"/>
              <a:t>arsenite</a:t>
            </a:r>
            <a:endParaRPr lang="en-US" sz="900" dirty="0"/>
          </a:p>
          <a:p>
            <a:pPr marL="0" indent="0">
              <a:buNone/>
            </a:pPr>
            <a:r>
              <a:rPr lang="en-US" sz="900" dirty="0"/>
              <a:t>                   </a:t>
            </a:r>
            <a:r>
              <a:rPr lang="en-US" sz="900" dirty="0" err="1"/>
              <a:t>affected_specimen</a:t>
            </a:r>
            <a:r>
              <a:rPr lang="en-US" sz="900" dirty="0"/>
              <a:t>: primary cell line}</a:t>
            </a:r>
          </a:p>
          <a:p>
            <a:pPr marL="0" indent="0">
              <a:buNone/>
            </a:pPr>
            <a:r>
              <a:rPr lang="en-US" sz="900" dirty="0"/>
              <a:t> </a:t>
            </a:r>
          </a:p>
          <a:p>
            <a:pPr marL="0" indent="0">
              <a:buNone/>
            </a:pPr>
            <a:r>
              <a:rPr lang="en-US" sz="900" dirty="0"/>
              <a:t>                  {</a:t>
            </a:r>
            <a:r>
              <a:rPr lang="en-US" sz="900" dirty="0" err="1"/>
              <a:t>variable_type</a:t>
            </a:r>
            <a:r>
              <a:rPr lang="en-US" sz="900" dirty="0"/>
              <a:t>: targeted gene</a:t>
            </a:r>
          </a:p>
          <a:p>
            <a:pPr marL="0" indent="0">
              <a:buNone/>
            </a:pPr>
            <a:r>
              <a:rPr lang="en-US" sz="900" dirty="0"/>
              <a:t>                   </a:t>
            </a:r>
            <a:r>
              <a:rPr lang="en-US" sz="900" dirty="0" err="1"/>
              <a:t>variable_value</a:t>
            </a:r>
            <a:r>
              <a:rPr lang="en-US" sz="900" dirty="0"/>
              <a:t>: AKT</a:t>
            </a:r>
          </a:p>
          <a:p>
            <a:pPr marL="0" indent="0">
              <a:buNone/>
            </a:pPr>
            <a:r>
              <a:rPr lang="en-US" sz="900" dirty="0"/>
              <a:t>                   </a:t>
            </a:r>
            <a:r>
              <a:rPr lang="en-US" sz="900" dirty="0" err="1"/>
              <a:t>variable_value</a:t>
            </a:r>
            <a:r>
              <a:rPr lang="en-US" sz="900" dirty="0"/>
              <a:t>: </a:t>
            </a:r>
            <a:r>
              <a:rPr lang="en-US" sz="900" dirty="0" err="1"/>
              <a:t>scr</a:t>
            </a:r>
            <a:endParaRPr lang="en-US" sz="900" dirty="0"/>
          </a:p>
          <a:p>
            <a:pPr marL="0" indent="0">
              <a:buNone/>
            </a:pPr>
            <a:r>
              <a:rPr lang="en-US" sz="900" dirty="0"/>
              <a:t>                   </a:t>
            </a:r>
            <a:r>
              <a:rPr lang="en-US" sz="900" dirty="0" err="1"/>
              <a:t>affected_specimen</a:t>
            </a:r>
            <a:r>
              <a:rPr lang="en-US" sz="900" dirty="0"/>
              <a:t>: primary cell line</a:t>
            </a:r>
          </a:p>
          <a:p>
            <a:pPr marL="0" indent="0">
              <a:buNone/>
            </a:pPr>
            <a:r>
              <a:rPr lang="en-US" sz="900" dirty="0"/>
              <a:t>                   </a:t>
            </a:r>
            <a:r>
              <a:rPr lang="en-US" sz="900" dirty="0" err="1"/>
              <a:t>related_technique</a:t>
            </a:r>
            <a:r>
              <a:rPr lang="en-US" sz="900" dirty="0"/>
              <a:t>: siRNA transfection</a:t>
            </a:r>
          </a:p>
          <a:p>
            <a:pPr marL="0" indent="0">
              <a:buNone/>
            </a:pPr>
            <a:r>
              <a:rPr lang="en-US" sz="900" dirty="0"/>
              <a:t>                   </a:t>
            </a:r>
            <a:r>
              <a:rPr lang="en-US" sz="900" dirty="0" err="1"/>
              <a:t>related_condition</a:t>
            </a:r>
            <a:r>
              <a:rPr lang="en-US" sz="900" dirty="0"/>
              <a:t>: "37C, 5%CO2"}</a:t>
            </a:r>
          </a:p>
          <a:p>
            <a:pPr marL="0" indent="0">
              <a:buNone/>
            </a:pPr>
            <a:r>
              <a:rPr lang="en-US" sz="900" dirty="0"/>
              <a:t>           </a:t>
            </a:r>
            <a:r>
              <a:rPr lang="en-US" sz="900" dirty="0" smtClean="0"/>
              <a:t> ]</a:t>
            </a:r>
            <a:endParaRPr lang="en-US" sz="900" dirty="0"/>
          </a:p>
          <a:p>
            <a:pPr marL="0" indent="0">
              <a:buNone/>
            </a:pPr>
            <a:r>
              <a:rPr lang="en-US" sz="900" dirty="0" smtClean="0"/>
              <a:t>      }            </a:t>
            </a:r>
            <a:endParaRPr lang="en-US" sz="900" dirty="0"/>
          </a:p>
          <a:p>
            <a:pPr marL="0" indent="0">
              <a:buNone/>
            </a:pPr>
            <a:r>
              <a:rPr lang="en-US" sz="900" dirty="0"/>
              <a:t>}</a:t>
            </a:r>
          </a:p>
        </p:txBody>
      </p:sp>
      <p:sp>
        <p:nvSpPr>
          <p:cNvPr id="6" name="TextBox 5"/>
          <p:cNvSpPr txBox="1"/>
          <p:nvPr/>
        </p:nvSpPr>
        <p:spPr>
          <a:xfrm>
            <a:off x="4419600" y="1040249"/>
            <a:ext cx="4038600" cy="1169551"/>
          </a:xfrm>
          <a:prstGeom prst="rect">
            <a:avLst/>
          </a:prstGeom>
          <a:solidFill>
            <a:schemeClr val="bg2"/>
          </a:solidFill>
          <a:ln w="19050">
            <a:solidFill>
              <a:schemeClr val="tx1"/>
            </a:solidFill>
          </a:ln>
        </p:spPr>
        <p:txBody>
          <a:bodyPr wrap="square" rtlCol="0">
            <a:spAutoFit/>
          </a:bodyPr>
          <a:lstStyle/>
          <a:p>
            <a:pPr marL="285750" indent="-169863">
              <a:buFont typeface="Arial" panose="020B0604020202020204" pitchFamily="34" charset="0"/>
              <a:buChar char="•"/>
            </a:pPr>
            <a:r>
              <a:rPr lang="en-US" sz="1400" i="1" dirty="0" err="1">
                <a:solidFill>
                  <a:srgbClr val="C00000"/>
                </a:solidFill>
              </a:rPr>
              <a:t>J</a:t>
            </a:r>
            <a:r>
              <a:rPr lang="en-US" sz="1400" i="1" dirty="0" err="1" smtClean="0">
                <a:solidFill>
                  <a:srgbClr val="C00000"/>
                </a:solidFill>
              </a:rPr>
              <a:t>son</a:t>
            </a:r>
            <a:r>
              <a:rPr lang="en-US" sz="1400" i="1" dirty="0" smtClean="0">
                <a:solidFill>
                  <a:srgbClr val="C00000"/>
                </a:solidFill>
              </a:rPr>
              <a:t> </a:t>
            </a:r>
            <a:r>
              <a:rPr lang="en-US" sz="1400" i="1" dirty="0">
                <a:solidFill>
                  <a:srgbClr val="C00000"/>
                </a:solidFill>
              </a:rPr>
              <a:t>representation of full metadata record for exemplar experiment</a:t>
            </a:r>
          </a:p>
          <a:p>
            <a:pPr marL="285750" indent="-169863">
              <a:buFont typeface="Arial" panose="020B0604020202020204" pitchFamily="34" charset="0"/>
              <a:buChar char="•"/>
            </a:pPr>
            <a:r>
              <a:rPr lang="en-US" sz="1400" i="1" dirty="0" smtClean="0">
                <a:solidFill>
                  <a:srgbClr val="C00000"/>
                </a:solidFill>
              </a:rPr>
              <a:t>Relatively </a:t>
            </a:r>
            <a:r>
              <a:rPr lang="en-US" sz="1400" i="1" dirty="0">
                <a:solidFill>
                  <a:srgbClr val="C00000"/>
                </a:solidFill>
              </a:rPr>
              <a:t>simple and flat, while capturing needed </a:t>
            </a:r>
            <a:r>
              <a:rPr lang="en-US" sz="1400" i="1" dirty="0" smtClean="0">
                <a:solidFill>
                  <a:srgbClr val="C00000"/>
                </a:solidFill>
              </a:rPr>
              <a:t>precision </a:t>
            </a:r>
            <a:r>
              <a:rPr lang="en-US" sz="1400" i="1" dirty="0">
                <a:solidFill>
                  <a:srgbClr val="C00000"/>
                </a:solidFill>
              </a:rPr>
              <a:t>and variable context for core CQs and modeling </a:t>
            </a:r>
            <a:r>
              <a:rPr lang="en-US" sz="1400" i="1" dirty="0" smtClean="0">
                <a:solidFill>
                  <a:srgbClr val="C00000"/>
                </a:solidFill>
              </a:rPr>
              <a:t>requirements</a:t>
            </a:r>
            <a:endParaRPr lang="en-US" sz="1400" dirty="0"/>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5181600" y="-4114800"/>
            <a:ext cx="6858000" cy="13942278"/>
          </a:xfrm>
          <a:prstGeom prst="rect">
            <a:avLst/>
          </a:prstGeom>
        </p:spPr>
        <p:txBody>
          <a:bodyPr wrap="square">
            <a:spAutoFit/>
          </a:bodyPr>
          <a:lstStyle/>
          <a:p>
            <a:r>
              <a:rPr lang="en-US" dirty="0"/>
              <a:t>{</a:t>
            </a:r>
            <a:endParaRPr lang="en-US" dirty="0" smtClean="0">
              <a:effectLst/>
            </a:endParaRPr>
          </a:p>
          <a:p>
            <a:r>
              <a:rPr lang="en-US" b="1" dirty="0" err="1"/>
              <a:t>dataset_uri</a:t>
            </a:r>
            <a:r>
              <a:rPr lang="en-US" b="1" dirty="0"/>
              <a:t>:  </a:t>
            </a:r>
            <a:r>
              <a:rPr lang="en-US" dirty="0"/>
              <a:t>"http://datadryad.org/resource/</a:t>
            </a:r>
            <a:r>
              <a:rPr lang="en-US" dirty="0" err="1"/>
              <a:t>doi:xx.yyy</a:t>
            </a:r>
            <a:r>
              <a:rPr lang="en-US" dirty="0"/>
              <a:t>/</a:t>
            </a:r>
            <a:r>
              <a:rPr lang="en-US" dirty="0" err="1"/>
              <a:t>dryad.zzzz</a:t>
            </a:r>
            <a:r>
              <a:rPr lang="en-US" dirty="0"/>
              <a:t>"</a:t>
            </a:r>
            <a:endParaRPr lang="en-US" dirty="0" smtClean="0">
              <a:effectLst/>
            </a:endParaRPr>
          </a:p>
          <a:p>
            <a:r>
              <a:rPr lang="en-US" dirty="0"/>
              <a:t>   {</a:t>
            </a:r>
            <a:endParaRPr lang="en-US" dirty="0" smtClean="0">
              <a:effectLst/>
            </a:endParaRPr>
          </a:p>
          <a:p>
            <a:r>
              <a:rPr lang="en-US" dirty="0"/>
              <a:t>   </a:t>
            </a:r>
            <a:r>
              <a:rPr lang="en-US" b="1" dirty="0"/>
              <a:t>experiment</a:t>
            </a:r>
            <a:r>
              <a:rPr lang="en-US" dirty="0"/>
              <a:t>:</a:t>
            </a:r>
            <a:endParaRPr lang="en-US" dirty="0" smtClean="0">
              <a:effectLst/>
            </a:endParaRPr>
          </a:p>
          <a:p>
            <a:r>
              <a:rPr lang="en-US" dirty="0"/>
              <a:t>           investigator: investigator1</a:t>
            </a:r>
            <a:endParaRPr lang="en-US" dirty="0" smtClean="0">
              <a:effectLst/>
            </a:endParaRPr>
          </a:p>
          <a:p>
            <a:r>
              <a:rPr lang="en-US" dirty="0"/>
              <a:t>           laboratory: lab1</a:t>
            </a:r>
            <a:endParaRPr lang="en-US" dirty="0" smtClean="0">
              <a:effectLst/>
            </a:endParaRPr>
          </a:p>
          <a:p>
            <a:r>
              <a:rPr lang="en-US" dirty="0"/>
              <a:t>           time: "2001-10-26"</a:t>
            </a:r>
            <a:endParaRPr lang="en-US" dirty="0" smtClean="0">
              <a:effectLst/>
            </a:endParaRPr>
          </a:p>
          <a:p>
            <a:r>
              <a:rPr lang="en-US" dirty="0"/>
              <a:t>           study  design: compound treatment design</a:t>
            </a:r>
            <a:endParaRPr lang="en-US" dirty="0" smtClean="0">
              <a:effectLst/>
            </a:endParaRPr>
          </a:p>
          <a:p>
            <a:r>
              <a:rPr lang="en-US" dirty="0"/>
              <a:t>           technique: chemical treatment</a:t>
            </a:r>
            <a:endParaRPr lang="en-US" dirty="0" smtClean="0">
              <a:effectLst/>
            </a:endParaRPr>
          </a:p>
          <a:p>
            <a:r>
              <a:rPr lang="en-US" dirty="0"/>
              <a:t>           technique: water maze test</a:t>
            </a:r>
            <a:endParaRPr lang="en-US" dirty="0" smtClean="0">
              <a:effectLst/>
            </a:endParaRPr>
          </a:p>
          <a:p>
            <a:r>
              <a:rPr lang="en-US" dirty="0"/>
              <a:t>           technique: mRNA isolation</a:t>
            </a:r>
            <a:endParaRPr lang="en-US" dirty="0" smtClean="0">
              <a:effectLst/>
            </a:endParaRPr>
          </a:p>
          <a:p>
            <a:r>
              <a:rPr lang="en-US" dirty="0"/>
              <a:t>           technique: transcriptional profiling by microarray </a:t>
            </a:r>
            <a:endParaRPr lang="en-US" dirty="0" smtClean="0">
              <a:effectLst/>
            </a:endParaRPr>
          </a:p>
          <a:p>
            <a:r>
              <a:rPr lang="en-US" dirty="0"/>
              <a:t>           </a:t>
            </a:r>
            <a:r>
              <a:rPr lang="en-US" b="1" dirty="0"/>
              <a:t>controlled _variable: </a:t>
            </a:r>
            <a:r>
              <a:rPr lang="en-US" dirty="0"/>
              <a:t>[</a:t>
            </a:r>
            <a:endParaRPr lang="en-US" dirty="0" smtClean="0">
              <a:effectLst/>
            </a:endParaRPr>
          </a:p>
          <a:p>
            <a:r>
              <a:rPr lang="en-US" dirty="0"/>
              <a:t>                 {</a:t>
            </a:r>
            <a:r>
              <a:rPr lang="en-US" dirty="0" err="1"/>
              <a:t>variable_type</a:t>
            </a:r>
            <a:r>
              <a:rPr lang="en-US" dirty="0"/>
              <a:t>: instrument</a:t>
            </a:r>
            <a:endParaRPr lang="en-US" dirty="0" smtClean="0">
              <a:effectLst/>
            </a:endParaRPr>
          </a:p>
          <a:p>
            <a:r>
              <a:rPr lang="en-US" dirty="0"/>
              <a:t>                  </a:t>
            </a:r>
            <a:r>
              <a:rPr lang="en-US" dirty="0" err="1"/>
              <a:t>variable_value</a:t>
            </a:r>
            <a:r>
              <a:rPr lang="en-US" dirty="0"/>
              <a:t>: Illumina HT-12v4 microarray</a:t>
            </a:r>
            <a:endParaRPr lang="en-US" dirty="0" smtClean="0">
              <a:effectLst/>
            </a:endParaRPr>
          </a:p>
          <a:p>
            <a:r>
              <a:rPr lang="en-US" dirty="0"/>
              <a:t>                  </a:t>
            </a:r>
            <a:r>
              <a:rPr lang="en-US" dirty="0" err="1"/>
              <a:t>resource_description</a:t>
            </a:r>
            <a:r>
              <a:rPr lang="en-US" dirty="0"/>
              <a:t>: "lot #2314, 2001-02-15"}                </a:t>
            </a:r>
            <a:endParaRPr lang="en-US" dirty="0" smtClean="0">
              <a:effectLst/>
            </a:endParaRPr>
          </a:p>
          <a:p>
            <a:r>
              <a:rPr lang="en-US" dirty="0"/>
              <a:t>                 {</a:t>
            </a:r>
            <a:r>
              <a:rPr lang="en-US" dirty="0" err="1"/>
              <a:t>variable_type</a:t>
            </a:r>
            <a:r>
              <a:rPr lang="en-US" dirty="0"/>
              <a:t>: reagent</a:t>
            </a:r>
            <a:endParaRPr lang="en-US" dirty="0" smtClean="0">
              <a:effectLst/>
            </a:endParaRPr>
          </a:p>
          <a:p>
            <a:r>
              <a:rPr lang="en-US" dirty="0"/>
              <a:t>                  </a:t>
            </a:r>
            <a:r>
              <a:rPr lang="en-US" dirty="0" err="1"/>
              <a:t>variable_value</a:t>
            </a:r>
            <a:r>
              <a:rPr lang="en-US" dirty="0"/>
              <a:t>: </a:t>
            </a:r>
            <a:r>
              <a:rPr lang="en-US" dirty="0" err="1"/>
              <a:t>TRIzol</a:t>
            </a:r>
            <a:endParaRPr lang="en-US" dirty="0" smtClean="0">
              <a:effectLst/>
            </a:endParaRPr>
          </a:p>
          <a:p>
            <a:r>
              <a:rPr lang="en-US" dirty="0"/>
              <a:t>                  </a:t>
            </a:r>
            <a:r>
              <a:rPr lang="en-US" dirty="0" err="1"/>
              <a:t>resource_identifier</a:t>
            </a:r>
            <a:r>
              <a:rPr lang="en-US" dirty="0"/>
              <a:t>: "</a:t>
            </a:r>
            <a:r>
              <a:rPr lang="en-US" dirty="0" err="1"/>
              <a:t>Ambion</a:t>
            </a:r>
            <a:r>
              <a:rPr lang="en-US" dirty="0"/>
              <a:t> 15596"} </a:t>
            </a:r>
            <a:endParaRPr lang="en-US" dirty="0" smtClean="0">
              <a:effectLst/>
            </a:endParaRPr>
          </a:p>
          <a:p>
            <a:r>
              <a:rPr lang="en-US" dirty="0"/>
              <a:t>                 {</a:t>
            </a:r>
            <a:r>
              <a:rPr lang="en-US" dirty="0" err="1"/>
              <a:t>variable_type</a:t>
            </a:r>
            <a:r>
              <a:rPr lang="en-US" dirty="0"/>
              <a:t>: evaluated specimen</a:t>
            </a:r>
            <a:endParaRPr lang="en-US" dirty="0" smtClean="0">
              <a:effectLst/>
            </a:endParaRPr>
          </a:p>
          <a:p>
            <a:r>
              <a:rPr lang="en-US" dirty="0"/>
              <a:t>                  </a:t>
            </a:r>
            <a:r>
              <a:rPr lang="en-US" dirty="0" err="1"/>
              <a:t>variable_value</a:t>
            </a:r>
            <a:r>
              <a:rPr lang="en-US" dirty="0"/>
              <a:t>: mRNA}</a:t>
            </a:r>
            <a:endParaRPr lang="en-US" dirty="0" smtClean="0">
              <a:effectLst/>
            </a:endParaRPr>
          </a:p>
          <a:p>
            <a:r>
              <a:rPr lang="en-US" dirty="0"/>
              <a:t>                 {</a:t>
            </a:r>
            <a:r>
              <a:rPr lang="en-US" dirty="0" err="1"/>
              <a:t>variable_type</a:t>
            </a:r>
            <a:r>
              <a:rPr lang="en-US" dirty="0"/>
              <a:t>: precursor specimen</a:t>
            </a:r>
            <a:endParaRPr lang="en-US" dirty="0" smtClean="0">
              <a:effectLst/>
            </a:endParaRPr>
          </a:p>
          <a:p>
            <a:r>
              <a:rPr lang="en-US" dirty="0"/>
              <a:t>                  </a:t>
            </a:r>
            <a:r>
              <a:rPr lang="en-US" dirty="0" err="1"/>
              <a:t>variable_value</a:t>
            </a:r>
            <a:r>
              <a:rPr lang="en-US" dirty="0"/>
              <a:t>: astrocyte}</a:t>
            </a:r>
            <a:endParaRPr lang="en-US" dirty="0" smtClean="0">
              <a:effectLst/>
            </a:endParaRPr>
          </a:p>
          <a:p>
            <a:r>
              <a:rPr lang="en-US" dirty="0"/>
              <a:t>                 {</a:t>
            </a:r>
            <a:r>
              <a:rPr lang="en-US" dirty="0" err="1"/>
              <a:t>variable_type</a:t>
            </a:r>
            <a:r>
              <a:rPr lang="en-US" dirty="0"/>
              <a:t>: precursor specimen</a:t>
            </a:r>
            <a:endParaRPr lang="en-US" dirty="0" smtClean="0">
              <a:effectLst/>
            </a:endParaRPr>
          </a:p>
          <a:p>
            <a:r>
              <a:rPr lang="en-US" dirty="0"/>
              <a:t>                  </a:t>
            </a:r>
            <a:r>
              <a:rPr lang="en-US" dirty="0" err="1"/>
              <a:t>variable_value</a:t>
            </a:r>
            <a:r>
              <a:rPr lang="en-US" dirty="0"/>
              <a:t>: </a:t>
            </a:r>
            <a:r>
              <a:rPr lang="en-US" dirty="0" err="1"/>
              <a:t>mus</a:t>
            </a:r>
            <a:r>
              <a:rPr lang="en-US" dirty="0"/>
              <a:t> </a:t>
            </a:r>
            <a:r>
              <a:rPr lang="en-US" dirty="0" err="1"/>
              <a:t>musculus</a:t>
            </a:r>
            <a:endParaRPr lang="en-US" dirty="0" smtClean="0">
              <a:effectLst/>
            </a:endParaRPr>
          </a:p>
          <a:p>
            <a:r>
              <a:rPr lang="en-US" dirty="0"/>
              <a:t>               </a:t>
            </a:r>
            <a:r>
              <a:rPr lang="en-US" dirty="0" err="1"/>
              <a:t>resource_description</a:t>
            </a:r>
            <a:r>
              <a:rPr lang="en-US" dirty="0"/>
              <a:t>:  "RRID:MGI_5446893"}</a:t>
            </a:r>
            <a:endParaRPr lang="en-US" dirty="0" smtClean="0">
              <a:effectLst/>
            </a:endParaRPr>
          </a:p>
          <a:p>
            <a:r>
              <a:rPr lang="en-US" dirty="0"/>
              <a:t>                 ]</a:t>
            </a:r>
            <a:endParaRPr lang="en-US" dirty="0" smtClean="0">
              <a:effectLst/>
            </a:endParaRPr>
          </a:p>
          <a:p>
            <a:r>
              <a:rPr lang="en-US" dirty="0" smtClean="0"/>
              <a:t/>
            </a:r>
            <a:br>
              <a:rPr lang="en-US" dirty="0" smtClean="0"/>
            </a:br>
            <a:r>
              <a:rPr lang="en-US" b="1" dirty="0"/>
              <a:t>        </a:t>
            </a:r>
            <a:r>
              <a:rPr lang="en-US" b="1" dirty="0" err="1"/>
              <a:t>independent_variable</a:t>
            </a:r>
            <a:r>
              <a:rPr lang="en-US" b="1" dirty="0"/>
              <a:t>: </a:t>
            </a:r>
            <a:r>
              <a:rPr lang="en-US" dirty="0"/>
              <a:t>[ </a:t>
            </a:r>
            <a:endParaRPr lang="en-US" dirty="0" smtClean="0">
              <a:effectLst/>
            </a:endParaRPr>
          </a:p>
          <a:p>
            <a:r>
              <a:rPr lang="en-US" dirty="0"/>
              <a:t>                 {</a:t>
            </a:r>
            <a:r>
              <a:rPr lang="en-US" dirty="0" err="1"/>
              <a:t>variable_type</a:t>
            </a:r>
            <a:r>
              <a:rPr lang="en-US" dirty="0"/>
              <a:t>: phenotype                   </a:t>
            </a:r>
            <a:endParaRPr lang="en-US" dirty="0" smtClean="0">
              <a:effectLst/>
            </a:endParaRPr>
          </a:p>
          <a:p>
            <a:r>
              <a:rPr lang="en-US" dirty="0" err="1"/>
              <a:t>precursor_specimen</a:t>
            </a:r>
            <a:r>
              <a:rPr lang="en-US" dirty="0"/>
              <a:t>: colon</a:t>
            </a:r>
            <a:endParaRPr lang="en-US" dirty="0" smtClean="0">
              <a:effectLst/>
            </a:endParaRPr>
          </a:p>
          <a:p>
            <a:r>
              <a:rPr lang="en-US" dirty="0"/>
              <a:t>                  </a:t>
            </a:r>
            <a:r>
              <a:rPr lang="en-US" dirty="0" err="1"/>
              <a:t>variable_value</a:t>
            </a:r>
            <a:r>
              <a:rPr lang="en-US" dirty="0"/>
              <a:t>: normal</a:t>
            </a:r>
            <a:endParaRPr lang="en-US" dirty="0" smtClean="0">
              <a:effectLst/>
            </a:endParaRPr>
          </a:p>
          <a:p>
            <a:r>
              <a:rPr lang="en-US" dirty="0"/>
              <a:t>                  </a:t>
            </a:r>
            <a:r>
              <a:rPr lang="en-US" dirty="0" err="1"/>
              <a:t>variable_value</a:t>
            </a:r>
            <a:r>
              <a:rPr lang="en-US" dirty="0"/>
              <a:t>: memory-impaired</a:t>
            </a:r>
            <a:endParaRPr lang="en-US" dirty="0" smtClean="0">
              <a:effectLst/>
            </a:endParaRPr>
          </a:p>
          <a:p>
            <a:r>
              <a:rPr lang="en-US" dirty="0"/>
              <a:t>                  </a:t>
            </a:r>
            <a:r>
              <a:rPr lang="en-US" dirty="0" err="1"/>
              <a:t>affected_specimen</a:t>
            </a:r>
            <a:r>
              <a:rPr lang="en-US" dirty="0"/>
              <a:t>: </a:t>
            </a:r>
            <a:r>
              <a:rPr lang="en-US" dirty="0" err="1"/>
              <a:t>mus</a:t>
            </a:r>
            <a:r>
              <a:rPr lang="en-US" dirty="0"/>
              <a:t> </a:t>
            </a:r>
            <a:r>
              <a:rPr lang="en-US" dirty="0" err="1"/>
              <a:t>musculus</a:t>
            </a:r>
            <a:endParaRPr lang="en-US" dirty="0" smtClean="0">
              <a:effectLst/>
            </a:endParaRPr>
          </a:p>
          <a:p>
            <a:r>
              <a:rPr lang="en-US" dirty="0"/>
              <a:t>                  </a:t>
            </a:r>
            <a:r>
              <a:rPr lang="en-US" dirty="0" err="1"/>
              <a:t>related_technique</a:t>
            </a:r>
            <a:r>
              <a:rPr lang="en-US" dirty="0"/>
              <a:t>: water maze test}</a:t>
            </a:r>
            <a:endParaRPr lang="en-US" dirty="0" smtClean="0">
              <a:effectLst/>
            </a:endParaRPr>
          </a:p>
          <a:p>
            <a:r>
              <a:rPr lang="en-US" dirty="0"/>
              <a:t>                 {</a:t>
            </a:r>
            <a:r>
              <a:rPr lang="en-US" dirty="0" err="1"/>
              <a:t>variable_type</a:t>
            </a:r>
            <a:r>
              <a:rPr lang="en-US" dirty="0"/>
              <a:t>: chemical exposure</a:t>
            </a:r>
            <a:endParaRPr lang="en-US" dirty="0" smtClean="0">
              <a:effectLst/>
            </a:endParaRPr>
          </a:p>
          <a:p>
            <a:r>
              <a:rPr lang="en-US" dirty="0"/>
              <a:t>                  </a:t>
            </a:r>
            <a:r>
              <a:rPr lang="en-US" dirty="0" err="1"/>
              <a:t>variable_value</a:t>
            </a:r>
            <a:r>
              <a:rPr lang="en-US" dirty="0"/>
              <a:t>: DMSO</a:t>
            </a:r>
            <a:endParaRPr lang="en-US" dirty="0" smtClean="0">
              <a:effectLst/>
            </a:endParaRPr>
          </a:p>
          <a:p>
            <a:r>
              <a:rPr lang="en-US" dirty="0"/>
              <a:t>                  </a:t>
            </a:r>
            <a:r>
              <a:rPr lang="en-US" dirty="0" err="1"/>
              <a:t>variable_value</a:t>
            </a:r>
            <a:r>
              <a:rPr lang="en-US" dirty="0"/>
              <a:t>: </a:t>
            </a:r>
            <a:r>
              <a:rPr lang="en-US" dirty="0" err="1"/>
              <a:t>arsenite</a:t>
            </a:r>
            <a:endParaRPr lang="en-US" dirty="0" smtClean="0">
              <a:effectLst/>
            </a:endParaRPr>
          </a:p>
          <a:p>
            <a:r>
              <a:rPr lang="en-US" dirty="0"/>
              <a:t>                  </a:t>
            </a:r>
            <a:r>
              <a:rPr lang="en-US" dirty="0" err="1"/>
              <a:t>affected_specimen</a:t>
            </a:r>
            <a:r>
              <a:rPr lang="en-US" dirty="0"/>
              <a:t>: </a:t>
            </a:r>
            <a:r>
              <a:rPr lang="en-US" dirty="0" err="1"/>
              <a:t>mus</a:t>
            </a:r>
            <a:r>
              <a:rPr lang="en-US" dirty="0"/>
              <a:t> </a:t>
            </a:r>
            <a:r>
              <a:rPr lang="en-US" dirty="0" err="1"/>
              <a:t>musculus</a:t>
            </a:r>
            <a:endParaRPr lang="en-US" dirty="0" smtClean="0">
              <a:effectLst/>
            </a:endParaRPr>
          </a:p>
          <a:p>
            <a:r>
              <a:rPr lang="en-US" dirty="0"/>
              <a:t>                  </a:t>
            </a:r>
            <a:r>
              <a:rPr lang="en-US" dirty="0" err="1"/>
              <a:t>related_conditiion</a:t>
            </a:r>
            <a:r>
              <a:rPr lang="en-US" dirty="0"/>
              <a:t>: “37C, 5%CO2"}</a:t>
            </a:r>
            <a:endParaRPr lang="en-US" dirty="0" smtClean="0">
              <a:effectLst/>
            </a:endParaRPr>
          </a:p>
          <a:p>
            <a:r>
              <a:rPr lang="en-US" dirty="0"/>
              <a:t>                 ]</a:t>
            </a:r>
            <a:endParaRPr lang="en-US" dirty="0" smtClean="0">
              <a:effectLst/>
            </a:endParaRPr>
          </a:p>
          <a:p>
            <a:r>
              <a:rPr lang="en-US" dirty="0" smtClean="0"/>
              <a:t/>
            </a:r>
            <a:br>
              <a:rPr lang="en-US" dirty="0" smtClean="0"/>
            </a:br>
            <a:r>
              <a:rPr lang="en-US" dirty="0"/>
              <a:t>            </a:t>
            </a:r>
            <a:r>
              <a:rPr lang="en-US" b="1" dirty="0"/>
              <a:t>dependent variable: </a:t>
            </a:r>
            <a:r>
              <a:rPr lang="en-US" dirty="0"/>
              <a:t>[</a:t>
            </a:r>
            <a:endParaRPr lang="en-US" dirty="0" smtClean="0">
              <a:effectLst/>
            </a:endParaRPr>
          </a:p>
          <a:p>
            <a:r>
              <a:rPr lang="en-US" dirty="0"/>
              <a:t>                 {</a:t>
            </a:r>
            <a:r>
              <a:rPr lang="en-US" dirty="0" err="1"/>
              <a:t>variable_type</a:t>
            </a:r>
            <a:r>
              <a:rPr lang="en-US" dirty="0"/>
              <a:t>: gene expression</a:t>
            </a:r>
            <a:endParaRPr lang="en-US" dirty="0" smtClean="0">
              <a:effectLst/>
            </a:endParaRPr>
          </a:p>
          <a:p>
            <a:r>
              <a:rPr lang="en-US" dirty="0"/>
              <a:t>                  </a:t>
            </a:r>
            <a:r>
              <a:rPr lang="en-US" dirty="0" err="1"/>
              <a:t>measured_attribute</a:t>
            </a:r>
            <a:r>
              <a:rPr lang="en-US" dirty="0"/>
              <a:t>: amount</a:t>
            </a:r>
            <a:endParaRPr lang="en-US" dirty="0" smtClean="0">
              <a:effectLst/>
            </a:endParaRPr>
          </a:p>
          <a:p>
            <a:r>
              <a:rPr lang="en-US" dirty="0"/>
              <a:t>                  </a:t>
            </a:r>
            <a:r>
              <a:rPr lang="en-US" dirty="0" err="1"/>
              <a:t>related_technique</a:t>
            </a:r>
            <a:r>
              <a:rPr lang="en-US" dirty="0"/>
              <a:t>: transcriptional profiling by microarray</a:t>
            </a:r>
            <a:endParaRPr lang="en-US" dirty="0" smtClean="0">
              <a:effectLst/>
            </a:endParaRPr>
          </a:p>
          <a:p>
            <a:r>
              <a:rPr lang="en-US" dirty="0"/>
              <a:t>               </a:t>
            </a:r>
            <a:r>
              <a:rPr lang="en-US" dirty="0" err="1"/>
              <a:t>has_scale</a:t>
            </a:r>
            <a:r>
              <a:rPr lang="en-US" dirty="0"/>
              <a:t>: decimal}</a:t>
            </a:r>
            <a:endParaRPr lang="en-US" dirty="0" smtClean="0">
              <a:effectLst/>
            </a:endParaRPr>
          </a:p>
          <a:p>
            <a:r>
              <a:rPr lang="en-US" dirty="0"/>
              <a:t>            ]      </a:t>
            </a:r>
            <a:endParaRPr lang="en-US" dirty="0" smtClean="0">
              <a:effectLst/>
            </a:endParaRPr>
          </a:p>
          <a:p>
            <a:r>
              <a:rPr lang="en-US" dirty="0"/>
              <a:t>     }            </a:t>
            </a:r>
            <a:endParaRPr lang="en-US" dirty="0" smtClean="0">
              <a:effectLst/>
            </a:endParaRPr>
          </a:p>
          <a:p>
            <a:r>
              <a:rPr lang="en-US" dirty="0"/>
              <a:t>}</a:t>
            </a:r>
          </a:p>
        </p:txBody>
      </p:sp>
    </p:spTree>
    <p:extLst>
      <p:ext uri="{BB962C8B-B14F-4D97-AF65-F5344CB8AC3E}">
        <p14:creationId xmlns:p14="http://schemas.microsoft.com/office/powerpoint/2010/main" val="241798167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A84C"/>
                </a:solidFill>
              </a:rPr>
              <a:t>2 Competency Questions</a:t>
            </a:r>
            <a:endParaRPr lang="en-US" dirty="0">
              <a:solidFill>
                <a:srgbClr val="00A84C"/>
              </a:solidFill>
            </a:endParaRPr>
          </a:p>
        </p:txBody>
      </p:sp>
      <p:sp>
        <p:nvSpPr>
          <p:cNvPr id="3" name="Content Placeholder 2"/>
          <p:cNvSpPr>
            <a:spLocks noGrp="1"/>
          </p:cNvSpPr>
          <p:nvPr>
            <p:ph idx="1"/>
          </p:nvPr>
        </p:nvSpPr>
        <p:spPr>
          <a:xfrm>
            <a:off x="228600" y="1295400"/>
            <a:ext cx="8763000" cy="4525963"/>
          </a:xfrm>
        </p:spPr>
        <p:txBody>
          <a:bodyPr>
            <a:noAutofit/>
          </a:bodyPr>
          <a:lstStyle/>
          <a:p>
            <a:pPr marL="514350" indent="-406400">
              <a:buFont typeface="+mj-lt"/>
              <a:buAutoNum type="arabicPeriod"/>
            </a:pPr>
            <a:r>
              <a:rPr lang="en-US" sz="2800" i="1" dirty="0"/>
              <a:t>"Find datasets linked to </a:t>
            </a:r>
            <a:r>
              <a:rPr lang="en-US" sz="2800" i="1" dirty="0">
                <a:solidFill>
                  <a:srgbClr val="00A84C"/>
                </a:solidFill>
              </a:rPr>
              <a:t>publications </a:t>
            </a:r>
            <a:r>
              <a:rPr lang="en-US" sz="2800" i="1" dirty="0"/>
              <a:t>from the </a:t>
            </a:r>
            <a:r>
              <a:rPr lang="en-US" sz="2800" i="1" dirty="0" smtClean="0">
                <a:solidFill>
                  <a:srgbClr val="00A84C"/>
                </a:solidFill>
              </a:rPr>
              <a:t>Lin Lab</a:t>
            </a:r>
            <a:r>
              <a:rPr lang="en-US" sz="2800" i="1" dirty="0"/>
              <a:t>" </a:t>
            </a:r>
          </a:p>
          <a:p>
            <a:pPr marL="514350" indent="-406400">
              <a:buFont typeface="+mj-lt"/>
              <a:buAutoNum type="arabicPeriod"/>
            </a:pPr>
            <a:r>
              <a:rPr lang="en-US" sz="2800" i="1" dirty="0" smtClean="0"/>
              <a:t>"</a:t>
            </a:r>
            <a:r>
              <a:rPr lang="en-US" sz="2800" i="1" dirty="0"/>
              <a:t>Find </a:t>
            </a:r>
            <a:r>
              <a:rPr lang="en-US" sz="2800" i="1" dirty="0" smtClean="0">
                <a:solidFill>
                  <a:srgbClr val="00A84C"/>
                </a:solidFill>
              </a:rPr>
              <a:t>gene expression </a:t>
            </a:r>
            <a:r>
              <a:rPr lang="en-US" sz="2800" i="1" dirty="0" smtClean="0"/>
              <a:t>datasets  produced using  </a:t>
            </a:r>
            <a:r>
              <a:rPr lang="en-US" sz="2800" i="1" dirty="0" err="1" smtClean="0">
                <a:solidFill>
                  <a:srgbClr val="00A84C"/>
                </a:solidFill>
              </a:rPr>
              <a:t>RNAseq</a:t>
            </a:r>
            <a:r>
              <a:rPr lang="en-US" sz="2800" i="1" dirty="0" smtClean="0">
                <a:solidFill>
                  <a:srgbClr val="00A84C"/>
                </a:solidFill>
              </a:rPr>
              <a:t> </a:t>
            </a:r>
            <a:r>
              <a:rPr lang="en-US" sz="2800" i="1" dirty="0" smtClean="0"/>
              <a:t>technologies"                        </a:t>
            </a:r>
            <a:endParaRPr lang="en-US" sz="2800" i="1" dirty="0"/>
          </a:p>
          <a:p>
            <a:pPr marL="514350" indent="-406400">
              <a:buFont typeface="+mj-lt"/>
              <a:buAutoNum type="arabicPeriod"/>
            </a:pPr>
            <a:r>
              <a:rPr lang="en-US" sz="2800" i="1" dirty="0" smtClean="0"/>
              <a:t>“Find </a:t>
            </a:r>
            <a:r>
              <a:rPr lang="en-US" sz="2800" i="1" dirty="0" smtClean="0">
                <a:solidFill>
                  <a:srgbClr val="00A84C"/>
                </a:solidFill>
              </a:rPr>
              <a:t>imaging </a:t>
            </a:r>
            <a:r>
              <a:rPr lang="en-US" sz="2800" i="1" dirty="0" smtClean="0"/>
              <a:t>datasets </a:t>
            </a:r>
            <a:r>
              <a:rPr lang="en-US" sz="2800" i="1" dirty="0"/>
              <a:t>from </a:t>
            </a:r>
            <a:r>
              <a:rPr lang="en-US" sz="2800" i="1" dirty="0" smtClean="0">
                <a:solidFill>
                  <a:srgbClr val="00A84C"/>
                </a:solidFill>
              </a:rPr>
              <a:t>pathogen</a:t>
            </a:r>
            <a:r>
              <a:rPr lang="en-US" sz="2800" i="1" dirty="0" smtClean="0"/>
              <a:t>-exposed</a:t>
            </a:r>
            <a:r>
              <a:rPr lang="en-US" sz="2800" i="1" dirty="0" smtClean="0">
                <a:solidFill>
                  <a:srgbClr val="00A84C"/>
                </a:solidFill>
              </a:rPr>
              <a:t> mice </a:t>
            </a:r>
            <a:r>
              <a:rPr lang="en-US" sz="2800" i="1" dirty="0" smtClean="0"/>
              <a:t>" </a:t>
            </a:r>
          </a:p>
          <a:p>
            <a:pPr marL="514350" indent="-406400">
              <a:buFont typeface="+mj-lt"/>
              <a:buAutoNum type="arabicPeriod"/>
            </a:pPr>
            <a:r>
              <a:rPr lang="en-US" sz="2800" i="1" dirty="0" smtClean="0"/>
              <a:t>"</a:t>
            </a:r>
            <a:r>
              <a:rPr lang="en-US" sz="2800" i="1" dirty="0"/>
              <a:t>Find datasets produced using </a:t>
            </a:r>
            <a:r>
              <a:rPr lang="en-US" sz="2800" i="1" dirty="0" err="1" smtClean="0">
                <a:solidFill>
                  <a:srgbClr val="00A84C"/>
                </a:solidFill>
              </a:rPr>
              <a:t>Fugene</a:t>
            </a:r>
            <a:r>
              <a:rPr lang="en-US" sz="2800" i="1" dirty="0" smtClean="0">
                <a:solidFill>
                  <a:srgbClr val="00A84C"/>
                </a:solidFill>
              </a:rPr>
              <a:t> reagent </a:t>
            </a:r>
            <a:r>
              <a:rPr lang="en-US" sz="2800" i="1" dirty="0"/>
              <a:t>in </a:t>
            </a:r>
            <a:r>
              <a:rPr lang="en-US" sz="2800" i="1" dirty="0" smtClean="0">
                <a:solidFill>
                  <a:srgbClr val="00A84C"/>
                </a:solidFill>
              </a:rPr>
              <a:t>cells </a:t>
            </a:r>
            <a:r>
              <a:rPr lang="en-US" sz="2800" i="1" dirty="0"/>
              <a:t>derived </a:t>
            </a:r>
            <a:r>
              <a:rPr lang="en-US" sz="2800" i="1" dirty="0" smtClean="0"/>
              <a:t>from </a:t>
            </a:r>
            <a:r>
              <a:rPr lang="en-US" sz="2800" i="1" dirty="0" smtClean="0">
                <a:solidFill>
                  <a:srgbClr val="00A84C"/>
                </a:solidFill>
              </a:rPr>
              <a:t>human colon</a:t>
            </a:r>
            <a:r>
              <a:rPr lang="en-US" sz="2800" i="1" dirty="0" smtClean="0"/>
              <a:t>"    </a:t>
            </a:r>
          </a:p>
          <a:p>
            <a:pPr marL="514350" indent="-406400">
              <a:buFont typeface="+mj-lt"/>
              <a:buAutoNum type="arabicPeriod"/>
            </a:pPr>
            <a:r>
              <a:rPr lang="en-US" sz="2800" i="1" dirty="0" smtClean="0"/>
              <a:t>"Find datasets investigating </a:t>
            </a:r>
            <a:r>
              <a:rPr lang="en-US" sz="2800" i="1" dirty="0" smtClean="0">
                <a:solidFill>
                  <a:srgbClr val="00A84C"/>
                </a:solidFill>
              </a:rPr>
              <a:t>stroke </a:t>
            </a:r>
            <a:r>
              <a:rPr lang="en-US" sz="2800" i="1" dirty="0" smtClean="0"/>
              <a:t>in </a:t>
            </a:r>
            <a:r>
              <a:rPr lang="en-US" sz="2800" i="1" dirty="0" smtClean="0">
                <a:solidFill>
                  <a:srgbClr val="00A84C"/>
                </a:solidFill>
              </a:rPr>
              <a:t>elderly smokers</a:t>
            </a:r>
            <a:r>
              <a:rPr lang="en-US" sz="2800" i="1" dirty="0" smtClean="0"/>
              <a:t>”</a:t>
            </a:r>
            <a:r>
              <a:rPr lang="en-US" sz="2800" i="1" dirty="0" smtClean="0"/>
              <a:t>      </a:t>
            </a:r>
            <a:endParaRPr lang="en-US" sz="2800" i="1" dirty="0"/>
          </a:p>
          <a:p>
            <a:pPr marL="514350" indent="-406400">
              <a:buFont typeface="+mj-lt"/>
              <a:buAutoNum type="arabicPeriod"/>
            </a:pPr>
            <a:r>
              <a:rPr lang="en-US" sz="2800" i="1" dirty="0"/>
              <a:t>"Find datasets exploring effect </a:t>
            </a:r>
            <a:r>
              <a:rPr lang="en-US" sz="2800" i="1" dirty="0" smtClean="0"/>
              <a:t>of </a:t>
            </a:r>
            <a:r>
              <a:rPr lang="en-US" sz="2800" i="1" dirty="0" smtClean="0">
                <a:solidFill>
                  <a:srgbClr val="00A84C"/>
                </a:solidFill>
              </a:rPr>
              <a:t>kinase knockdown </a:t>
            </a:r>
            <a:r>
              <a:rPr lang="en-US" sz="2800" i="1" dirty="0"/>
              <a:t>on </a:t>
            </a:r>
            <a:r>
              <a:rPr lang="en-US" sz="2800" i="1" dirty="0" smtClean="0">
                <a:solidFill>
                  <a:srgbClr val="00A84C"/>
                </a:solidFill>
              </a:rPr>
              <a:t>antigen expression</a:t>
            </a:r>
            <a:r>
              <a:rPr lang="en-US" sz="2800" i="1" dirty="0" smtClean="0">
                <a:solidFill>
                  <a:srgbClr val="C00000"/>
                </a:solidFill>
              </a:rPr>
              <a:t> </a:t>
            </a:r>
            <a:r>
              <a:rPr lang="en-US" sz="2800" i="1" dirty="0"/>
              <a:t>in </a:t>
            </a:r>
            <a:r>
              <a:rPr lang="en-US" sz="2800" i="1" dirty="0" smtClean="0">
                <a:solidFill>
                  <a:srgbClr val="00A84C"/>
                </a:solidFill>
              </a:rPr>
              <a:t>transformed </a:t>
            </a:r>
            <a:r>
              <a:rPr lang="en-US" sz="2800" i="1" dirty="0"/>
              <a:t>vs </a:t>
            </a:r>
            <a:r>
              <a:rPr lang="en-US" sz="2800" i="1" dirty="0">
                <a:solidFill>
                  <a:srgbClr val="00A84C"/>
                </a:solidFill>
              </a:rPr>
              <a:t>normal primary cell </a:t>
            </a:r>
            <a:r>
              <a:rPr lang="en-US" sz="2800" i="1" dirty="0" smtClean="0">
                <a:solidFill>
                  <a:srgbClr val="00A84C"/>
                </a:solidFill>
              </a:rPr>
              <a:t>lines</a:t>
            </a:r>
            <a:r>
              <a:rPr lang="en-US" sz="2800" i="1" dirty="0" smtClean="0"/>
              <a:t>”</a:t>
            </a:r>
            <a:endParaRPr lang="en-US" sz="2800" i="1"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86575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70" y="373380"/>
            <a:ext cx="8229600" cy="1143000"/>
          </a:xfrm>
        </p:spPr>
        <p:txBody>
          <a:bodyPr>
            <a:normAutofit/>
          </a:bodyPr>
          <a:lstStyle/>
          <a:p>
            <a:r>
              <a:rPr lang="en-US" sz="4800" dirty="0" smtClean="0">
                <a:solidFill>
                  <a:srgbClr val="00A84C"/>
                </a:solidFill>
              </a:rPr>
              <a:t>III. Project Deliverables</a:t>
            </a:r>
            <a:endParaRPr lang="en-US" sz="4800" dirty="0">
              <a:solidFill>
                <a:srgbClr val="00A84C"/>
              </a:solidFill>
            </a:endParaRPr>
          </a:p>
        </p:txBody>
      </p:sp>
      <p:sp>
        <p:nvSpPr>
          <p:cNvPr id="3" name="Content Placeholder 2"/>
          <p:cNvSpPr>
            <a:spLocks noGrp="1"/>
          </p:cNvSpPr>
          <p:nvPr>
            <p:ph idx="1"/>
          </p:nvPr>
        </p:nvSpPr>
        <p:spPr>
          <a:xfrm>
            <a:off x="-83388" y="1651632"/>
            <a:ext cx="8983548" cy="5191128"/>
          </a:xfrm>
        </p:spPr>
        <p:txBody>
          <a:bodyPr>
            <a:normAutofit/>
          </a:bodyPr>
          <a:lstStyle/>
          <a:p>
            <a:pPr marL="463550" indent="0">
              <a:spcBef>
                <a:spcPts val="3000"/>
              </a:spcBef>
              <a:buNone/>
            </a:pPr>
            <a:r>
              <a:rPr lang="en-US" sz="3000" b="1" dirty="0" smtClean="0"/>
              <a:t>D1. Landscape Analysis </a:t>
            </a:r>
            <a:r>
              <a:rPr lang="en-US" sz="3000" dirty="0" smtClean="0"/>
              <a:t>(</a:t>
            </a:r>
            <a:r>
              <a:rPr lang="en-US" sz="3000" dirty="0" smtClean="0">
                <a:hlinkClick r:id="rId3"/>
              </a:rPr>
              <a:t>link</a:t>
            </a:r>
            <a:r>
              <a:rPr lang="en-US" sz="3000" dirty="0" smtClean="0"/>
              <a:t>)</a:t>
            </a:r>
          </a:p>
          <a:p>
            <a:pPr marL="1311275" lvl="1" indent="-271463">
              <a:spcBef>
                <a:spcPts val="300"/>
              </a:spcBef>
              <a:buFont typeface="Wingdings" panose="05000000000000000000" pitchFamily="2" charset="2"/>
              <a:buChar char="§"/>
            </a:pPr>
            <a:r>
              <a:rPr lang="en-US" sz="2400" dirty="0" smtClean="0"/>
              <a:t>Structured evaluation of initiatives, standards, and systems</a:t>
            </a:r>
            <a:endParaRPr lang="en-US" sz="2400" dirty="0" smtClean="0"/>
          </a:p>
          <a:p>
            <a:pPr marL="463550" indent="0">
              <a:spcBef>
                <a:spcPts val="3000"/>
              </a:spcBef>
              <a:buNone/>
            </a:pPr>
            <a:r>
              <a:rPr lang="en-US" sz="3000" b="1" dirty="0" smtClean="0"/>
              <a:t>D2. Generic Metadata Recommendations </a:t>
            </a:r>
            <a:r>
              <a:rPr lang="en-US" sz="3000" dirty="0" smtClean="0"/>
              <a:t>(</a:t>
            </a:r>
            <a:r>
              <a:rPr lang="en-US" sz="3000" dirty="0" smtClean="0">
                <a:hlinkClick r:id="rId4"/>
              </a:rPr>
              <a:t>link</a:t>
            </a:r>
            <a:r>
              <a:rPr lang="en-US" sz="3000" dirty="0" smtClean="0"/>
              <a:t>)</a:t>
            </a:r>
          </a:p>
          <a:p>
            <a:pPr marL="1311275" lvl="1" indent="-271463">
              <a:spcBef>
                <a:spcPts val="300"/>
              </a:spcBef>
              <a:buFont typeface="Wingdings" panose="05000000000000000000" pitchFamily="2" charset="2"/>
              <a:buChar char="§"/>
            </a:pPr>
            <a:r>
              <a:rPr lang="en-US" sz="2400" dirty="0" smtClean="0"/>
              <a:t>Identify core elements and propose standards to adopt</a:t>
            </a:r>
          </a:p>
          <a:p>
            <a:pPr marL="463550" indent="0">
              <a:spcBef>
                <a:spcPts val="3000"/>
              </a:spcBef>
              <a:buNone/>
            </a:pPr>
            <a:r>
              <a:rPr lang="en-US" sz="3000" b="1" dirty="0" smtClean="0"/>
              <a:t>D3. Reference Model of Experimental Concepts </a:t>
            </a:r>
            <a:r>
              <a:rPr lang="en-US" sz="3000" dirty="0" smtClean="0"/>
              <a:t>(</a:t>
            </a:r>
            <a:r>
              <a:rPr lang="en-US" sz="3000" dirty="0" smtClean="0">
                <a:hlinkClick r:id="rId5"/>
              </a:rPr>
              <a:t>link</a:t>
            </a:r>
            <a:r>
              <a:rPr lang="en-US" sz="3000" dirty="0" smtClean="0"/>
              <a:t>)</a:t>
            </a:r>
          </a:p>
          <a:p>
            <a:pPr marL="1311275" lvl="1" indent="-271463">
              <a:spcBef>
                <a:spcPts val="300"/>
              </a:spcBef>
              <a:buFont typeface="Wingdings" panose="05000000000000000000" pitchFamily="2" charset="2"/>
              <a:buChar char="§"/>
            </a:pPr>
            <a:r>
              <a:rPr lang="en-US" sz="2400" dirty="0" smtClean="0"/>
              <a:t>Concept </a:t>
            </a:r>
            <a:r>
              <a:rPr lang="en-US" sz="2400" dirty="0"/>
              <a:t>g</a:t>
            </a:r>
            <a:r>
              <a:rPr lang="en-US" sz="2400" dirty="0" smtClean="0"/>
              <a:t>lossary and models</a:t>
            </a:r>
          </a:p>
          <a:p>
            <a:pPr marL="463550" indent="0">
              <a:spcBef>
                <a:spcPts val="3000"/>
              </a:spcBef>
              <a:buNone/>
            </a:pPr>
            <a:r>
              <a:rPr lang="en-US" sz="3000" b="1" dirty="0" smtClean="0"/>
              <a:t>D4. Experimental Metadata Model Straw Man </a:t>
            </a:r>
            <a:r>
              <a:rPr lang="en-US" sz="3000" dirty="0" smtClean="0"/>
              <a:t>(</a:t>
            </a:r>
            <a:r>
              <a:rPr lang="en-US" sz="3000" dirty="0" smtClean="0">
                <a:hlinkClick r:id="rId6"/>
              </a:rPr>
              <a:t>link</a:t>
            </a:r>
            <a:r>
              <a:rPr lang="en-US" sz="3000" dirty="0" smtClean="0"/>
              <a:t>)</a:t>
            </a:r>
          </a:p>
          <a:p>
            <a:pPr marL="1311275" lvl="1" indent="-271463">
              <a:spcBef>
                <a:spcPts val="300"/>
              </a:spcBef>
              <a:buFont typeface="Wingdings" panose="05000000000000000000" pitchFamily="2" charset="2"/>
              <a:buChar char="§"/>
            </a:pPr>
            <a:r>
              <a:rPr lang="en-US" sz="2400" dirty="0"/>
              <a:t>M</a:t>
            </a:r>
            <a:r>
              <a:rPr lang="en-US" sz="2400" dirty="0" smtClean="0"/>
              <a:t>odel and exemplar metadata records </a:t>
            </a:r>
          </a:p>
          <a:p>
            <a:pPr marL="0" indent="0">
              <a:buNone/>
            </a:pPr>
            <a:endParaRPr lang="en-US" dirty="0" smtClean="0"/>
          </a:p>
          <a:p>
            <a:pPr lvl="1"/>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17719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009" y="256310"/>
            <a:ext cx="8651080" cy="1447800"/>
          </a:xfrm>
        </p:spPr>
        <p:txBody>
          <a:bodyPr>
            <a:noAutofit/>
          </a:bodyPr>
          <a:lstStyle/>
          <a:p>
            <a:pPr marL="914400" indent="-914400" algn="l">
              <a:spcBef>
                <a:spcPts val="3600"/>
              </a:spcBef>
            </a:pPr>
            <a:r>
              <a:rPr lang="en-US" dirty="0" smtClean="0">
                <a:solidFill>
                  <a:srgbClr val="00A84C"/>
                </a:solidFill>
              </a:rPr>
              <a:t>D3. Reference Model of Core Experimental Concepts</a:t>
            </a:r>
            <a:endParaRPr lang="en-US" sz="5400" dirty="0">
              <a:solidFill>
                <a:srgbClr val="00A84C"/>
              </a:solidFill>
            </a:endParaRPr>
          </a:p>
        </p:txBody>
      </p:sp>
      <p:sp>
        <p:nvSpPr>
          <p:cNvPr id="3" name="Content Placeholder 2"/>
          <p:cNvSpPr>
            <a:spLocks noGrp="1"/>
          </p:cNvSpPr>
          <p:nvPr>
            <p:ph idx="1"/>
          </p:nvPr>
        </p:nvSpPr>
        <p:spPr>
          <a:xfrm>
            <a:off x="304800" y="2500750"/>
            <a:ext cx="8534400" cy="4207596"/>
          </a:xfrm>
        </p:spPr>
        <p:txBody>
          <a:bodyPr>
            <a:normAutofit fontScale="85000" lnSpcReduction="10000"/>
          </a:bodyPr>
          <a:lstStyle/>
          <a:p>
            <a:pPr marL="290513" indent="-12700" algn="ctr">
              <a:lnSpc>
                <a:spcPct val="120000"/>
              </a:lnSpc>
              <a:spcBef>
                <a:spcPts val="0"/>
              </a:spcBef>
              <a:buNone/>
            </a:pPr>
            <a:r>
              <a:rPr lang="en-US" sz="4000" dirty="0" smtClean="0">
                <a:solidFill>
                  <a:srgbClr val="002060"/>
                </a:solidFill>
              </a:rPr>
              <a:t>Foundations for </a:t>
            </a:r>
            <a:r>
              <a:rPr lang="en-US" sz="4000" dirty="0">
                <a:solidFill>
                  <a:srgbClr val="002060"/>
                </a:solidFill>
              </a:rPr>
              <a:t>communication, model development, data collection and  integration, defining community standards</a:t>
            </a:r>
          </a:p>
          <a:p>
            <a:pPr marL="465138" indent="-187325">
              <a:lnSpc>
                <a:spcPct val="120000"/>
              </a:lnSpc>
              <a:spcBef>
                <a:spcPts val="1800"/>
              </a:spcBef>
              <a:buNone/>
            </a:pPr>
            <a:r>
              <a:rPr lang="en-US" sz="4000" b="1" dirty="0" smtClean="0"/>
              <a:t>Requirements Analysis</a:t>
            </a:r>
          </a:p>
          <a:p>
            <a:pPr marL="1028700" indent="-457200">
              <a:lnSpc>
                <a:spcPct val="120000"/>
              </a:lnSpc>
              <a:spcBef>
                <a:spcPts val="0"/>
              </a:spcBef>
              <a:buFont typeface="+mj-lt"/>
              <a:buAutoNum type="arabicPeriod"/>
            </a:pPr>
            <a:r>
              <a:rPr lang="en-US" sz="3300" dirty="0" smtClean="0"/>
              <a:t>Scoped by identifying </a:t>
            </a:r>
            <a:r>
              <a:rPr lang="en-US" sz="3300" b="1" dirty="0" smtClean="0"/>
              <a:t>priority use cases</a:t>
            </a:r>
          </a:p>
          <a:p>
            <a:pPr marL="1028700" indent="-457200">
              <a:lnSpc>
                <a:spcPct val="120000"/>
              </a:lnSpc>
              <a:spcBef>
                <a:spcPts val="400"/>
              </a:spcBef>
              <a:buFont typeface="+mj-lt"/>
              <a:buAutoNum type="arabicPeriod"/>
            </a:pPr>
            <a:r>
              <a:rPr lang="en-US" sz="3300" dirty="0" smtClean="0"/>
              <a:t>Driven be </a:t>
            </a:r>
            <a:r>
              <a:rPr lang="en-US" sz="3300" b="1" dirty="0" smtClean="0"/>
              <a:t>competency questions </a:t>
            </a:r>
            <a:r>
              <a:rPr lang="en-US" sz="3300" dirty="0" smtClean="0"/>
              <a:t>(</a:t>
            </a:r>
            <a:r>
              <a:rPr lang="en-US" sz="3300" dirty="0" smtClean="0">
                <a:hlinkClick r:id="rId3"/>
              </a:rPr>
              <a:t>link</a:t>
            </a:r>
            <a:r>
              <a:rPr lang="en-US" sz="3300" dirty="0" smtClean="0"/>
              <a:t>)</a:t>
            </a:r>
          </a:p>
          <a:p>
            <a:pPr marL="1028700" indent="-457200">
              <a:lnSpc>
                <a:spcPct val="120000"/>
              </a:lnSpc>
              <a:spcBef>
                <a:spcPts val="400"/>
              </a:spcBef>
              <a:buFont typeface="+mj-lt"/>
              <a:buAutoNum type="arabicPeriod"/>
            </a:pPr>
            <a:r>
              <a:rPr lang="en-US" sz="3300" dirty="0" smtClean="0"/>
              <a:t>Informed by evaluation of </a:t>
            </a:r>
            <a:r>
              <a:rPr lang="en-US" sz="3300" b="1" dirty="0" smtClean="0"/>
              <a:t>existing models</a:t>
            </a:r>
          </a:p>
          <a:p>
            <a:pPr marL="55563" lvl="1" indent="0">
              <a:buNone/>
            </a:pPr>
            <a:endParaRPr lang="en-US" sz="35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627143" y="1475510"/>
            <a:ext cx="9098752"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61913" indent="-61913" algn="l">
              <a:spcBef>
                <a:spcPts val="1800"/>
              </a:spcBef>
            </a:pPr>
            <a:r>
              <a:rPr lang="en-US" dirty="0" smtClean="0">
                <a:solidFill>
                  <a:srgbClr val="00A84C"/>
                </a:solidFill>
              </a:rPr>
              <a:t>D4. Experimental Metadata Model</a:t>
            </a:r>
            <a:endParaRPr lang="en-US" sz="5400" dirty="0">
              <a:solidFill>
                <a:srgbClr val="00A84C"/>
              </a:solidFill>
            </a:endParaRPr>
          </a:p>
        </p:txBody>
      </p:sp>
    </p:spTree>
    <p:extLst>
      <p:ext uri="{BB962C8B-B14F-4D97-AF65-F5344CB8AC3E}">
        <p14:creationId xmlns:p14="http://schemas.microsoft.com/office/powerpoint/2010/main" val="29197755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080"/>
            <a:ext cx="8818248" cy="990600"/>
          </a:xfrm>
        </p:spPr>
        <p:txBody>
          <a:bodyPr>
            <a:noAutofit/>
          </a:bodyPr>
          <a:lstStyle/>
          <a:p>
            <a:pPr marL="914400" indent="-914400">
              <a:spcBef>
                <a:spcPts val="3600"/>
              </a:spcBef>
            </a:pPr>
            <a:r>
              <a:rPr lang="en-US" sz="4800" dirty="0" smtClean="0">
                <a:solidFill>
                  <a:srgbClr val="00A84C"/>
                </a:solidFill>
              </a:rPr>
              <a:t>     Experimental Models</a:t>
            </a:r>
            <a:endParaRPr lang="en-US" sz="6000" dirty="0">
              <a:solidFill>
                <a:srgbClr val="00A84C"/>
              </a:solidFill>
            </a:endParaRPr>
          </a:p>
        </p:txBody>
      </p:sp>
      <p:sp>
        <p:nvSpPr>
          <p:cNvPr id="3" name="Content Placeholder 2"/>
          <p:cNvSpPr>
            <a:spLocks noGrp="1"/>
          </p:cNvSpPr>
          <p:nvPr>
            <p:ph idx="1"/>
          </p:nvPr>
        </p:nvSpPr>
        <p:spPr>
          <a:xfrm>
            <a:off x="304800" y="1368854"/>
            <a:ext cx="8534400" cy="5565346"/>
          </a:xfrm>
        </p:spPr>
        <p:txBody>
          <a:bodyPr>
            <a:normAutofit fontScale="70000" lnSpcReduction="20000"/>
          </a:bodyPr>
          <a:lstStyle/>
          <a:p>
            <a:pPr marL="0" indent="0" algn="ctr">
              <a:spcBef>
                <a:spcPts val="1800"/>
              </a:spcBef>
              <a:buNone/>
            </a:pPr>
            <a:r>
              <a:rPr lang="en-US" sz="5100" dirty="0" smtClean="0"/>
              <a:t>D3. Reference </a:t>
            </a:r>
            <a:r>
              <a:rPr lang="en-US" sz="5100" dirty="0"/>
              <a:t>Model of Core Experimental Concepts</a:t>
            </a:r>
          </a:p>
          <a:p>
            <a:pPr marL="0" indent="0" algn="ctr">
              <a:spcBef>
                <a:spcPts val="1800"/>
              </a:spcBef>
              <a:buNone/>
            </a:pPr>
            <a:r>
              <a:rPr lang="en-US" sz="5100" dirty="0" smtClean="0"/>
              <a:t>D4.  Experimental </a:t>
            </a:r>
            <a:r>
              <a:rPr lang="en-US" sz="5100" dirty="0"/>
              <a:t>Metadata Model</a:t>
            </a:r>
          </a:p>
          <a:p>
            <a:pPr marL="290513" indent="-12700" algn="ctr">
              <a:lnSpc>
                <a:spcPct val="120000"/>
              </a:lnSpc>
              <a:spcBef>
                <a:spcPts val="0"/>
              </a:spcBef>
              <a:buNone/>
            </a:pPr>
            <a:endParaRPr lang="en-US" sz="4000" dirty="0" smtClean="0">
              <a:solidFill>
                <a:srgbClr val="002060"/>
              </a:solidFill>
            </a:endParaRPr>
          </a:p>
          <a:p>
            <a:pPr>
              <a:lnSpc>
                <a:spcPct val="120000"/>
              </a:lnSpc>
              <a:spcBef>
                <a:spcPts val="0"/>
              </a:spcBef>
              <a:buFont typeface="Wingdings" panose="05000000000000000000" pitchFamily="2" charset="2"/>
              <a:buChar char="§"/>
            </a:pPr>
            <a:r>
              <a:rPr lang="en-US" sz="4000" dirty="0" smtClean="0"/>
              <a:t>Foundations for communication, model development, data collection and  integration, defining community standards</a:t>
            </a:r>
          </a:p>
          <a:p>
            <a:pPr>
              <a:lnSpc>
                <a:spcPct val="120000"/>
              </a:lnSpc>
              <a:spcBef>
                <a:spcPts val="1800"/>
              </a:spcBef>
              <a:buFont typeface="Wingdings" panose="05000000000000000000" pitchFamily="2" charset="2"/>
              <a:buChar char="§"/>
            </a:pPr>
            <a:r>
              <a:rPr lang="en-US" sz="4000" dirty="0" smtClean="0"/>
              <a:t>Requirements Analysis</a:t>
            </a:r>
          </a:p>
          <a:p>
            <a:pPr marL="1028700" indent="-457200">
              <a:lnSpc>
                <a:spcPct val="120000"/>
              </a:lnSpc>
              <a:spcBef>
                <a:spcPts val="0"/>
              </a:spcBef>
              <a:buFont typeface="+mj-lt"/>
              <a:buAutoNum type="arabicPeriod"/>
            </a:pPr>
            <a:r>
              <a:rPr lang="en-US" sz="3300" dirty="0" smtClean="0"/>
              <a:t>Scoped by identifying </a:t>
            </a:r>
            <a:r>
              <a:rPr lang="en-US" sz="3300" b="1" dirty="0" smtClean="0"/>
              <a:t>priority use cases</a:t>
            </a:r>
          </a:p>
          <a:p>
            <a:pPr marL="1028700" indent="-457200">
              <a:lnSpc>
                <a:spcPct val="120000"/>
              </a:lnSpc>
              <a:spcBef>
                <a:spcPts val="400"/>
              </a:spcBef>
              <a:buFont typeface="+mj-lt"/>
              <a:buAutoNum type="arabicPeriod"/>
            </a:pPr>
            <a:r>
              <a:rPr lang="en-US" sz="3300" dirty="0" smtClean="0"/>
              <a:t>Driven be </a:t>
            </a:r>
            <a:r>
              <a:rPr lang="en-US" sz="3300" b="1" dirty="0" smtClean="0"/>
              <a:t>competency questions </a:t>
            </a:r>
            <a:r>
              <a:rPr lang="en-US" sz="3300" dirty="0" smtClean="0"/>
              <a:t>(</a:t>
            </a:r>
            <a:r>
              <a:rPr lang="en-US" sz="3300" dirty="0" smtClean="0">
                <a:hlinkClick r:id="rId3"/>
              </a:rPr>
              <a:t>link</a:t>
            </a:r>
            <a:r>
              <a:rPr lang="en-US" sz="3300" dirty="0" smtClean="0"/>
              <a:t>)</a:t>
            </a:r>
          </a:p>
          <a:p>
            <a:pPr marL="1028700" indent="-457200">
              <a:lnSpc>
                <a:spcPct val="120000"/>
              </a:lnSpc>
              <a:spcBef>
                <a:spcPts val="400"/>
              </a:spcBef>
              <a:buFont typeface="+mj-lt"/>
              <a:buAutoNum type="arabicPeriod"/>
            </a:pPr>
            <a:r>
              <a:rPr lang="en-US" sz="3300" dirty="0" smtClean="0"/>
              <a:t>Informed by evaluation of </a:t>
            </a:r>
            <a:r>
              <a:rPr lang="en-US" sz="3300" b="1" dirty="0" smtClean="0"/>
              <a:t>existing models</a:t>
            </a:r>
          </a:p>
          <a:p>
            <a:pPr marL="55563" lvl="1" indent="0">
              <a:buNone/>
            </a:pPr>
            <a:endParaRPr lang="en-US" sz="35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5351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2"/>
            <a:ext cx="2819400" cy="1143000"/>
          </a:xfrm>
        </p:spPr>
        <p:txBody>
          <a:bodyPr>
            <a:noAutofit/>
          </a:bodyPr>
          <a:lstStyle/>
          <a:p>
            <a:r>
              <a:rPr lang="en-US" sz="5400" dirty="0" smtClean="0">
                <a:solidFill>
                  <a:srgbClr val="00A84C"/>
                </a:solidFill>
              </a:rPr>
              <a:t>Systems</a:t>
            </a:r>
            <a:endParaRPr lang="en-US" sz="5400" dirty="0">
              <a:solidFill>
                <a:srgbClr val="00A84C"/>
              </a:solidFill>
            </a:endParaRPr>
          </a:p>
        </p:txBody>
      </p:sp>
      <p:sp>
        <p:nvSpPr>
          <p:cNvPr id="3" name="Content Placeholder 2"/>
          <p:cNvSpPr>
            <a:spLocks noGrp="1"/>
          </p:cNvSpPr>
          <p:nvPr>
            <p:ph idx="1"/>
          </p:nvPr>
        </p:nvSpPr>
        <p:spPr>
          <a:xfrm>
            <a:off x="479588" y="1676400"/>
            <a:ext cx="4114800" cy="5137481"/>
          </a:xfrm>
        </p:spPr>
        <p:txBody>
          <a:bodyPr>
            <a:normAutofit/>
          </a:bodyPr>
          <a:lstStyle/>
          <a:p>
            <a:pPr marL="517525" lvl="1" indent="-268288">
              <a:spcBef>
                <a:spcPts val="0"/>
              </a:spcBef>
              <a:buFont typeface="Wingdings" panose="05000000000000000000" pitchFamily="2" charset="2"/>
              <a:buChar char="§"/>
            </a:pPr>
            <a:r>
              <a:rPr lang="en-US" sz="2000" dirty="0" smtClean="0"/>
              <a:t>Nature Scientific Data</a:t>
            </a:r>
          </a:p>
          <a:p>
            <a:pPr marL="517525" lvl="1" indent="-268288">
              <a:spcBef>
                <a:spcPts val="0"/>
              </a:spcBef>
              <a:buFont typeface="Wingdings" panose="05000000000000000000" pitchFamily="2" charset="2"/>
              <a:buChar char="§"/>
            </a:pPr>
            <a:r>
              <a:rPr lang="en-US" sz="2000" dirty="0" err="1" smtClean="0"/>
              <a:t>DataOne</a:t>
            </a:r>
            <a:endParaRPr lang="en-US" sz="2000" dirty="0" smtClean="0"/>
          </a:p>
          <a:p>
            <a:pPr marL="517525" lvl="1" indent="-268288">
              <a:spcBef>
                <a:spcPts val="0"/>
              </a:spcBef>
              <a:buFont typeface="Wingdings" panose="05000000000000000000" pitchFamily="2" charset="2"/>
              <a:buChar char="§"/>
            </a:pPr>
            <a:r>
              <a:rPr lang="en-US" sz="2000" dirty="0" smtClean="0"/>
              <a:t>Biodiversity Data Journal</a:t>
            </a:r>
          </a:p>
          <a:p>
            <a:pPr indent="0">
              <a:buNone/>
            </a:pPr>
            <a:endParaRPr lang="en-US" sz="2000" dirty="0"/>
          </a:p>
          <a:p>
            <a:pPr marL="342900" lvl="1" indent="0">
              <a:spcBef>
                <a:spcPts val="0"/>
              </a:spcBef>
              <a:buNone/>
            </a:pPr>
            <a:endParaRPr lang="en-US" sz="1800" dirty="0" smtClean="0"/>
          </a:p>
          <a:p>
            <a:pPr marL="342900" lvl="1" indent="0">
              <a:spcBef>
                <a:spcPts val="0"/>
              </a:spcBef>
              <a:buNone/>
            </a:pPr>
            <a:endParaRPr lang="en-US" sz="1800" dirty="0"/>
          </a:p>
          <a:p>
            <a:pPr marL="342900" lvl="1" indent="0">
              <a:spcBef>
                <a:spcPts val="0"/>
              </a:spcBef>
              <a:buNone/>
            </a:pPr>
            <a:endParaRPr lang="en-US" sz="1800" dirty="0" smtClean="0"/>
          </a:p>
          <a:p>
            <a:pPr marL="342900" lvl="1" indent="0">
              <a:spcBef>
                <a:spcPts val="0"/>
              </a:spcBef>
              <a:buNone/>
            </a:pPr>
            <a:endParaRPr lang="en-US" sz="1800" dirty="0" smtClean="0"/>
          </a:p>
          <a:p>
            <a:pPr marL="1257300" lvl="1" indent="-514350">
              <a:buFont typeface="+mj-lt"/>
              <a:buAutoNum type="alphaUcPeriod"/>
            </a:pPr>
            <a:endParaRPr lang="en-US" sz="2000" dirty="0" smtClean="0"/>
          </a:p>
          <a:p>
            <a:pPr marL="0" indent="0">
              <a:buNone/>
            </a:pPr>
            <a:endParaRPr lang="en-US" sz="2400" dirty="0" smtClean="0"/>
          </a:p>
          <a:p>
            <a:pPr lvl="1"/>
            <a:endParaRPr lang="en-US" sz="2000"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457200" y="1229380"/>
            <a:ext cx="4011065" cy="523220"/>
          </a:xfrm>
          <a:prstGeom prst="rect">
            <a:avLst/>
          </a:prstGeom>
        </p:spPr>
        <p:txBody>
          <a:bodyPr wrap="square">
            <a:spAutoFit/>
          </a:bodyPr>
          <a:lstStyle/>
          <a:p>
            <a:pPr indent="0">
              <a:buNone/>
            </a:pPr>
            <a:r>
              <a:rPr lang="en-US" sz="2800" dirty="0" smtClean="0">
                <a:solidFill>
                  <a:srgbClr val="00A84C"/>
                </a:solidFill>
              </a:rPr>
              <a:t>3. </a:t>
            </a:r>
            <a:r>
              <a:rPr lang="en-US" sz="2800" dirty="0" smtClean="0">
                <a:solidFill>
                  <a:srgbClr val="00A84C"/>
                </a:solidFill>
              </a:rPr>
              <a:t>Data Journals</a:t>
            </a:r>
            <a:endParaRPr lang="en-US" sz="2800" dirty="0" smtClean="0">
              <a:solidFill>
                <a:srgbClr val="00A84C"/>
              </a:solidFill>
            </a:endParaRPr>
          </a:p>
        </p:txBody>
      </p:sp>
      <p:pic>
        <p:nvPicPr>
          <p:cNvPr id="36866" name="Picture 2" descr="C:\Users\brushm\AppData\Roaming\PixelMetrics\CaptureWiz\Temp\2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625"/>
          <a:stretch/>
        </p:blipFill>
        <p:spPr bwMode="auto">
          <a:xfrm>
            <a:off x="3657600" y="1327433"/>
            <a:ext cx="535679" cy="501367"/>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C:\Users\brushm\AppData\Roaming\PixelMetrics\CaptureWiz\Temp\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113" y="1380590"/>
            <a:ext cx="2960614" cy="3985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2836" y="6600204"/>
            <a:ext cx="8372589" cy="246221"/>
          </a:xfrm>
          <a:prstGeom prst="rect">
            <a:avLst/>
          </a:prstGeom>
        </p:spPr>
        <p:txBody>
          <a:bodyPr wrap="square">
            <a:spAutoFit/>
          </a:bodyPr>
          <a:lstStyle/>
          <a:p>
            <a:r>
              <a:rPr lang="en-US" sz="1000" dirty="0" smtClean="0">
                <a:solidFill>
                  <a:schemeClr val="bg1"/>
                </a:solidFill>
              </a:rPr>
              <a:t>Susanna Assunta Sansone, http://www.slideshare.net/SusannaSansone/fair-data-and-npg-scientific-data-riken-yokohama-25-june-2014/23</a:t>
            </a:r>
            <a:endParaRPr lang="en-US" sz="1000" dirty="0">
              <a:solidFill>
                <a:schemeClr val="bg1"/>
              </a:solidFill>
            </a:endParaRPr>
          </a:p>
        </p:txBody>
      </p:sp>
      <p:pic>
        <p:nvPicPr>
          <p:cNvPr id="36878" name="Picture 14" descr="C:\Users\brushm\AppData\Roaming\PixelMetrics\CaptureWiz\Temp\3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287" y="436343"/>
            <a:ext cx="1821913" cy="63045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856296" y="373313"/>
            <a:ext cx="2525703" cy="765221"/>
            <a:chOff x="6904574" y="2264479"/>
            <a:chExt cx="5543550" cy="1496363"/>
          </a:xfrm>
        </p:grpSpPr>
        <p:pic>
          <p:nvPicPr>
            <p:cNvPr id="36880" name="Picture 16" descr="C:\Users\brushm\AppData\Roaming\PixelMetrics\CaptureWiz\Temp\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4574" y="2322567"/>
              <a:ext cx="5543550" cy="1362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826597" y="3512348"/>
              <a:ext cx="1841403" cy="248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676349" y="2264479"/>
              <a:ext cx="2771775" cy="250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422475" y="2895600"/>
            <a:ext cx="5309973" cy="3581400"/>
            <a:chOff x="422475" y="2694975"/>
            <a:chExt cx="5309973" cy="3581400"/>
          </a:xfrm>
        </p:grpSpPr>
        <p:pic>
          <p:nvPicPr>
            <p:cNvPr id="33" name="Picture 8" descr="C:\Users\brushm\AppData\Roaming\PixelMetrics\CaptureWiz\Temp\29.png"/>
            <p:cNvPicPr>
              <a:picLocks noChangeAspect="1" noChangeArrowheads="1"/>
            </p:cNvPicPr>
            <p:nvPr/>
          </p:nvPicPr>
          <p:blipFill rotWithShape="1">
            <a:blip r:embed="rId7">
              <a:extLst>
                <a:ext uri="{28A0092B-C50C-407E-A947-70E740481C1C}">
                  <a14:useLocalDpi xmlns:a14="http://schemas.microsoft.com/office/drawing/2010/main" val="0"/>
                </a:ext>
              </a:extLst>
            </a:blip>
            <a:srcRect t="12063"/>
            <a:stretch/>
          </p:blipFill>
          <p:spPr bwMode="auto">
            <a:xfrm>
              <a:off x="422475" y="2694975"/>
              <a:ext cx="5275248" cy="3581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2400" y="3429000"/>
              <a:ext cx="1770048"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884" name="Picture 20" descr="C:\Users\brushm\AppData\Roaming\PixelMetrics\CaptureWiz\Temp\4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2076449"/>
            <a:ext cx="3962400" cy="401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6521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A84C"/>
                </a:solidFill>
              </a:rPr>
              <a:t>1 Priority Use Cases</a:t>
            </a:r>
            <a:endParaRPr lang="en-US" dirty="0">
              <a:solidFill>
                <a:srgbClr val="00A84C"/>
              </a:solidFill>
            </a:endParaRPr>
          </a:p>
        </p:txBody>
      </p:sp>
      <p:sp>
        <p:nvSpPr>
          <p:cNvPr id="3" name="Content Placeholder 2"/>
          <p:cNvSpPr>
            <a:spLocks noGrp="1"/>
          </p:cNvSpPr>
          <p:nvPr>
            <p:ph idx="1"/>
          </p:nvPr>
        </p:nvSpPr>
        <p:spPr>
          <a:xfrm>
            <a:off x="381000" y="1143000"/>
            <a:ext cx="8328246" cy="5562600"/>
          </a:xfrm>
        </p:spPr>
        <p:txBody>
          <a:bodyPr>
            <a:normAutofit fontScale="77500" lnSpcReduction="20000"/>
          </a:bodyPr>
          <a:lstStyle/>
          <a:p>
            <a:pPr marL="514350" indent="-406400">
              <a:spcBef>
                <a:spcPts val="1800"/>
              </a:spcBef>
              <a:buFont typeface="+mj-lt"/>
              <a:buAutoNum type="arabicPeriod"/>
            </a:pPr>
            <a:r>
              <a:rPr lang="en-US" sz="3400" dirty="0" smtClean="0">
                <a:solidFill>
                  <a:srgbClr val="00A84C"/>
                </a:solidFill>
              </a:rPr>
              <a:t>Search/Discovery: </a:t>
            </a:r>
            <a:r>
              <a:rPr lang="en-US" dirty="0" smtClean="0"/>
              <a:t>meet minimal criteria for discovery based on experimental attributes and relationships </a:t>
            </a:r>
          </a:p>
          <a:p>
            <a:pPr marL="514350" indent="-406400">
              <a:spcBef>
                <a:spcPts val="1800"/>
              </a:spcBef>
              <a:buFont typeface="+mj-lt"/>
              <a:buAutoNum type="arabicPeriod"/>
            </a:pPr>
            <a:r>
              <a:rPr lang="en-US" sz="3400" dirty="0" smtClean="0">
                <a:solidFill>
                  <a:srgbClr val="00A84C"/>
                </a:solidFill>
              </a:rPr>
              <a:t>Data Entry: </a:t>
            </a:r>
            <a:r>
              <a:rPr lang="en-US" dirty="0" smtClean="0"/>
              <a:t>Intuitive and efficient collection of structured metadata with minimal curation burden needed for other use cases</a:t>
            </a:r>
          </a:p>
          <a:p>
            <a:pPr marL="514350" indent="-406400">
              <a:spcBef>
                <a:spcPts val="1800"/>
              </a:spcBef>
              <a:buFont typeface="+mj-lt"/>
              <a:buAutoNum type="arabicPeriod"/>
            </a:pPr>
            <a:r>
              <a:rPr lang="en-US" sz="3400" dirty="0" smtClean="0">
                <a:solidFill>
                  <a:srgbClr val="00A84C"/>
                </a:solidFill>
              </a:rPr>
              <a:t>Interoperability:</a:t>
            </a:r>
            <a:r>
              <a:rPr lang="en-US" dirty="0" smtClean="0">
                <a:solidFill>
                  <a:srgbClr val="00A84C"/>
                </a:solidFill>
              </a:rPr>
              <a:t> </a:t>
            </a:r>
            <a:r>
              <a:rPr lang="en-US" dirty="0" smtClean="0"/>
              <a:t>can be aligned with existing metadata schema</a:t>
            </a:r>
          </a:p>
          <a:p>
            <a:pPr marL="514350" indent="-406400">
              <a:spcBef>
                <a:spcPts val="2400"/>
              </a:spcBef>
              <a:buFont typeface="+mj-lt"/>
              <a:buAutoNum type="arabicPeriod"/>
            </a:pPr>
            <a:r>
              <a:rPr lang="en-US" sz="3400" dirty="0" smtClean="0">
                <a:solidFill>
                  <a:srgbClr val="00A84C"/>
                </a:solidFill>
              </a:rPr>
              <a:t>Claims Analysis: </a:t>
            </a:r>
            <a:r>
              <a:rPr lang="en-US" dirty="0" smtClean="0"/>
              <a:t>structured to trace dependencies between samples, assays, variables, and outcomes ,          to support evaluation of claims and evidence supporting them</a:t>
            </a:r>
          </a:p>
          <a:p>
            <a:pPr marL="514350" indent="-406400">
              <a:spcBef>
                <a:spcPts val="1800"/>
              </a:spcBef>
              <a:buFont typeface="+mj-lt"/>
              <a:buAutoNum type="arabicPeriod"/>
            </a:pPr>
            <a:r>
              <a:rPr lang="en-US" sz="3400" dirty="0" smtClean="0">
                <a:solidFill>
                  <a:srgbClr val="00A84C"/>
                </a:solidFill>
              </a:rPr>
              <a:t>Reproducibility: </a:t>
            </a:r>
            <a:r>
              <a:rPr lang="en-US" dirty="0" smtClean="0"/>
              <a:t>captures sufficient detail about experimental participants and execution  to support reproduction of results  </a:t>
            </a:r>
          </a:p>
          <a:p>
            <a:pPr marL="514350" indent="-406400">
              <a:spcBef>
                <a:spcPts val="1800"/>
              </a:spcBef>
              <a:buFont typeface="+mj-lt"/>
              <a:buAutoNum type="arabicPeriod"/>
            </a:pPr>
            <a:endParaRPr lang="en-US"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393918" y="3925078"/>
            <a:ext cx="831532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4804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441702" y="2286000"/>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1313" indent="-341313" fontAlgn="ctr">
              <a:lnSpc>
                <a:spcPts val="3300"/>
              </a:lnSpc>
              <a:buFont typeface="+mj-lt"/>
              <a:buAutoNum type="arabicPeriod" startAt="3"/>
            </a:pPr>
            <a:r>
              <a:rPr lang="en-US" sz="2600" b="1" dirty="0" smtClean="0"/>
              <a:t>Variables</a:t>
            </a:r>
            <a:r>
              <a:rPr lang="en-US" sz="2600" dirty="0" smtClean="0"/>
              <a:t>: entities </a:t>
            </a:r>
            <a:r>
              <a:rPr lang="en-US" sz="2600" dirty="0"/>
              <a:t>intentionally varied or measured</a:t>
            </a:r>
          </a:p>
          <a:p>
            <a:pPr lvl="1" fontAlgn="ctr">
              <a:spcBef>
                <a:spcPts val="800"/>
              </a:spcBef>
              <a:buFont typeface="Wingdings" panose="05000000000000000000" pitchFamily="2" charset="2"/>
              <a:buChar char="§"/>
            </a:pPr>
            <a:r>
              <a:rPr lang="en-US" sz="2400" b="1" dirty="0"/>
              <a:t>D</a:t>
            </a:r>
            <a:r>
              <a:rPr lang="en-US" sz="2400" b="1" dirty="0" smtClean="0"/>
              <a:t>ependent </a:t>
            </a:r>
            <a:r>
              <a:rPr lang="en-US" sz="2400" b="1" dirty="0" smtClean="0"/>
              <a:t>variable</a:t>
            </a:r>
            <a:r>
              <a:rPr lang="en-US" sz="2400" dirty="0" smtClean="0"/>
              <a:t>: specifies entity and attribute </a:t>
            </a:r>
            <a:r>
              <a:rPr lang="en-US" sz="2400" dirty="0"/>
              <a:t>measured in an </a:t>
            </a:r>
            <a:r>
              <a:rPr lang="en-US" sz="2400" dirty="0" smtClean="0"/>
              <a:t>assay </a:t>
            </a:r>
          </a:p>
          <a:p>
            <a:pPr lvl="1" fontAlgn="ctr">
              <a:spcBef>
                <a:spcPts val="800"/>
              </a:spcBef>
              <a:buFont typeface="Wingdings" panose="05000000000000000000" pitchFamily="2" charset="2"/>
              <a:buChar char="§"/>
            </a:pPr>
            <a:r>
              <a:rPr lang="en-US" sz="2400" b="1" dirty="0" smtClean="0"/>
              <a:t>Independent variables</a:t>
            </a:r>
            <a:r>
              <a:rPr lang="en-US" sz="2400" dirty="0" smtClean="0"/>
              <a:t>: specifies</a:t>
            </a:r>
            <a:r>
              <a:rPr lang="en-US" sz="2400" dirty="0" smtClean="0"/>
              <a:t> parameters intentionally varied to test affect on dependent variable</a:t>
            </a:r>
          </a:p>
          <a:p>
            <a:pPr lvl="1" fontAlgn="ctr">
              <a:spcBef>
                <a:spcPts val="800"/>
              </a:spcBef>
              <a:buFont typeface="Wingdings" panose="05000000000000000000" pitchFamily="2" charset="2"/>
              <a:buChar char="§"/>
            </a:pPr>
            <a:r>
              <a:rPr lang="en-US" sz="2400" b="1" dirty="0" smtClean="0"/>
              <a:t>Controlled variables: </a:t>
            </a:r>
            <a:r>
              <a:rPr lang="en-US" sz="2400" dirty="0" smtClean="0"/>
              <a:t>parameters not varied across groups</a:t>
            </a:r>
          </a:p>
          <a:p>
            <a:pPr marL="1319213" lvl="2" indent="-342900" fontAlgn="ctr">
              <a:spcBef>
                <a:spcPts val="0"/>
              </a:spcBef>
              <a:buSzPct val="79000"/>
              <a:buFont typeface="Courier New" panose="02070309020205020404" pitchFamily="49" charset="0"/>
              <a:buChar char="o"/>
            </a:pPr>
            <a:r>
              <a:rPr lang="en-US" sz="2200" dirty="0" smtClean="0"/>
              <a:t>reagents</a:t>
            </a:r>
            <a:r>
              <a:rPr lang="en-US" sz="2200" dirty="0"/>
              <a:t>, instruments </a:t>
            </a:r>
            <a:r>
              <a:rPr lang="en-US" sz="2200" dirty="0" smtClean="0"/>
              <a:t>applied to all study groups</a:t>
            </a:r>
            <a:endParaRPr lang="en-US" sz="2200" dirty="0"/>
          </a:p>
          <a:p>
            <a:pPr marL="1319213" lvl="2" indent="-342900" fontAlgn="ctr">
              <a:spcBef>
                <a:spcPts val="0"/>
              </a:spcBef>
              <a:buSzPct val="79000"/>
              <a:buFont typeface="Courier New" panose="02070309020205020404" pitchFamily="49" charset="0"/>
              <a:buChar char="o"/>
            </a:pPr>
            <a:r>
              <a:rPr lang="en-US" sz="2200" dirty="0"/>
              <a:t>characteristics of </a:t>
            </a:r>
            <a:r>
              <a:rPr lang="en-US" sz="2200" dirty="0" smtClean="0"/>
              <a:t>specimens </a:t>
            </a:r>
            <a:r>
              <a:rPr lang="en-US" sz="2200" dirty="0"/>
              <a:t>intentionally held constant </a:t>
            </a:r>
          </a:p>
          <a:p>
            <a:pPr fontAlgn="ctr"/>
            <a:endParaRPr lang="en-US" sz="2400" dirty="0"/>
          </a:p>
          <a:p>
            <a:pPr marL="1263650" lvl="2" indent="-514350"/>
            <a:endParaRPr lang="en-US" sz="2000" dirty="0" smtClean="0"/>
          </a:p>
          <a:p>
            <a:pPr marL="857250" lvl="2"/>
            <a:endParaRPr lang="en-US" sz="1800" dirty="0" smtClean="0"/>
          </a:p>
          <a:p>
            <a:pPr lvl="2"/>
            <a:endParaRPr lang="en-US" sz="1800" dirty="0"/>
          </a:p>
        </p:txBody>
      </p:sp>
      <p:sp>
        <p:nvSpPr>
          <p:cNvPr id="5"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i="1" dirty="0" smtClean="0">
                <a:solidFill>
                  <a:srgbClr val="00A84C"/>
                </a:solidFill>
              </a:rPr>
              <a:t>. . . But They Still Have Much to Offer </a:t>
            </a:r>
            <a:endParaRPr lang="en-US" sz="4000" i="1" dirty="0">
              <a:solidFill>
                <a:srgbClr val="00A84C"/>
              </a:solidFill>
            </a:endParaRPr>
          </a:p>
        </p:txBody>
      </p:sp>
      <p:sp>
        <p:nvSpPr>
          <p:cNvPr id="6" name="Rectangle 5"/>
          <p:cNvSpPr/>
          <p:nvPr/>
        </p:nvSpPr>
        <p:spPr>
          <a:xfrm>
            <a:off x="157168" y="162480"/>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03510" y="1084798"/>
            <a:ext cx="8458200" cy="1200329"/>
          </a:xfrm>
          <a:prstGeom prst="rect">
            <a:avLst/>
          </a:prstGeom>
        </p:spPr>
        <p:txBody>
          <a:bodyPr wrap="square">
            <a:spAutoFit/>
          </a:bodyPr>
          <a:lstStyle/>
          <a:p>
            <a:pPr algn="ctr" fontAlgn="ctr"/>
            <a:r>
              <a:rPr lang="en-US" sz="3600" dirty="0" smtClean="0">
                <a:solidFill>
                  <a:srgbClr val="002060"/>
                </a:solidFill>
              </a:rPr>
              <a:t>Converge </a:t>
            </a:r>
            <a:r>
              <a:rPr lang="en-US" sz="3600" dirty="0" smtClean="0">
                <a:solidFill>
                  <a:srgbClr val="002060"/>
                </a:solidFill>
              </a:rPr>
              <a:t>on </a:t>
            </a:r>
            <a:r>
              <a:rPr lang="en-US" sz="3600" dirty="0" smtClean="0">
                <a:solidFill>
                  <a:srgbClr val="002060"/>
                </a:solidFill>
              </a:rPr>
              <a:t>central relationship between </a:t>
            </a:r>
            <a:r>
              <a:rPr lang="en-US" sz="3600" i="1" dirty="0" smtClean="0">
                <a:solidFill>
                  <a:srgbClr val="002060"/>
                </a:solidFill>
              </a:rPr>
              <a:t>techniques</a:t>
            </a:r>
            <a:r>
              <a:rPr lang="en-US" sz="3600" dirty="0" smtClean="0">
                <a:solidFill>
                  <a:srgbClr val="002060"/>
                </a:solidFill>
              </a:rPr>
              <a:t>, </a:t>
            </a:r>
            <a:r>
              <a:rPr lang="en-US" sz="3600" i="1" dirty="0">
                <a:solidFill>
                  <a:srgbClr val="002060"/>
                </a:solidFill>
              </a:rPr>
              <a:t>specimens</a:t>
            </a:r>
            <a:r>
              <a:rPr lang="en-US" sz="3600" dirty="0">
                <a:solidFill>
                  <a:srgbClr val="002060"/>
                </a:solidFill>
              </a:rPr>
              <a:t>, and </a:t>
            </a:r>
            <a:r>
              <a:rPr lang="en-US" sz="3600" i="1" dirty="0" smtClean="0">
                <a:solidFill>
                  <a:srgbClr val="002060"/>
                </a:solidFill>
              </a:rPr>
              <a:t>variables </a:t>
            </a:r>
            <a:endParaRPr lang="en-US" sz="3600" i="1" dirty="0">
              <a:solidFill>
                <a:srgbClr val="002060"/>
              </a:solidFill>
            </a:endParaRPr>
          </a:p>
        </p:txBody>
      </p:sp>
      <p:sp>
        <p:nvSpPr>
          <p:cNvPr id="12" name="TextBox 11"/>
          <p:cNvSpPr txBox="1"/>
          <p:nvPr/>
        </p:nvSpPr>
        <p:spPr>
          <a:xfrm>
            <a:off x="636636" y="5702712"/>
            <a:ext cx="8003460" cy="769441"/>
          </a:xfrm>
          <a:prstGeom prst="rect">
            <a:avLst/>
          </a:prstGeom>
          <a:solidFill>
            <a:schemeClr val="bg1">
              <a:lumMod val="95000"/>
            </a:schemeClr>
          </a:solidFill>
          <a:ln w="38100">
            <a:solidFill>
              <a:schemeClr val="tx1"/>
            </a:solidFill>
          </a:ln>
        </p:spPr>
        <p:txBody>
          <a:bodyPr wrap="square" rtlCol="0">
            <a:spAutoFit/>
          </a:bodyPr>
          <a:lstStyle/>
          <a:p>
            <a:pPr algn="ctr"/>
            <a:r>
              <a:rPr lang="en-US" sz="2200" i="1" dirty="0" smtClean="0">
                <a:solidFill>
                  <a:srgbClr val="00B050"/>
                </a:solidFill>
                <a:cs typeface="Courier New" panose="02070309020205020404" pitchFamily="49" charset="0"/>
              </a:rPr>
              <a:t>Find </a:t>
            </a:r>
            <a:r>
              <a:rPr lang="en-US" sz="2200" i="1" dirty="0" smtClean="0">
                <a:solidFill>
                  <a:srgbClr val="00B050"/>
                </a:solidFill>
                <a:cs typeface="Courier New" panose="02070309020205020404" pitchFamily="49" charset="0"/>
              </a:rPr>
              <a:t>datasets that measure the effect of </a:t>
            </a:r>
            <a:r>
              <a:rPr lang="en-US" sz="2200" i="1" dirty="0" smtClean="0">
                <a:solidFill>
                  <a:srgbClr val="00B050"/>
                </a:solidFill>
                <a:cs typeface="Courier New" panose="02070309020205020404" pitchFamily="49" charset="0"/>
              </a:rPr>
              <a:t> X on Y using Z</a:t>
            </a:r>
          </a:p>
          <a:p>
            <a:pPr algn="ctr"/>
            <a:r>
              <a:rPr lang="en-US" sz="2200" i="1" dirty="0" smtClean="0">
                <a:solidFill>
                  <a:srgbClr val="00B050"/>
                </a:solidFill>
                <a:cs typeface="Courier New" panose="02070309020205020404" pitchFamily="49" charset="0"/>
              </a:rPr>
              <a:t>(e.g. </a:t>
            </a:r>
            <a:r>
              <a:rPr lang="en-US" sz="2200" i="1" dirty="0" smtClean="0">
                <a:solidFill>
                  <a:srgbClr val="00B050"/>
                </a:solidFill>
                <a:cs typeface="Courier New" panose="02070309020205020404" pitchFamily="49" charset="0"/>
              </a:rPr>
              <a:t>temperature on action </a:t>
            </a:r>
            <a:r>
              <a:rPr lang="en-US" sz="2200" i="1" dirty="0" smtClean="0">
                <a:solidFill>
                  <a:srgbClr val="00B050"/>
                </a:solidFill>
                <a:cs typeface="Courier New" panose="02070309020205020404" pitchFamily="49" charset="0"/>
              </a:rPr>
              <a:t>potential </a:t>
            </a:r>
            <a:r>
              <a:rPr lang="en-US" sz="2200" i="1" dirty="0" smtClean="0">
                <a:solidFill>
                  <a:srgbClr val="00B050"/>
                </a:solidFill>
                <a:cs typeface="Courier New" panose="02070309020205020404" pitchFamily="49" charset="0"/>
              </a:rPr>
              <a:t>activity using patch clamping)</a:t>
            </a:r>
            <a:endParaRPr lang="en-US" sz="2200" i="1" dirty="0">
              <a:solidFill>
                <a:srgbClr val="00B050"/>
              </a:solidFill>
              <a:cs typeface="Courier New" panose="02070309020205020404" pitchFamily="49" charset="0"/>
            </a:endParaRPr>
          </a:p>
        </p:txBody>
      </p:sp>
    </p:spTree>
    <p:extLst>
      <p:ext uri="{BB962C8B-B14F-4D97-AF65-F5344CB8AC3E}">
        <p14:creationId xmlns:p14="http://schemas.microsoft.com/office/powerpoint/2010/main" val="16269790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441702" y="2286000"/>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1313" indent="-341313" fontAlgn="ctr">
              <a:lnSpc>
                <a:spcPts val="3300"/>
              </a:lnSpc>
              <a:buFont typeface="+mj-lt"/>
              <a:buAutoNum type="arabicPeriod" startAt="3"/>
            </a:pPr>
            <a:r>
              <a:rPr lang="en-US" sz="2600" b="1" dirty="0" smtClean="0"/>
              <a:t>Variables</a:t>
            </a:r>
            <a:r>
              <a:rPr lang="en-US" sz="2600" dirty="0" smtClean="0"/>
              <a:t>: entities </a:t>
            </a:r>
            <a:r>
              <a:rPr lang="en-US" sz="2600" dirty="0"/>
              <a:t>intentionally varied or measured</a:t>
            </a:r>
          </a:p>
          <a:p>
            <a:pPr lvl="1" fontAlgn="ctr">
              <a:spcBef>
                <a:spcPts val="800"/>
              </a:spcBef>
              <a:buFont typeface="Wingdings" panose="05000000000000000000" pitchFamily="2" charset="2"/>
              <a:buChar char="§"/>
            </a:pPr>
            <a:r>
              <a:rPr lang="en-US" sz="2400" b="1" dirty="0"/>
              <a:t>D</a:t>
            </a:r>
            <a:r>
              <a:rPr lang="en-US" sz="2400" b="1" dirty="0" smtClean="0"/>
              <a:t>ependent </a:t>
            </a:r>
            <a:r>
              <a:rPr lang="en-US" sz="2400" b="1" dirty="0" smtClean="0"/>
              <a:t>variable</a:t>
            </a:r>
            <a:r>
              <a:rPr lang="en-US" sz="2400" dirty="0" smtClean="0"/>
              <a:t>: specifies entity and attribute </a:t>
            </a:r>
            <a:r>
              <a:rPr lang="en-US" sz="2400" dirty="0"/>
              <a:t>measured in an </a:t>
            </a:r>
            <a:r>
              <a:rPr lang="en-US" sz="2400" dirty="0" smtClean="0"/>
              <a:t>assay </a:t>
            </a:r>
          </a:p>
          <a:p>
            <a:pPr lvl="1" fontAlgn="ctr">
              <a:spcBef>
                <a:spcPts val="800"/>
              </a:spcBef>
              <a:buFont typeface="Wingdings" panose="05000000000000000000" pitchFamily="2" charset="2"/>
              <a:buChar char="§"/>
            </a:pPr>
            <a:r>
              <a:rPr lang="en-US" sz="2400" b="1" dirty="0" smtClean="0"/>
              <a:t>Independent variables</a:t>
            </a:r>
            <a:r>
              <a:rPr lang="en-US" sz="2400" dirty="0" smtClean="0"/>
              <a:t>: specifies</a:t>
            </a:r>
            <a:r>
              <a:rPr lang="en-US" sz="2400" dirty="0" smtClean="0"/>
              <a:t> parameters intentionally varied to test affect on dependent variable</a:t>
            </a:r>
          </a:p>
          <a:p>
            <a:pPr lvl="1" fontAlgn="ctr">
              <a:spcBef>
                <a:spcPts val="800"/>
              </a:spcBef>
              <a:buFont typeface="Wingdings" panose="05000000000000000000" pitchFamily="2" charset="2"/>
              <a:buChar char="§"/>
            </a:pPr>
            <a:r>
              <a:rPr lang="en-US" sz="2400" b="1" dirty="0" smtClean="0"/>
              <a:t>Controlled variables: </a:t>
            </a:r>
            <a:r>
              <a:rPr lang="en-US" sz="2400" dirty="0" smtClean="0"/>
              <a:t>parameters not varied across groups</a:t>
            </a:r>
          </a:p>
          <a:p>
            <a:pPr marL="1319213" lvl="2" indent="-342900" fontAlgn="ctr">
              <a:spcBef>
                <a:spcPts val="0"/>
              </a:spcBef>
              <a:buSzPct val="79000"/>
              <a:buFont typeface="Courier New" panose="02070309020205020404" pitchFamily="49" charset="0"/>
              <a:buChar char="o"/>
            </a:pPr>
            <a:r>
              <a:rPr lang="en-US" sz="2200" dirty="0" smtClean="0"/>
              <a:t>reagents</a:t>
            </a:r>
            <a:r>
              <a:rPr lang="en-US" sz="2200" dirty="0"/>
              <a:t>, instruments </a:t>
            </a:r>
            <a:r>
              <a:rPr lang="en-US" sz="2200" dirty="0" smtClean="0"/>
              <a:t>applied to all study groups</a:t>
            </a:r>
            <a:endParaRPr lang="en-US" sz="2200" dirty="0"/>
          </a:p>
          <a:p>
            <a:pPr marL="1319213" lvl="2" indent="-342900" fontAlgn="ctr">
              <a:spcBef>
                <a:spcPts val="0"/>
              </a:spcBef>
              <a:buSzPct val="79000"/>
              <a:buFont typeface="Courier New" panose="02070309020205020404" pitchFamily="49" charset="0"/>
              <a:buChar char="o"/>
            </a:pPr>
            <a:r>
              <a:rPr lang="en-US" sz="2200" dirty="0"/>
              <a:t>characteristics of </a:t>
            </a:r>
            <a:r>
              <a:rPr lang="en-US" sz="2200" dirty="0" smtClean="0"/>
              <a:t>specimens </a:t>
            </a:r>
            <a:r>
              <a:rPr lang="en-US" sz="2200" dirty="0"/>
              <a:t>intentionally held constant </a:t>
            </a:r>
          </a:p>
          <a:p>
            <a:pPr fontAlgn="ctr"/>
            <a:endParaRPr lang="en-US" sz="2400" dirty="0"/>
          </a:p>
          <a:p>
            <a:pPr marL="1263650" lvl="2" indent="-514350"/>
            <a:endParaRPr lang="en-US" sz="2000" dirty="0" smtClean="0"/>
          </a:p>
          <a:p>
            <a:pPr marL="857250" lvl="2"/>
            <a:endParaRPr lang="en-US" sz="1800" dirty="0" smtClean="0"/>
          </a:p>
          <a:p>
            <a:pPr lvl="2"/>
            <a:endParaRPr lang="en-US" sz="1800" dirty="0"/>
          </a:p>
        </p:txBody>
      </p:sp>
      <p:sp>
        <p:nvSpPr>
          <p:cNvPr id="5"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i="1" dirty="0" smtClean="0">
                <a:solidFill>
                  <a:srgbClr val="00A84C"/>
                </a:solidFill>
              </a:rPr>
              <a:t>. . . But They Still Have Much to Offer </a:t>
            </a:r>
            <a:endParaRPr lang="en-US" sz="4000" i="1" dirty="0">
              <a:solidFill>
                <a:srgbClr val="00A84C"/>
              </a:solidFill>
            </a:endParaRPr>
          </a:p>
        </p:txBody>
      </p:sp>
      <p:sp>
        <p:nvSpPr>
          <p:cNvPr id="6" name="Rectangle 5"/>
          <p:cNvSpPr/>
          <p:nvPr/>
        </p:nvSpPr>
        <p:spPr>
          <a:xfrm>
            <a:off x="157168" y="162480"/>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03510" y="1084798"/>
            <a:ext cx="8458200" cy="1200329"/>
          </a:xfrm>
          <a:prstGeom prst="rect">
            <a:avLst/>
          </a:prstGeom>
        </p:spPr>
        <p:txBody>
          <a:bodyPr wrap="square">
            <a:spAutoFit/>
          </a:bodyPr>
          <a:lstStyle/>
          <a:p>
            <a:pPr algn="ctr" fontAlgn="ctr"/>
            <a:r>
              <a:rPr lang="en-US" sz="3600" dirty="0" smtClean="0">
                <a:solidFill>
                  <a:srgbClr val="002060"/>
                </a:solidFill>
              </a:rPr>
              <a:t>Converge </a:t>
            </a:r>
            <a:r>
              <a:rPr lang="en-US" sz="3600" dirty="0" smtClean="0">
                <a:solidFill>
                  <a:srgbClr val="002060"/>
                </a:solidFill>
              </a:rPr>
              <a:t>on </a:t>
            </a:r>
            <a:r>
              <a:rPr lang="en-US" sz="3600" dirty="0" smtClean="0">
                <a:solidFill>
                  <a:srgbClr val="002060"/>
                </a:solidFill>
              </a:rPr>
              <a:t>central relationship between </a:t>
            </a:r>
            <a:r>
              <a:rPr lang="en-US" sz="3600" i="1" dirty="0" smtClean="0">
                <a:solidFill>
                  <a:srgbClr val="002060"/>
                </a:solidFill>
              </a:rPr>
              <a:t>techniques</a:t>
            </a:r>
            <a:r>
              <a:rPr lang="en-US" sz="3600" dirty="0" smtClean="0">
                <a:solidFill>
                  <a:srgbClr val="002060"/>
                </a:solidFill>
              </a:rPr>
              <a:t>, </a:t>
            </a:r>
            <a:r>
              <a:rPr lang="en-US" sz="3600" i="1" dirty="0">
                <a:solidFill>
                  <a:srgbClr val="002060"/>
                </a:solidFill>
              </a:rPr>
              <a:t>specimens</a:t>
            </a:r>
            <a:r>
              <a:rPr lang="en-US" sz="3600" dirty="0">
                <a:solidFill>
                  <a:srgbClr val="002060"/>
                </a:solidFill>
              </a:rPr>
              <a:t>, and </a:t>
            </a:r>
            <a:r>
              <a:rPr lang="en-US" sz="3600" i="1" dirty="0" smtClean="0">
                <a:solidFill>
                  <a:srgbClr val="002060"/>
                </a:solidFill>
              </a:rPr>
              <a:t>variables </a:t>
            </a:r>
            <a:endParaRPr lang="en-US" sz="3600" i="1" dirty="0">
              <a:solidFill>
                <a:srgbClr val="002060"/>
              </a:solidFill>
            </a:endParaRPr>
          </a:p>
        </p:txBody>
      </p:sp>
      <p:sp>
        <p:nvSpPr>
          <p:cNvPr id="12" name="TextBox 11"/>
          <p:cNvSpPr txBox="1"/>
          <p:nvPr/>
        </p:nvSpPr>
        <p:spPr>
          <a:xfrm>
            <a:off x="636636" y="5702712"/>
            <a:ext cx="8003460" cy="769441"/>
          </a:xfrm>
          <a:prstGeom prst="rect">
            <a:avLst/>
          </a:prstGeom>
          <a:solidFill>
            <a:schemeClr val="bg1">
              <a:lumMod val="95000"/>
            </a:schemeClr>
          </a:solidFill>
          <a:ln w="38100">
            <a:solidFill>
              <a:schemeClr val="tx1"/>
            </a:solidFill>
          </a:ln>
        </p:spPr>
        <p:txBody>
          <a:bodyPr wrap="square" rtlCol="0">
            <a:spAutoFit/>
          </a:bodyPr>
          <a:lstStyle/>
          <a:p>
            <a:pPr algn="ctr"/>
            <a:r>
              <a:rPr lang="en-US" sz="2200" i="1" dirty="0" smtClean="0">
                <a:solidFill>
                  <a:srgbClr val="00B050"/>
                </a:solidFill>
                <a:cs typeface="Courier New" panose="02070309020205020404" pitchFamily="49" charset="0"/>
              </a:rPr>
              <a:t>Find </a:t>
            </a:r>
            <a:r>
              <a:rPr lang="en-US" sz="2200" i="1" dirty="0" smtClean="0">
                <a:solidFill>
                  <a:srgbClr val="00B050"/>
                </a:solidFill>
                <a:cs typeface="Courier New" panose="02070309020205020404" pitchFamily="49" charset="0"/>
              </a:rPr>
              <a:t>datasets that measure the effect of </a:t>
            </a:r>
            <a:r>
              <a:rPr lang="en-US" sz="2200" i="1" dirty="0" smtClean="0">
                <a:solidFill>
                  <a:srgbClr val="00B050"/>
                </a:solidFill>
                <a:cs typeface="Courier New" panose="02070309020205020404" pitchFamily="49" charset="0"/>
              </a:rPr>
              <a:t> X on Y using Z</a:t>
            </a:r>
          </a:p>
          <a:p>
            <a:pPr algn="ctr"/>
            <a:r>
              <a:rPr lang="en-US" sz="2200" i="1" dirty="0" smtClean="0">
                <a:solidFill>
                  <a:srgbClr val="00B050"/>
                </a:solidFill>
                <a:cs typeface="Courier New" panose="02070309020205020404" pitchFamily="49" charset="0"/>
              </a:rPr>
              <a:t>(e.g. </a:t>
            </a:r>
            <a:r>
              <a:rPr lang="en-US" sz="2200" i="1" dirty="0" smtClean="0">
                <a:solidFill>
                  <a:srgbClr val="00B050"/>
                </a:solidFill>
                <a:cs typeface="Courier New" panose="02070309020205020404" pitchFamily="49" charset="0"/>
              </a:rPr>
              <a:t>temperature on action </a:t>
            </a:r>
            <a:r>
              <a:rPr lang="en-US" sz="2200" i="1" dirty="0" smtClean="0">
                <a:solidFill>
                  <a:srgbClr val="00B050"/>
                </a:solidFill>
                <a:cs typeface="Courier New" panose="02070309020205020404" pitchFamily="49" charset="0"/>
              </a:rPr>
              <a:t>potential </a:t>
            </a:r>
            <a:r>
              <a:rPr lang="en-US" sz="2200" i="1" dirty="0" smtClean="0">
                <a:solidFill>
                  <a:srgbClr val="00B050"/>
                </a:solidFill>
                <a:cs typeface="Courier New" panose="02070309020205020404" pitchFamily="49" charset="0"/>
              </a:rPr>
              <a:t>activity using patch clamping)</a:t>
            </a:r>
            <a:endParaRPr lang="en-US" sz="2200" i="1" dirty="0">
              <a:solidFill>
                <a:srgbClr val="00B050"/>
              </a:solidFill>
              <a:cs typeface="Courier New" panose="02070309020205020404" pitchFamily="49" charset="0"/>
            </a:endParaRPr>
          </a:p>
        </p:txBody>
      </p:sp>
    </p:spTree>
    <p:extLst>
      <p:ext uri="{BB962C8B-B14F-4D97-AF65-F5344CB8AC3E}">
        <p14:creationId xmlns:p14="http://schemas.microsoft.com/office/powerpoint/2010/main" val="2031393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5257800"/>
            <a:ext cx="8696328" cy="1295400"/>
          </a:xfrm>
        </p:spPr>
        <p:txBody>
          <a:bodyPr>
            <a:noAutofit/>
          </a:bodyPr>
          <a:lstStyle/>
          <a:p>
            <a:pPr marL="0" indent="0" algn="ctr">
              <a:lnSpc>
                <a:spcPct val="120000"/>
              </a:lnSpc>
              <a:spcBef>
                <a:spcPts val="0"/>
              </a:spcBef>
              <a:buNone/>
            </a:pPr>
            <a:r>
              <a:rPr lang="en-US" sz="2800" b="1" i="1" dirty="0" smtClean="0">
                <a:solidFill>
                  <a:srgbClr val="002060"/>
                </a:solidFill>
              </a:rPr>
              <a:t>Foundations for communication, metadata collection and  integration, and building shared community standards</a:t>
            </a:r>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76200" y="457200"/>
            <a:ext cx="865108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61913" indent="-61913">
              <a:spcBef>
                <a:spcPts val="1800"/>
              </a:spcBef>
            </a:pPr>
            <a:r>
              <a:rPr lang="en-US" dirty="0" smtClean="0">
                <a:solidFill>
                  <a:srgbClr val="00A84C"/>
                </a:solidFill>
              </a:rPr>
              <a:t>D3. Reference Model of Core Experimental Concepts </a:t>
            </a:r>
            <a:endParaRPr lang="en-US" sz="5400" dirty="0">
              <a:solidFill>
                <a:srgbClr val="00A84C"/>
              </a:solidFill>
            </a:endParaRPr>
          </a:p>
        </p:txBody>
      </p:sp>
      <p:sp>
        <p:nvSpPr>
          <p:cNvPr id="8" name="Title 1"/>
          <p:cNvSpPr>
            <a:spLocks noGrp="1"/>
          </p:cNvSpPr>
          <p:nvPr>
            <p:ph type="title"/>
          </p:nvPr>
        </p:nvSpPr>
        <p:spPr>
          <a:xfrm>
            <a:off x="-472" y="2971800"/>
            <a:ext cx="9098752" cy="1143000"/>
          </a:xfrm>
        </p:spPr>
        <p:txBody>
          <a:bodyPr>
            <a:noAutofit/>
          </a:bodyPr>
          <a:lstStyle/>
          <a:p>
            <a:pPr marL="61913" indent="-61913">
              <a:spcBef>
                <a:spcPts val="1800"/>
              </a:spcBef>
            </a:pPr>
            <a:r>
              <a:rPr lang="en-US" dirty="0" smtClean="0">
                <a:solidFill>
                  <a:srgbClr val="00A84C"/>
                </a:solidFill>
              </a:rPr>
              <a:t>D4. Experimental Metadata Model</a:t>
            </a:r>
            <a:endParaRPr lang="en-US" sz="5400" dirty="0">
              <a:solidFill>
                <a:srgbClr val="00A84C"/>
              </a:solidFill>
            </a:endParaRPr>
          </a:p>
        </p:txBody>
      </p:sp>
      <p:sp>
        <p:nvSpPr>
          <p:cNvPr id="9" name="Rectangle 8"/>
          <p:cNvSpPr/>
          <p:nvPr/>
        </p:nvSpPr>
        <p:spPr>
          <a:xfrm>
            <a:off x="125012" y="3886200"/>
            <a:ext cx="9186628" cy="1231106"/>
          </a:xfrm>
          <a:prstGeom prst="rect">
            <a:avLst/>
          </a:prstGeom>
        </p:spPr>
        <p:txBody>
          <a:bodyPr wrap="square">
            <a:spAutoFit/>
          </a:bodyPr>
          <a:lstStyle/>
          <a:p>
            <a:pPr marL="1028700" indent="-457200">
              <a:spcBef>
                <a:spcPts val="1200"/>
              </a:spcBef>
              <a:buFont typeface="+mj-lt"/>
              <a:buAutoNum type="arabicPeriod"/>
            </a:pPr>
            <a:r>
              <a:rPr lang="en-US" sz="3200" dirty="0" smtClean="0"/>
              <a:t>Metadata Model Proposals</a:t>
            </a:r>
          </a:p>
          <a:p>
            <a:pPr marL="1028700" indent="-457200">
              <a:spcBef>
                <a:spcPts val="1200"/>
              </a:spcBef>
              <a:buFont typeface="+mj-lt"/>
              <a:buAutoNum type="arabicPeriod"/>
            </a:pPr>
            <a:r>
              <a:rPr lang="en-US" sz="3200" dirty="0" smtClean="0"/>
              <a:t>Exemplar Metadata Records </a:t>
            </a:r>
            <a:endParaRPr lang="en-US" sz="3200" dirty="0" smtClean="0"/>
          </a:p>
        </p:txBody>
      </p:sp>
      <p:sp>
        <p:nvSpPr>
          <p:cNvPr id="10" name="Rectangle 9"/>
          <p:cNvSpPr/>
          <p:nvPr/>
        </p:nvSpPr>
        <p:spPr>
          <a:xfrm>
            <a:off x="94532" y="1676400"/>
            <a:ext cx="9186628" cy="1231106"/>
          </a:xfrm>
          <a:prstGeom prst="rect">
            <a:avLst/>
          </a:prstGeom>
        </p:spPr>
        <p:txBody>
          <a:bodyPr wrap="square">
            <a:spAutoFit/>
          </a:bodyPr>
          <a:lstStyle/>
          <a:p>
            <a:pPr marL="1028700" indent="-457200">
              <a:spcBef>
                <a:spcPts val="1200"/>
              </a:spcBef>
              <a:buFont typeface="+mj-lt"/>
              <a:buAutoNum type="arabicPeriod"/>
            </a:pPr>
            <a:r>
              <a:rPr lang="en-US" sz="3200" dirty="0" smtClean="0"/>
              <a:t>Concept Glossary</a:t>
            </a:r>
          </a:p>
          <a:p>
            <a:pPr marL="1028700" indent="-457200">
              <a:spcBef>
                <a:spcPts val="1200"/>
              </a:spcBef>
              <a:buFont typeface="+mj-lt"/>
              <a:buAutoNum type="arabicPeriod"/>
            </a:pPr>
            <a:r>
              <a:rPr lang="en-US" sz="3200" dirty="0" smtClean="0"/>
              <a:t>Conceptual Domain Models</a:t>
            </a:r>
            <a:endParaRPr lang="en-US" sz="3200" dirty="0" smtClean="0"/>
          </a:p>
        </p:txBody>
      </p:sp>
    </p:spTree>
    <p:extLst>
      <p:ext uri="{BB962C8B-B14F-4D97-AF65-F5344CB8AC3E}">
        <p14:creationId xmlns:p14="http://schemas.microsoft.com/office/powerpoint/2010/main" val="27197548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 y="426720"/>
            <a:ext cx="9098752" cy="1143000"/>
          </a:xfrm>
        </p:spPr>
        <p:txBody>
          <a:bodyPr>
            <a:noAutofit/>
          </a:bodyPr>
          <a:lstStyle/>
          <a:p>
            <a:pPr marL="61913" indent="-61913">
              <a:spcBef>
                <a:spcPts val="1800"/>
              </a:spcBef>
            </a:pPr>
            <a:r>
              <a:rPr lang="en-US" sz="5400" dirty="0" smtClean="0">
                <a:solidFill>
                  <a:srgbClr val="00A84C"/>
                </a:solidFill>
              </a:rPr>
              <a:t>Requirements Analysis</a:t>
            </a:r>
            <a:endParaRPr lang="en-US" sz="6600" dirty="0">
              <a:solidFill>
                <a:srgbClr val="00A84C"/>
              </a:solidFill>
            </a:endParaRPr>
          </a:p>
        </p:txBody>
      </p:sp>
      <p:sp>
        <p:nvSpPr>
          <p:cNvPr id="3" name="Content Placeholder 2"/>
          <p:cNvSpPr>
            <a:spLocks noGrp="1"/>
          </p:cNvSpPr>
          <p:nvPr>
            <p:ph idx="1"/>
          </p:nvPr>
        </p:nvSpPr>
        <p:spPr>
          <a:xfrm>
            <a:off x="76200" y="1905000"/>
            <a:ext cx="8696328" cy="5191128"/>
          </a:xfrm>
        </p:spPr>
        <p:txBody>
          <a:bodyPr>
            <a:normAutofit/>
          </a:bodyPr>
          <a:lstStyle/>
          <a:p>
            <a:pPr marL="1028700" indent="-457200">
              <a:lnSpc>
                <a:spcPct val="120000"/>
              </a:lnSpc>
              <a:spcBef>
                <a:spcPts val="3600"/>
              </a:spcBef>
              <a:buFont typeface="+mj-lt"/>
              <a:buAutoNum type="arabicPeriod"/>
            </a:pPr>
            <a:r>
              <a:rPr lang="en-US" sz="3600" dirty="0" smtClean="0"/>
              <a:t>Scoped by identifying </a:t>
            </a:r>
            <a:r>
              <a:rPr lang="en-US" sz="3600" b="1" dirty="0" smtClean="0"/>
              <a:t>priority use cases</a:t>
            </a:r>
          </a:p>
          <a:p>
            <a:pPr marL="1028700" indent="-457200">
              <a:lnSpc>
                <a:spcPct val="120000"/>
              </a:lnSpc>
              <a:spcBef>
                <a:spcPts val="3600"/>
              </a:spcBef>
              <a:buFont typeface="+mj-lt"/>
              <a:buAutoNum type="arabicPeriod"/>
            </a:pPr>
            <a:r>
              <a:rPr lang="en-US" sz="3600" dirty="0" smtClean="0"/>
              <a:t>Driven be </a:t>
            </a:r>
            <a:r>
              <a:rPr lang="en-US" sz="3600" b="1" dirty="0" smtClean="0"/>
              <a:t>competency questions </a:t>
            </a:r>
            <a:r>
              <a:rPr lang="en-US" sz="3600" dirty="0" smtClean="0"/>
              <a:t>(</a:t>
            </a:r>
            <a:r>
              <a:rPr lang="en-US" sz="3600" dirty="0" smtClean="0">
                <a:hlinkClick r:id="rId3"/>
              </a:rPr>
              <a:t>link</a:t>
            </a:r>
            <a:r>
              <a:rPr lang="en-US" sz="3600" dirty="0" smtClean="0"/>
              <a:t>)</a:t>
            </a:r>
          </a:p>
          <a:p>
            <a:pPr marL="1028700" indent="-457200">
              <a:lnSpc>
                <a:spcPct val="120000"/>
              </a:lnSpc>
              <a:spcBef>
                <a:spcPts val="3600"/>
              </a:spcBef>
              <a:buFont typeface="+mj-lt"/>
              <a:buAutoNum type="arabicPeriod"/>
            </a:pPr>
            <a:r>
              <a:rPr lang="en-US" sz="3600" dirty="0" smtClean="0"/>
              <a:t>Informed by evaluation of </a:t>
            </a:r>
            <a:r>
              <a:rPr lang="en-US" sz="3600" b="1" dirty="0" smtClean="0"/>
              <a:t>existing models</a:t>
            </a:r>
          </a:p>
          <a:p>
            <a:pPr marL="509588" indent="0">
              <a:lnSpc>
                <a:spcPct val="120000"/>
              </a:lnSpc>
              <a:spcBef>
                <a:spcPts val="400"/>
              </a:spcBef>
              <a:buNone/>
            </a:pPr>
            <a:endParaRPr lang="en-US" sz="24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94904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smtClean="0">
                <a:solidFill>
                  <a:srgbClr val="00A84C"/>
                </a:solidFill>
              </a:rPr>
              <a:t>Priority Use Cases</a:t>
            </a:r>
            <a:endParaRPr lang="en-US" dirty="0">
              <a:solidFill>
                <a:srgbClr val="00A84C"/>
              </a:solidFill>
            </a:endParaRPr>
          </a:p>
        </p:txBody>
      </p:sp>
      <p:sp>
        <p:nvSpPr>
          <p:cNvPr id="3" name="Content Placeholder 2"/>
          <p:cNvSpPr>
            <a:spLocks noGrp="1"/>
          </p:cNvSpPr>
          <p:nvPr>
            <p:ph idx="1"/>
          </p:nvPr>
        </p:nvSpPr>
        <p:spPr>
          <a:xfrm>
            <a:off x="381000" y="1447800"/>
            <a:ext cx="8328246" cy="5562600"/>
          </a:xfrm>
        </p:spPr>
        <p:txBody>
          <a:bodyPr>
            <a:normAutofit/>
          </a:bodyPr>
          <a:lstStyle/>
          <a:p>
            <a:pPr marL="514350" indent="-406400">
              <a:spcBef>
                <a:spcPts val="1800"/>
              </a:spcBef>
              <a:buFont typeface="+mj-lt"/>
              <a:buAutoNum type="arabicPeriod"/>
            </a:pPr>
            <a:r>
              <a:rPr lang="en-US" sz="3400" dirty="0" smtClean="0">
                <a:solidFill>
                  <a:srgbClr val="00A84C"/>
                </a:solidFill>
              </a:rPr>
              <a:t>Search/Discovery: </a:t>
            </a:r>
            <a:r>
              <a:rPr lang="en-US" dirty="0" smtClean="0"/>
              <a:t>meet minimal criteria for discovery based on experimental attributes and relationships </a:t>
            </a:r>
          </a:p>
          <a:p>
            <a:pPr marL="514350" indent="-406400">
              <a:spcBef>
                <a:spcPts val="1800"/>
              </a:spcBef>
              <a:buFont typeface="+mj-lt"/>
              <a:buAutoNum type="arabicPeriod"/>
            </a:pPr>
            <a:r>
              <a:rPr lang="en-US" sz="3400" dirty="0" smtClean="0">
                <a:solidFill>
                  <a:srgbClr val="00A84C"/>
                </a:solidFill>
              </a:rPr>
              <a:t>Data Entry: </a:t>
            </a:r>
            <a:r>
              <a:rPr lang="en-US" dirty="0"/>
              <a:t>i</a:t>
            </a:r>
            <a:r>
              <a:rPr lang="en-US" dirty="0" smtClean="0"/>
              <a:t>ntuitive and efficient collection of structured metadata with minimal curation burden</a:t>
            </a:r>
          </a:p>
          <a:p>
            <a:pPr marL="514350" indent="-406400">
              <a:spcBef>
                <a:spcPts val="1800"/>
              </a:spcBef>
              <a:buFont typeface="+mj-lt"/>
              <a:buAutoNum type="arabicPeriod"/>
            </a:pPr>
            <a:r>
              <a:rPr lang="en-US" sz="3400" dirty="0" smtClean="0">
                <a:solidFill>
                  <a:srgbClr val="00A84C"/>
                </a:solidFill>
              </a:rPr>
              <a:t>Interoperability:</a:t>
            </a:r>
            <a:r>
              <a:rPr lang="en-US" dirty="0" smtClean="0">
                <a:solidFill>
                  <a:srgbClr val="00A84C"/>
                </a:solidFill>
              </a:rPr>
              <a:t> </a:t>
            </a:r>
            <a:r>
              <a:rPr lang="en-US" dirty="0" smtClean="0"/>
              <a:t>enable alignment with existing metadata schema</a:t>
            </a:r>
          </a:p>
          <a:p>
            <a:pPr marL="107950" indent="0">
              <a:spcBef>
                <a:spcPts val="1800"/>
              </a:spcBef>
              <a:buNone/>
            </a:pPr>
            <a:endParaRPr lang="en-US"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72239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A84C"/>
                </a:solidFill>
              </a:rPr>
              <a:t>Competency Questions</a:t>
            </a:r>
            <a:endParaRPr lang="en-US" dirty="0">
              <a:solidFill>
                <a:srgbClr val="00A84C"/>
              </a:solidFill>
            </a:endParaRPr>
          </a:p>
        </p:txBody>
      </p:sp>
      <p:sp>
        <p:nvSpPr>
          <p:cNvPr id="3" name="Content Placeholder 2"/>
          <p:cNvSpPr>
            <a:spLocks noGrp="1"/>
          </p:cNvSpPr>
          <p:nvPr>
            <p:ph idx="1"/>
          </p:nvPr>
        </p:nvSpPr>
        <p:spPr>
          <a:xfrm>
            <a:off x="228600" y="1376072"/>
            <a:ext cx="8763000" cy="5059363"/>
          </a:xfrm>
        </p:spPr>
        <p:txBody>
          <a:bodyPr>
            <a:noAutofit/>
          </a:bodyPr>
          <a:lstStyle/>
          <a:p>
            <a:pPr marL="514350" indent="-406400">
              <a:spcBef>
                <a:spcPts val="1200"/>
              </a:spcBef>
              <a:buFont typeface="+mj-lt"/>
              <a:buAutoNum type="arabicPeriod"/>
            </a:pPr>
            <a:r>
              <a:rPr lang="en-US" sz="2800" i="1" dirty="0"/>
              <a:t>"Find datasets linked to publications from the </a:t>
            </a:r>
            <a:r>
              <a:rPr lang="en-US" sz="2800" i="1" dirty="0" smtClean="0"/>
              <a:t>Lin Lab</a:t>
            </a:r>
            <a:r>
              <a:rPr lang="en-US" sz="2800" i="1" dirty="0"/>
              <a:t>" </a:t>
            </a:r>
          </a:p>
          <a:p>
            <a:pPr marL="514350" indent="-406400">
              <a:spcBef>
                <a:spcPts val="1200"/>
              </a:spcBef>
              <a:buFont typeface="+mj-lt"/>
              <a:buAutoNum type="arabicPeriod"/>
            </a:pPr>
            <a:r>
              <a:rPr lang="en-US" sz="2800" i="1" dirty="0" smtClean="0"/>
              <a:t>"</a:t>
            </a:r>
            <a:r>
              <a:rPr lang="en-US" sz="2800" i="1" dirty="0"/>
              <a:t>Find </a:t>
            </a:r>
            <a:r>
              <a:rPr lang="en-US" sz="2800" i="1" dirty="0" smtClean="0"/>
              <a:t>gene expression datasets  produced using  </a:t>
            </a:r>
            <a:r>
              <a:rPr lang="en-US" sz="2800" i="1" dirty="0" err="1" smtClean="0"/>
              <a:t>RNAseq</a:t>
            </a:r>
            <a:r>
              <a:rPr lang="en-US" sz="2800" i="1" dirty="0" smtClean="0"/>
              <a:t> technologies"                        </a:t>
            </a:r>
            <a:endParaRPr lang="en-US" sz="2800" i="1" dirty="0"/>
          </a:p>
          <a:p>
            <a:pPr marL="514350" indent="-406400">
              <a:spcBef>
                <a:spcPts val="1200"/>
              </a:spcBef>
              <a:buFont typeface="+mj-lt"/>
              <a:buAutoNum type="arabicPeriod"/>
            </a:pPr>
            <a:r>
              <a:rPr lang="en-US" sz="2800" i="1" dirty="0" smtClean="0"/>
              <a:t>“Find imaging datasets </a:t>
            </a:r>
            <a:r>
              <a:rPr lang="en-US" sz="2800" i="1" dirty="0"/>
              <a:t>from </a:t>
            </a:r>
            <a:r>
              <a:rPr lang="en-US" sz="2800" i="1" dirty="0" smtClean="0"/>
              <a:t>pathogen-exposed mice " </a:t>
            </a:r>
          </a:p>
          <a:p>
            <a:pPr marL="514350" indent="-406400">
              <a:spcBef>
                <a:spcPts val="1200"/>
              </a:spcBef>
              <a:buFont typeface="+mj-lt"/>
              <a:buAutoNum type="arabicPeriod"/>
            </a:pPr>
            <a:r>
              <a:rPr lang="en-US" sz="2800" i="1" dirty="0" smtClean="0"/>
              <a:t>"</a:t>
            </a:r>
            <a:r>
              <a:rPr lang="en-US" sz="2800" i="1" dirty="0"/>
              <a:t>Find datasets produced using </a:t>
            </a:r>
            <a:r>
              <a:rPr lang="en-US" sz="2800" i="1" dirty="0" err="1" smtClean="0"/>
              <a:t>Fugene</a:t>
            </a:r>
            <a:r>
              <a:rPr lang="en-US" sz="2800" i="1" dirty="0" smtClean="0"/>
              <a:t> reagent </a:t>
            </a:r>
            <a:r>
              <a:rPr lang="en-US" sz="2800" i="1" dirty="0"/>
              <a:t>in </a:t>
            </a:r>
            <a:r>
              <a:rPr lang="en-US" sz="2800" i="1" dirty="0" smtClean="0"/>
              <a:t>cells </a:t>
            </a:r>
            <a:r>
              <a:rPr lang="en-US" sz="2800" i="1" dirty="0"/>
              <a:t>derived </a:t>
            </a:r>
            <a:r>
              <a:rPr lang="en-US" sz="2800" i="1" dirty="0" smtClean="0"/>
              <a:t>from human colon"    </a:t>
            </a:r>
          </a:p>
          <a:p>
            <a:pPr marL="514350" indent="-406400">
              <a:spcBef>
                <a:spcPts val="1200"/>
              </a:spcBef>
              <a:buFont typeface="+mj-lt"/>
              <a:buAutoNum type="arabicPeriod"/>
            </a:pPr>
            <a:r>
              <a:rPr lang="en-US" sz="2800" i="1" dirty="0" smtClean="0"/>
              <a:t>"Find datasets investigating stroke in elderly smokers”</a:t>
            </a:r>
            <a:r>
              <a:rPr lang="en-US" sz="2800" i="1" dirty="0" smtClean="0"/>
              <a:t>      </a:t>
            </a:r>
            <a:endParaRPr lang="en-US" sz="2800" i="1" dirty="0"/>
          </a:p>
          <a:p>
            <a:pPr marL="514350" indent="-406400">
              <a:spcBef>
                <a:spcPts val="1200"/>
              </a:spcBef>
              <a:buFont typeface="+mj-lt"/>
              <a:buAutoNum type="arabicPeriod"/>
            </a:pPr>
            <a:r>
              <a:rPr lang="en-US" sz="2800" i="1" dirty="0"/>
              <a:t>"Find datasets exploring effect </a:t>
            </a:r>
            <a:r>
              <a:rPr lang="en-US" sz="2800" i="1" dirty="0" smtClean="0"/>
              <a:t>of kinase knockdown </a:t>
            </a:r>
            <a:r>
              <a:rPr lang="en-US" sz="2800" i="1" dirty="0"/>
              <a:t>on </a:t>
            </a:r>
            <a:r>
              <a:rPr lang="en-US" sz="2800" i="1" dirty="0" smtClean="0"/>
              <a:t>antigen expression </a:t>
            </a:r>
            <a:r>
              <a:rPr lang="en-US" sz="2800" i="1" dirty="0"/>
              <a:t>in </a:t>
            </a:r>
            <a:r>
              <a:rPr lang="en-US" sz="2800" i="1" dirty="0" smtClean="0"/>
              <a:t>transformed </a:t>
            </a:r>
            <a:r>
              <a:rPr lang="en-US" sz="2800" i="1" dirty="0"/>
              <a:t>vs normal primary cell </a:t>
            </a:r>
            <a:r>
              <a:rPr lang="en-US" sz="2800" i="1" dirty="0" smtClean="0"/>
              <a:t>lines”</a:t>
            </a:r>
            <a:endParaRPr lang="en-US" sz="2800" i="1"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17846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96" y="92988"/>
            <a:ext cx="8229600" cy="1143000"/>
          </a:xfrm>
        </p:spPr>
        <p:txBody>
          <a:bodyPr/>
          <a:lstStyle/>
          <a:p>
            <a:r>
              <a:rPr lang="en-US" dirty="0" smtClean="0">
                <a:solidFill>
                  <a:srgbClr val="00A84C"/>
                </a:solidFill>
              </a:rPr>
              <a:t>Evaluation of Existing Standards</a:t>
            </a:r>
            <a:endParaRPr lang="en-US" dirty="0">
              <a:solidFill>
                <a:srgbClr val="00A84C"/>
              </a:solidFill>
            </a:endParaRPr>
          </a:p>
        </p:txBody>
      </p:sp>
      <p:sp>
        <p:nvSpPr>
          <p:cNvPr id="6" name="Content Placeholder 2"/>
          <p:cNvSpPr txBox="1">
            <a:spLocks/>
          </p:cNvSpPr>
          <p:nvPr/>
        </p:nvSpPr>
        <p:spPr>
          <a:xfrm>
            <a:off x="457200" y="1066800"/>
            <a:ext cx="8229600" cy="52578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81025" indent="-404813">
              <a:lnSpc>
                <a:spcPct val="120000"/>
              </a:lnSpc>
              <a:spcBef>
                <a:spcPts val="600"/>
              </a:spcBef>
              <a:buFont typeface="Wingdings" panose="05000000000000000000" pitchFamily="2" charset="2"/>
              <a:buChar char="§"/>
            </a:pPr>
            <a:r>
              <a:rPr lang="en-US" sz="3800" b="1" dirty="0" smtClean="0"/>
              <a:t>OBI (Ontology for Biomedical Investigations)                                    </a:t>
            </a:r>
            <a:r>
              <a:rPr lang="en-US" sz="3400" dirty="0" smtClean="0"/>
              <a:t>Broad and rich, but focus in on biomedicine, and not suited or being used as a metadata model/schema (too complex, tied to realist view)</a:t>
            </a:r>
          </a:p>
          <a:p>
            <a:pPr marL="581025" indent="-404813">
              <a:lnSpc>
                <a:spcPct val="120000"/>
              </a:lnSpc>
              <a:spcBef>
                <a:spcPts val="1200"/>
              </a:spcBef>
              <a:buFont typeface="Wingdings" panose="05000000000000000000" pitchFamily="2" charset="2"/>
              <a:buChar char="§"/>
            </a:pPr>
            <a:r>
              <a:rPr lang="en-US" sz="3800" b="1" dirty="0" smtClean="0"/>
              <a:t>ISA (Investigation-Study-Assay) Schema                                                                </a:t>
            </a:r>
            <a:r>
              <a:rPr lang="en-US" sz="3400" dirty="0" smtClean="0"/>
              <a:t>A schema for metadata collection that is widely used, but model is too granular, under-constrained, and not scoped for our use case</a:t>
            </a:r>
          </a:p>
          <a:p>
            <a:pPr marL="581025" indent="-404813">
              <a:lnSpc>
                <a:spcPct val="120000"/>
              </a:lnSpc>
              <a:spcBef>
                <a:spcPts val="1200"/>
              </a:spcBef>
              <a:buFont typeface="Wingdings" panose="05000000000000000000" pitchFamily="2" charset="2"/>
              <a:buChar char="§"/>
            </a:pPr>
            <a:r>
              <a:rPr lang="en-US" sz="3800" b="1" dirty="0" err="1" smtClean="0"/>
              <a:t>KEfED</a:t>
            </a:r>
            <a:r>
              <a:rPr lang="en-US" sz="3800" b="1" dirty="0" smtClean="0"/>
              <a:t> (Knowledge Engineering from Experimental Design)                    </a:t>
            </a:r>
            <a:r>
              <a:rPr lang="en-US" sz="3400" dirty="0" smtClean="0"/>
              <a:t>A high-level schema with right level of abstraction/complexity, but lacks ontological underpinnings and integration, receives limited use, and structured for claims analysis use cases.</a:t>
            </a:r>
          </a:p>
          <a:p>
            <a:pPr marL="581025" indent="-404813">
              <a:lnSpc>
                <a:spcPct val="120000"/>
              </a:lnSpc>
              <a:spcBef>
                <a:spcPts val="1200"/>
              </a:spcBef>
              <a:buFont typeface="Wingdings" panose="05000000000000000000" pitchFamily="2" charset="2"/>
              <a:buChar char="§"/>
            </a:pPr>
            <a:r>
              <a:rPr lang="en-US" sz="3800" b="1" dirty="0" smtClean="0"/>
              <a:t>EBI (European Bioinformatics Institute) RDF Platform</a:t>
            </a:r>
            <a:r>
              <a:rPr lang="en-US" sz="3800" dirty="0" smtClean="0"/>
              <a:t>                    </a:t>
            </a:r>
            <a:r>
              <a:rPr lang="en-US" sz="3400" dirty="0" smtClean="0"/>
              <a:t>Supports data collection and scoped for discovery use case, narrowly defined for specific datatypes and domains </a:t>
            </a:r>
            <a:endParaRPr lang="en-US" dirty="0"/>
          </a:p>
        </p:txBody>
      </p:sp>
      <p:sp>
        <p:nvSpPr>
          <p:cNvPr id="7" name="TextBox 6"/>
          <p:cNvSpPr txBox="1"/>
          <p:nvPr/>
        </p:nvSpPr>
        <p:spPr>
          <a:xfrm>
            <a:off x="198894" y="6107036"/>
            <a:ext cx="8839200" cy="473912"/>
          </a:xfrm>
          <a:prstGeom prst="rect">
            <a:avLst/>
          </a:prstGeom>
          <a:noFill/>
        </p:spPr>
        <p:txBody>
          <a:bodyPr wrap="square" rtlCol="0">
            <a:spAutoFit/>
          </a:bodyPr>
          <a:lstStyle/>
          <a:p>
            <a:pPr algn="ctr">
              <a:lnSpc>
                <a:spcPts val="2700"/>
              </a:lnSpc>
            </a:pPr>
            <a:r>
              <a:rPr lang="en-US" sz="3600" i="1" dirty="0" smtClean="0">
                <a:solidFill>
                  <a:srgbClr val="00A84C"/>
                </a:solidFill>
              </a:rPr>
              <a:t>Existing models do </a:t>
            </a:r>
            <a:r>
              <a:rPr lang="en-US" sz="3600" i="1" dirty="0">
                <a:solidFill>
                  <a:srgbClr val="00A84C"/>
                </a:solidFill>
              </a:rPr>
              <a:t>n</a:t>
            </a:r>
            <a:r>
              <a:rPr lang="en-US" sz="3600" i="1" dirty="0" smtClean="0">
                <a:solidFill>
                  <a:srgbClr val="00A84C"/>
                </a:solidFill>
              </a:rPr>
              <a:t>ot </a:t>
            </a:r>
            <a:r>
              <a:rPr lang="en-US" sz="3600" i="1" dirty="0">
                <a:solidFill>
                  <a:srgbClr val="00A84C"/>
                </a:solidFill>
              </a:rPr>
              <a:t>s</a:t>
            </a:r>
            <a:r>
              <a:rPr lang="en-US" sz="3600" i="1" dirty="0" smtClean="0">
                <a:solidFill>
                  <a:srgbClr val="00A84C"/>
                </a:solidFill>
              </a:rPr>
              <a:t>erve </a:t>
            </a:r>
            <a:r>
              <a:rPr lang="en-US" sz="3600" i="1" dirty="0">
                <a:solidFill>
                  <a:srgbClr val="00A84C"/>
                </a:solidFill>
              </a:rPr>
              <a:t>o</a:t>
            </a:r>
            <a:r>
              <a:rPr lang="en-US" sz="3600" i="1" dirty="0" smtClean="0">
                <a:solidFill>
                  <a:srgbClr val="00A84C"/>
                </a:solidFill>
              </a:rPr>
              <a:t>ur </a:t>
            </a:r>
            <a:r>
              <a:rPr lang="en-US" sz="3600" i="1" dirty="0" smtClean="0">
                <a:solidFill>
                  <a:srgbClr val="00A84C"/>
                </a:solidFill>
              </a:rPr>
              <a:t>n</a:t>
            </a:r>
            <a:r>
              <a:rPr lang="en-US" sz="3600" i="1" dirty="0" smtClean="0">
                <a:solidFill>
                  <a:srgbClr val="00A84C"/>
                </a:solidFill>
              </a:rPr>
              <a:t>eeds ... </a:t>
            </a:r>
            <a:endParaRPr lang="en-US" sz="3600" i="1" dirty="0">
              <a:solidFill>
                <a:srgbClr val="00A84C"/>
              </a:solidFill>
            </a:endParaRPr>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51917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286" y="381000"/>
            <a:ext cx="8229600" cy="1143000"/>
          </a:xfrm>
        </p:spPr>
        <p:txBody>
          <a:bodyPr>
            <a:normAutofit fontScale="90000"/>
          </a:bodyPr>
          <a:lstStyle/>
          <a:p>
            <a:r>
              <a:rPr lang="en-US" dirty="0" smtClean="0">
                <a:solidFill>
                  <a:srgbClr val="00A84C"/>
                </a:solidFill>
              </a:rPr>
              <a:t>A Variable-Centric</a:t>
            </a:r>
            <a:br>
              <a:rPr lang="en-US" dirty="0" smtClean="0">
                <a:solidFill>
                  <a:srgbClr val="00A84C"/>
                </a:solidFill>
              </a:rPr>
            </a:br>
            <a:r>
              <a:rPr lang="en-US" dirty="0" smtClean="0">
                <a:solidFill>
                  <a:srgbClr val="00A84C"/>
                </a:solidFill>
              </a:rPr>
              <a:t> Experimental Metadata Model</a:t>
            </a:r>
            <a:endParaRPr lang="en-US" sz="3100" dirty="0">
              <a:solidFill>
                <a:srgbClr val="00A84C"/>
              </a:solidFill>
            </a:endParaRPr>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65" name="Picture 5" descr="C:\Users\brushm\Desktop\EMM_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2" y="1661764"/>
            <a:ext cx="8620128" cy="496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6480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286" y="381000"/>
            <a:ext cx="8229600" cy="1143000"/>
          </a:xfrm>
        </p:spPr>
        <p:txBody>
          <a:bodyPr>
            <a:normAutofit fontScale="90000"/>
          </a:bodyPr>
          <a:lstStyle/>
          <a:p>
            <a:r>
              <a:rPr lang="en-US" dirty="0" smtClean="0">
                <a:solidFill>
                  <a:srgbClr val="00A84C"/>
                </a:solidFill>
              </a:rPr>
              <a:t>A Variable-Centric</a:t>
            </a:r>
            <a:br>
              <a:rPr lang="en-US" dirty="0" smtClean="0">
                <a:solidFill>
                  <a:srgbClr val="00A84C"/>
                </a:solidFill>
              </a:rPr>
            </a:br>
            <a:r>
              <a:rPr lang="en-US" dirty="0" smtClean="0">
                <a:solidFill>
                  <a:srgbClr val="00A84C"/>
                </a:solidFill>
              </a:rPr>
              <a:t> Experimental Metadata Model</a:t>
            </a:r>
            <a:endParaRPr lang="en-US" sz="3100" dirty="0">
              <a:solidFill>
                <a:srgbClr val="00A84C"/>
              </a:solidFill>
            </a:endParaRPr>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65" name="Picture 5" descr="C:\Users\brushm\Desktop\EMM_002.jpg"/>
          <p:cNvPicPr>
            <a:picLocks noChangeAspect="1" noChangeArrowheads="1"/>
          </p:cNvPicPr>
          <p:nvPr/>
        </p:nvPicPr>
        <p:blipFill rotWithShape="1">
          <a:blip r:embed="rId3">
            <a:extLst>
              <a:ext uri="{28A0092B-C50C-407E-A947-70E740481C1C}">
                <a14:useLocalDpi xmlns:a14="http://schemas.microsoft.com/office/drawing/2010/main" val="0"/>
              </a:ext>
            </a:extLst>
          </a:blip>
          <a:srcRect l="61713" t="32411" b="40599"/>
          <a:stretch/>
        </p:blipFill>
        <p:spPr bwMode="auto">
          <a:xfrm>
            <a:off x="1143000" y="2352675"/>
            <a:ext cx="6869746"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680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875" y="207120"/>
            <a:ext cx="8631558" cy="1143000"/>
          </a:xfrm>
        </p:spPr>
        <p:txBody>
          <a:bodyPr>
            <a:normAutofit fontScale="90000"/>
          </a:bodyPr>
          <a:lstStyle/>
          <a:p>
            <a:r>
              <a:rPr lang="en-US" sz="4800" dirty="0" smtClean="0">
                <a:solidFill>
                  <a:srgbClr val="00A84C"/>
                </a:solidFill>
              </a:rPr>
              <a:t>II. Lessons Inform Project Deliverables</a:t>
            </a:r>
            <a:endParaRPr lang="en-US" sz="4800" dirty="0">
              <a:solidFill>
                <a:srgbClr val="00A84C"/>
              </a:solidFill>
            </a:endParaRPr>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71948" y="1280652"/>
            <a:ext cx="8382000" cy="5632311"/>
          </a:xfrm>
          <a:prstGeom prst="rect">
            <a:avLst/>
          </a:prstGeom>
          <a:noFill/>
        </p:spPr>
        <p:txBody>
          <a:bodyPr wrap="square" rtlCol="0">
            <a:spAutoFit/>
          </a:bodyPr>
          <a:lstStyle/>
          <a:p>
            <a:pPr marL="342900" indent="-342900">
              <a:buFont typeface="+mj-lt"/>
              <a:buAutoNum type="arabicPeriod"/>
            </a:pPr>
            <a:r>
              <a:rPr lang="en-US" sz="2400" b="1" dirty="0" smtClean="0"/>
              <a:t>A </a:t>
            </a:r>
            <a:r>
              <a:rPr lang="en-US" sz="2400" b="1" dirty="0"/>
              <a:t>diverse and informative body of work already exists in this area </a:t>
            </a:r>
            <a:r>
              <a:rPr lang="en-US" sz="2400" b="1" dirty="0" smtClean="0"/>
              <a:t>that can inform our efforts.</a:t>
            </a:r>
            <a:endParaRPr lang="en-US" sz="2400" b="1" dirty="0"/>
          </a:p>
          <a:p>
            <a:pPr lvl="1">
              <a:spcBef>
                <a:spcPts val="1200"/>
              </a:spcBef>
            </a:pPr>
            <a:r>
              <a:rPr lang="en-US" sz="2200" dirty="0">
                <a:solidFill>
                  <a:srgbClr val="00A84C"/>
                </a:solidFill>
              </a:rPr>
              <a:t>D1. Landscape </a:t>
            </a:r>
            <a:r>
              <a:rPr lang="en-US" sz="2200" dirty="0" smtClean="0">
                <a:solidFill>
                  <a:srgbClr val="00A84C"/>
                </a:solidFill>
              </a:rPr>
              <a:t>Analysis : structured </a:t>
            </a:r>
            <a:r>
              <a:rPr lang="en-US" sz="2200" dirty="0">
                <a:solidFill>
                  <a:srgbClr val="00A84C"/>
                </a:solidFill>
              </a:rPr>
              <a:t>evaluation of initiatives, standards, and </a:t>
            </a:r>
            <a:r>
              <a:rPr lang="en-US" sz="2200" dirty="0" smtClean="0">
                <a:solidFill>
                  <a:srgbClr val="00A84C"/>
                </a:solidFill>
              </a:rPr>
              <a:t>systems  </a:t>
            </a:r>
            <a:r>
              <a:rPr lang="en-US" sz="2200" dirty="0">
                <a:solidFill>
                  <a:srgbClr val="00A84C"/>
                </a:solidFill>
              </a:rPr>
              <a:t>(</a:t>
            </a:r>
            <a:r>
              <a:rPr lang="en-US" sz="2200" dirty="0">
                <a:solidFill>
                  <a:srgbClr val="00A84C"/>
                </a:solidFill>
                <a:hlinkClick r:id="rId3"/>
              </a:rPr>
              <a:t>link</a:t>
            </a:r>
            <a:r>
              <a:rPr lang="en-US" sz="2200" dirty="0">
                <a:solidFill>
                  <a:srgbClr val="00A84C"/>
                </a:solidFill>
              </a:rPr>
              <a:t>)</a:t>
            </a:r>
          </a:p>
          <a:p>
            <a:pPr marL="342900" indent="-342900">
              <a:spcBef>
                <a:spcPts val="1200"/>
              </a:spcBef>
              <a:buFont typeface="+mj-lt"/>
              <a:buAutoNum type="arabicPeriod"/>
            </a:pPr>
            <a:r>
              <a:rPr lang="en-US" sz="2400" b="1" baseline="0" dirty="0" smtClean="0"/>
              <a:t>A s</a:t>
            </a:r>
            <a:r>
              <a:rPr lang="en-US" sz="2400" b="1" dirty="0" smtClean="0"/>
              <a:t>trong foundation of standards and practices generic metadata collection exists</a:t>
            </a:r>
          </a:p>
          <a:p>
            <a:pPr lvl="1">
              <a:spcBef>
                <a:spcPts val="1200"/>
              </a:spcBef>
            </a:pPr>
            <a:r>
              <a:rPr lang="en-US" sz="2200" dirty="0" smtClean="0">
                <a:solidFill>
                  <a:srgbClr val="00A84C"/>
                </a:solidFill>
              </a:rPr>
              <a:t>D2</a:t>
            </a:r>
            <a:r>
              <a:rPr lang="en-US" sz="2200" dirty="0">
                <a:solidFill>
                  <a:srgbClr val="00A84C"/>
                </a:solidFill>
              </a:rPr>
              <a:t>. Generic Metadata </a:t>
            </a:r>
            <a:r>
              <a:rPr lang="en-US" sz="2200" dirty="0" smtClean="0">
                <a:solidFill>
                  <a:srgbClr val="00A84C"/>
                </a:solidFill>
              </a:rPr>
              <a:t>Recommendations: i</a:t>
            </a:r>
            <a:r>
              <a:rPr lang="en-US" sz="2200" dirty="0" smtClean="0">
                <a:solidFill>
                  <a:srgbClr val="00A84C"/>
                </a:solidFill>
              </a:rPr>
              <a:t>dentify core elements and propose standards to adopt</a:t>
            </a:r>
            <a:r>
              <a:rPr lang="en-US" sz="2200" dirty="0" smtClean="0">
                <a:solidFill>
                  <a:srgbClr val="00A84C"/>
                </a:solidFill>
              </a:rPr>
              <a:t> </a:t>
            </a:r>
            <a:r>
              <a:rPr lang="en-US" sz="2200" dirty="0">
                <a:solidFill>
                  <a:srgbClr val="00A84C"/>
                </a:solidFill>
              </a:rPr>
              <a:t>(</a:t>
            </a:r>
            <a:r>
              <a:rPr lang="en-US" sz="2200" dirty="0">
                <a:solidFill>
                  <a:srgbClr val="00A84C"/>
                </a:solidFill>
                <a:hlinkClick r:id="rId4"/>
              </a:rPr>
              <a:t>link</a:t>
            </a:r>
            <a:r>
              <a:rPr lang="en-US" sz="2200" dirty="0">
                <a:solidFill>
                  <a:srgbClr val="00A84C"/>
                </a:solidFill>
              </a:rPr>
              <a:t>)</a:t>
            </a:r>
          </a:p>
          <a:p>
            <a:pPr marL="342900" indent="-342900">
              <a:spcBef>
                <a:spcPts val="1200"/>
              </a:spcBef>
              <a:buFont typeface="+mj-lt"/>
              <a:buAutoNum type="arabicPeriod"/>
            </a:pPr>
            <a:r>
              <a:rPr lang="en-US" sz="2400" b="1" baseline="0" dirty="0" smtClean="0"/>
              <a:t>Key</a:t>
            </a:r>
            <a:r>
              <a:rPr lang="en-US" sz="2400" b="1" dirty="0" smtClean="0"/>
              <a:t> challenge lies in defining</a:t>
            </a:r>
            <a:r>
              <a:rPr lang="en-US" sz="2400" b="1" baseline="0" dirty="0" smtClean="0"/>
              <a:t> </a:t>
            </a:r>
            <a:r>
              <a:rPr lang="en-US" sz="2400" b="1" dirty="0" smtClean="0"/>
              <a:t>standards for experimental metadata that can</a:t>
            </a:r>
            <a:r>
              <a:rPr lang="en-US" sz="2400" b="1" baseline="0" dirty="0" smtClean="0"/>
              <a:t> support its collection and integration</a:t>
            </a:r>
            <a:endParaRPr lang="en-US" sz="2400" b="1" dirty="0"/>
          </a:p>
          <a:p>
            <a:pPr lvl="1">
              <a:spcBef>
                <a:spcPts val="1200"/>
              </a:spcBef>
            </a:pPr>
            <a:r>
              <a:rPr lang="en-US" sz="2200" dirty="0" smtClean="0">
                <a:solidFill>
                  <a:srgbClr val="00A84C"/>
                </a:solidFill>
              </a:rPr>
              <a:t>D3</a:t>
            </a:r>
            <a:r>
              <a:rPr lang="en-US" sz="2200" dirty="0">
                <a:solidFill>
                  <a:srgbClr val="00A84C"/>
                </a:solidFill>
              </a:rPr>
              <a:t>. Reference Model of Experimental Concepts (</a:t>
            </a:r>
            <a:r>
              <a:rPr lang="en-US" sz="2200" dirty="0">
                <a:solidFill>
                  <a:srgbClr val="00A84C"/>
                </a:solidFill>
                <a:hlinkClick r:id="rId5"/>
              </a:rPr>
              <a:t>link</a:t>
            </a:r>
            <a:r>
              <a:rPr lang="en-US" sz="2200" dirty="0">
                <a:solidFill>
                  <a:srgbClr val="00A84C"/>
                </a:solidFill>
              </a:rPr>
              <a:t>)</a:t>
            </a:r>
          </a:p>
          <a:p>
            <a:pPr lvl="1">
              <a:spcBef>
                <a:spcPts val="1200"/>
              </a:spcBef>
            </a:pPr>
            <a:r>
              <a:rPr lang="en-US" sz="2200" dirty="0" smtClean="0">
                <a:solidFill>
                  <a:srgbClr val="00A84C"/>
                </a:solidFill>
              </a:rPr>
              <a:t>D4</a:t>
            </a:r>
            <a:r>
              <a:rPr lang="en-US" sz="2200" dirty="0">
                <a:solidFill>
                  <a:srgbClr val="00A84C"/>
                </a:solidFill>
              </a:rPr>
              <a:t>. Experimental Metadata Model Straw Man (</a:t>
            </a:r>
            <a:r>
              <a:rPr lang="en-US" sz="2200" dirty="0">
                <a:solidFill>
                  <a:srgbClr val="00A84C"/>
                </a:solidFill>
                <a:hlinkClick r:id="rId6"/>
              </a:rPr>
              <a:t>link</a:t>
            </a:r>
            <a:r>
              <a:rPr lang="en-US" sz="2200" dirty="0">
                <a:solidFill>
                  <a:srgbClr val="00A84C"/>
                </a:solidFill>
              </a:rPr>
              <a:t>)</a:t>
            </a:r>
          </a:p>
          <a:p>
            <a:r>
              <a:rPr lang="en-US" sz="2400" dirty="0" smtClean="0"/>
              <a:t> </a:t>
            </a:r>
            <a:endParaRPr lang="en-US" sz="2400" dirty="0"/>
          </a:p>
        </p:txBody>
      </p:sp>
    </p:spTree>
    <p:extLst>
      <p:ext uri="{BB962C8B-B14F-4D97-AF65-F5344CB8AC3E}">
        <p14:creationId xmlns:p14="http://schemas.microsoft.com/office/powerpoint/2010/main" val="8880990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413286" y="381000"/>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A84C"/>
                </a:solidFill>
              </a:rPr>
              <a:t>A Variable-Centric</a:t>
            </a:r>
            <a:br>
              <a:rPr lang="en-US" smtClean="0">
                <a:solidFill>
                  <a:srgbClr val="00A84C"/>
                </a:solidFill>
              </a:rPr>
            </a:br>
            <a:r>
              <a:rPr lang="en-US" smtClean="0">
                <a:solidFill>
                  <a:srgbClr val="00A84C"/>
                </a:solidFill>
              </a:rPr>
              <a:t> Experimental Metadata Model</a:t>
            </a:r>
            <a:endParaRPr lang="en-US" sz="3100" dirty="0">
              <a:solidFill>
                <a:srgbClr val="00A84C"/>
              </a:solidFill>
            </a:endParaRPr>
          </a:p>
        </p:txBody>
      </p:sp>
      <p:grpSp>
        <p:nvGrpSpPr>
          <p:cNvPr id="9" name="Group 8"/>
          <p:cNvGrpSpPr/>
          <p:nvPr/>
        </p:nvGrpSpPr>
        <p:grpSpPr>
          <a:xfrm>
            <a:off x="1676400" y="1752600"/>
            <a:ext cx="5562600" cy="4191000"/>
            <a:chOff x="2050800" y="1752600"/>
            <a:chExt cx="4959600" cy="3763882"/>
          </a:xfrm>
        </p:grpSpPr>
        <p:pic>
          <p:nvPicPr>
            <p:cNvPr id="40965" name="Picture 5" descr="C:\Users\brushm\Desktop\EMM_002.jpg"/>
            <p:cNvPicPr>
              <a:picLocks noChangeAspect="1" noChangeArrowheads="1"/>
            </p:cNvPicPr>
            <p:nvPr/>
          </p:nvPicPr>
          <p:blipFill rotWithShape="1">
            <a:blip r:embed="rId3">
              <a:extLst>
                <a:ext uri="{28A0092B-C50C-407E-A947-70E740481C1C}">
                  <a14:useLocalDpi xmlns:a14="http://schemas.microsoft.com/office/drawing/2010/main" val="0"/>
                </a:ext>
              </a:extLst>
            </a:blip>
            <a:srcRect l="28895" t="38804" r="42657" b="15531"/>
            <a:stretch/>
          </p:blipFill>
          <p:spPr bwMode="auto">
            <a:xfrm>
              <a:off x="2280999" y="1858882"/>
              <a:ext cx="3772140" cy="35612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0800" y="1752600"/>
              <a:ext cx="2025740" cy="145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0998" y="4938217"/>
              <a:ext cx="577543" cy="578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66286" y="2187490"/>
              <a:ext cx="1644114" cy="3204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650555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sp>
        <p:nvSpPr>
          <p:cNvPr id="2" name="TextBox 1"/>
          <p:cNvSpPr txBox="1"/>
          <p:nvPr/>
        </p:nvSpPr>
        <p:spPr>
          <a:xfrm>
            <a:off x="7477273" y="2362200"/>
            <a:ext cx="623889" cy="369332"/>
          </a:xfrm>
          <a:prstGeom prst="rect">
            <a:avLst/>
          </a:prstGeom>
          <a:noFill/>
        </p:spPr>
        <p:txBody>
          <a:bodyPr wrap="none" rtlCol="0">
            <a:spAutoFit/>
          </a:bodyPr>
          <a:lstStyle/>
          <a:p>
            <a:r>
              <a:rPr lang="en-US" dirty="0" smtClean="0"/>
              <a:t>(GO)</a:t>
            </a:r>
            <a:endParaRPr lang="en-US" dirty="0"/>
          </a:p>
        </p:txBody>
      </p:sp>
      <p:sp>
        <p:nvSpPr>
          <p:cNvPr id="6" name="TextBox 5"/>
          <p:cNvSpPr txBox="1"/>
          <p:nvPr/>
        </p:nvSpPr>
        <p:spPr>
          <a:xfrm>
            <a:off x="7410038" y="3251482"/>
            <a:ext cx="800347" cy="369332"/>
          </a:xfrm>
          <a:prstGeom prst="rect">
            <a:avLst/>
          </a:prstGeom>
          <a:noFill/>
        </p:spPr>
        <p:txBody>
          <a:bodyPr wrap="none" rtlCol="0">
            <a:spAutoFit/>
          </a:bodyPr>
          <a:lstStyle/>
          <a:p>
            <a:r>
              <a:rPr lang="en-US" dirty="0" smtClean="0"/>
              <a:t>(PATO)</a:t>
            </a:r>
            <a:endParaRPr lang="en-US" dirty="0"/>
          </a:p>
        </p:txBody>
      </p:sp>
      <p:sp>
        <p:nvSpPr>
          <p:cNvPr id="7" name="TextBox 6"/>
          <p:cNvSpPr txBox="1"/>
          <p:nvPr/>
        </p:nvSpPr>
        <p:spPr>
          <a:xfrm>
            <a:off x="7492642" y="4267200"/>
            <a:ext cx="660758" cy="369332"/>
          </a:xfrm>
          <a:prstGeom prst="rect">
            <a:avLst/>
          </a:prstGeom>
          <a:noFill/>
        </p:spPr>
        <p:txBody>
          <a:bodyPr wrap="none" rtlCol="0">
            <a:spAutoFit/>
          </a:bodyPr>
          <a:lstStyle/>
          <a:p>
            <a:r>
              <a:rPr lang="en-US" dirty="0" smtClean="0"/>
              <a:t>(OBI)</a:t>
            </a:r>
            <a:endParaRPr lang="en-US" dirty="0"/>
          </a:p>
        </p:txBody>
      </p:sp>
      <p:grpSp>
        <p:nvGrpSpPr>
          <p:cNvPr id="4" name="Group 3"/>
          <p:cNvGrpSpPr/>
          <p:nvPr/>
        </p:nvGrpSpPr>
        <p:grpSpPr>
          <a:xfrm>
            <a:off x="1253726" y="2034564"/>
            <a:ext cx="6035289" cy="3407902"/>
            <a:chOff x="1253726" y="2034564"/>
            <a:chExt cx="6035289" cy="3407902"/>
          </a:xfrm>
        </p:grpSpPr>
        <p:pic>
          <p:nvPicPr>
            <p:cNvPr id="41989" name="Picture 5" descr="C:\Users\brushm\Desktop\EMM_1.jpg"/>
            <p:cNvPicPr>
              <a:picLocks noChangeAspect="1" noChangeArrowheads="1"/>
            </p:cNvPicPr>
            <p:nvPr/>
          </p:nvPicPr>
          <p:blipFill rotWithShape="1">
            <a:blip r:embed="rId3">
              <a:extLst>
                <a:ext uri="{28A0092B-C50C-407E-A947-70E740481C1C}">
                  <a14:useLocalDpi xmlns:a14="http://schemas.microsoft.com/office/drawing/2010/main" val="0"/>
                </a:ext>
              </a:extLst>
            </a:blip>
            <a:srcRect l="72926" t="32367" b="39816"/>
            <a:stretch/>
          </p:blipFill>
          <p:spPr bwMode="auto">
            <a:xfrm>
              <a:off x="1524000" y="2034564"/>
              <a:ext cx="5765015" cy="30708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1600" y="2138972"/>
              <a:ext cx="540548" cy="805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53726" y="4636532"/>
              <a:ext cx="540548" cy="805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913630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rotWithShape="1">
          <a:blip r:embed="rId3">
            <a:extLst>
              <a:ext uri="{28A0092B-C50C-407E-A947-70E740481C1C}">
                <a14:useLocalDpi xmlns:a14="http://schemas.microsoft.com/office/drawing/2010/main" val="0"/>
              </a:ext>
            </a:extLst>
          </a:blip>
          <a:srcRect l="32565" t="40444" r="14089" b="13793"/>
          <a:stretch/>
        </p:blipFill>
        <p:spPr bwMode="auto">
          <a:xfrm>
            <a:off x="762000" y="1873624"/>
            <a:ext cx="7608868" cy="33841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00800" y="1873624"/>
            <a:ext cx="1970068"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5800" y="1797424"/>
            <a:ext cx="1970068"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810253" y="4355068"/>
            <a:ext cx="800347" cy="369332"/>
          </a:xfrm>
          <a:prstGeom prst="rect">
            <a:avLst/>
          </a:prstGeom>
          <a:noFill/>
        </p:spPr>
        <p:txBody>
          <a:bodyPr wrap="none" rtlCol="0">
            <a:spAutoFit/>
          </a:bodyPr>
          <a:lstStyle/>
          <a:p>
            <a:r>
              <a:rPr lang="en-US" dirty="0" smtClean="0"/>
              <a:t>(PATO)</a:t>
            </a:r>
            <a:endParaRPr lang="en-US" dirty="0"/>
          </a:p>
        </p:txBody>
      </p:sp>
      <p:sp>
        <p:nvSpPr>
          <p:cNvPr id="10" name="TextBox 9"/>
          <p:cNvSpPr txBox="1"/>
          <p:nvPr/>
        </p:nvSpPr>
        <p:spPr>
          <a:xfrm>
            <a:off x="457200" y="4495800"/>
            <a:ext cx="865943" cy="369332"/>
          </a:xfrm>
          <a:prstGeom prst="rect">
            <a:avLst/>
          </a:prstGeom>
          <a:noFill/>
        </p:spPr>
        <p:txBody>
          <a:bodyPr wrap="none" rtlCol="0">
            <a:spAutoFit/>
          </a:bodyPr>
          <a:lstStyle/>
          <a:p>
            <a:r>
              <a:rPr lang="en-US" dirty="0" smtClean="0"/>
              <a:t>(ChEBI)</a:t>
            </a:r>
            <a:endParaRPr lang="en-US" dirty="0"/>
          </a:p>
        </p:txBody>
      </p:sp>
      <p:sp>
        <p:nvSpPr>
          <p:cNvPr id="11" name="TextBox 10"/>
          <p:cNvSpPr txBox="1"/>
          <p:nvPr/>
        </p:nvSpPr>
        <p:spPr>
          <a:xfrm>
            <a:off x="4953000" y="5345668"/>
            <a:ext cx="660758" cy="369332"/>
          </a:xfrm>
          <a:prstGeom prst="rect">
            <a:avLst/>
          </a:prstGeom>
          <a:noFill/>
        </p:spPr>
        <p:txBody>
          <a:bodyPr wrap="none" rtlCol="0">
            <a:spAutoFit/>
          </a:bodyPr>
          <a:lstStyle/>
          <a:p>
            <a:r>
              <a:rPr lang="en-US" dirty="0" smtClean="0"/>
              <a:t>(OBI)</a:t>
            </a:r>
            <a:endParaRPr lang="en-US" dirty="0"/>
          </a:p>
        </p:txBody>
      </p:sp>
      <p:sp>
        <p:nvSpPr>
          <p:cNvPr id="12" name="TextBox 11"/>
          <p:cNvSpPr txBox="1"/>
          <p:nvPr/>
        </p:nvSpPr>
        <p:spPr>
          <a:xfrm>
            <a:off x="2640139" y="5345668"/>
            <a:ext cx="1779461" cy="369332"/>
          </a:xfrm>
          <a:prstGeom prst="rect">
            <a:avLst/>
          </a:prstGeom>
          <a:noFill/>
        </p:spPr>
        <p:txBody>
          <a:bodyPr wrap="none" rtlCol="0">
            <a:spAutoFit/>
          </a:bodyPr>
          <a:lstStyle/>
          <a:p>
            <a:r>
              <a:rPr lang="en-US" dirty="0" smtClean="0"/>
              <a:t>(NCBI Taxonomy)</a:t>
            </a:r>
            <a:endParaRPr lang="en-US" dirty="0"/>
          </a:p>
        </p:txBody>
      </p:sp>
    </p:spTree>
    <p:extLst>
      <p:ext uri="{BB962C8B-B14F-4D97-AF65-F5344CB8AC3E}">
        <p14:creationId xmlns:p14="http://schemas.microsoft.com/office/powerpoint/2010/main" val="7335640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rotWithShape="1">
          <a:blip r:embed="rId3">
            <a:extLst>
              <a:ext uri="{28A0092B-C50C-407E-A947-70E740481C1C}">
                <a14:useLocalDpi xmlns:a14="http://schemas.microsoft.com/office/drawing/2010/main" val="0"/>
              </a:ext>
            </a:extLst>
          </a:blip>
          <a:srcRect r="60611"/>
          <a:stretch/>
        </p:blipFill>
        <p:spPr bwMode="auto">
          <a:xfrm>
            <a:off x="2514600" y="1219200"/>
            <a:ext cx="4052351" cy="5334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2364937">
            <a:off x="5646722" y="1588238"/>
            <a:ext cx="1970068"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7796279">
            <a:off x="5552592" y="4044662"/>
            <a:ext cx="1970068"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69424" y="3167903"/>
            <a:ext cx="762000" cy="180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91979" y="1458270"/>
            <a:ext cx="554960" cy="307777"/>
          </a:xfrm>
          <a:prstGeom prst="rect">
            <a:avLst/>
          </a:prstGeom>
          <a:noFill/>
        </p:spPr>
        <p:txBody>
          <a:bodyPr wrap="none" rtlCol="0">
            <a:spAutoFit/>
          </a:bodyPr>
          <a:lstStyle/>
          <a:p>
            <a:r>
              <a:rPr lang="en-US" sz="1400" dirty="0" smtClean="0"/>
              <a:t>(OBI)</a:t>
            </a:r>
            <a:endParaRPr lang="en-US" sz="1400" dirty="0"/>
          </a:p>
        </p:txBody>
      </p:sp>
      <p:sp>
        <p:nvSpPr>
          <p:cNvPr id="11" name="TextBox 10"/>
          <p:cNvSpPr txBox="1"/>
          <p:nvPr/>
        </p:nvSpPr>
        <p:spPr>
          <a:xfrm>
            <a:off x="1864659" y="2511623"/>
            <a:ext cx="715260" cy="307777"/>
          </a:xfrm>
          <a:prstGeom prst="rect">
            <a:avLst/>
          </a:prstGeom>
          <a:noFill/>
        </p:spPr>
        <p:txBody>
          <a:bodyPr wrap="none" rtlCol="0">
            <a:spAutoFit/>
          </a:bodyPr>
          <a:lstStyle/>
          <a:p>
            <a:r>
              <a:rPr lang="en-US" sz="1400" dirty="0" smtClean="0"/>
              <a:t>(ChEBI)</a:t>
            </a:r>
            <a:endParaRPr lang="en-US" sz="1400" dirty="0"/>
          </a:p>
        </p:txBody>
      </p:sp>
      <p:sp>
        <p:nvSpPr>
          <p:cNvPr id="12" name="TextBox 11"/>
          <p:cNvSpPr txBox="1"/>
          <p:nvPr/>
        </p:nvSpPr>
        <p:spPr>
          <a:xfrm>
            <a:off x="1371600" y="3412576"/>
            <a:ext cx="1295400" cy="307777"/>
          </a:xfrm>
          <a:prstGeom prst="rect">
            <a:avLst/>
          </a:prstGeom>
          <a:noFill/>
        </p:spPr>
        <p:txBody>
          <a:bodyPr wrap="square" rtlCol="0">
            <a:spAutoFit/>
          </a:bodyPr>
          <a:lstStyle/>
          <a:p>
            <a:r>
              <a:rPr lang="en-US" sz="1400" dirty="0" smtClean="0"/>
              <a:t>(ChEBI, RNAO)</a:t>
            </a:r>
            <a:endParaRPr lang="en-US" sz="1400" dirty="0"/>
          </a:p>
        </p:txBody>
      </p:sp>
      <p:sp>
        <p:nvSpPr>
          <p:cNvPr id="13" name="TextBox 12"/>
          <p:cNvSpPr txBox="1"/>
          <p:nvPr/>
        </p:nvSpPr>
        <p:spPr>
          <a:xfrm>
            <a:off x="2068606" y="4452482"/>
            <a:ext cx="647700" cy="307777"/>
          </a:xfrm>
          <a:prstGeom prst="rect">
            <a:avLst/>
          </a:prstGeom>
          <a:noFill/>
        </p:spPr>
        <p:txBody>
          <a:bodyPr wrap="square" rtlCol="0">
            <a:spAutoFit/>
          </a:bodyPr>
          <a:lstStyle/>
          <a:p>
            <a:r>
              <a:rPr lang="en-US" sz="1400" dirty="0" smtClean="0"/>
              <a:t>(CL)</a:t>
            </a:r>
            <a:endParaRPr lang="en-US" sz="1400" dirty="0"/>
          </a:p>
        </p:txBody>
      </p:sp>
      <p:sp>
        <p:nvSpPr>
          <p:cNvPr id="14" name="TextBox 13"/>
          <p:cNvSpPr txBox="1"/>
          <p:nvPr/>
        </p:nvSpPr>
        <p:spPr>
          <a:xfrm>
            <a:off x="1663364" y="5360894"/>
            <a:ext cx="976742" cy="523220"/>
          </a:xfrm>
          <a:prstGeom prst="rect">
            <a:avLst/>
          </a:prstGeom>
          <a:noFill/>
        </p:spPr>
        <p:txBody>
          <a:bodyPr wrap="none" rtlCol="0">
            <a:spAutoFit/>
          </a:bodyPr>
          <a:lstStyle/>
          <a:p>
            <a:pPr algn="ctr"/>
            <a:r>
              <a:rPr lang="en-US" sz="1400" dirty="0" smtClean="0"/>
              <a:t>(NCBI</a:t>
            </a:r>
          </a:p>
          <a:p>
            <a:pPr algn="ctr"/>
            <a:r>
              <a:rPr lang="en-US" sz="1400" dirty="0" smtClean="0"/>
              <a:t>Taxonomy)</a:t>
            </a:r>
            <a:endParaRPr lang="en-US" sz="1400" dirty="0"/>
          </a:p>
        </p:txBody>
      </p:sp>
      <p:sp>
        <p:nvSpPr>
          <p:cNvPr id="15" name="TextBox 14"/>
          <p:cNvSpPr txBox="1"/>
          <p:nvPr/>
        </p:nvSpPr>
        <p:spPr>
          <a:xfrm>
            <a:off x="3336406" y="6172200"/>
            <a:ext cx="522900" cy="307777"/>
          </a:xfrm>
          <a:prstGeom prst="rect">
            <a:avLst/>
          </a:prstGeom>
          <a:noFill/>
        </p:spPr>
        <p:txBody>
          <a:bodyPr wrap="none" rtlCol="0">
            <a:spAutoFit/>
          </a:bodyPr>
          <a:lstStyle/>
          <a:p>
            <a:pPr algn="ctr"/>
            <a:r>
              <a:rPr lang="en-US" sz="1400" dirty="0" smtClean="0"/>
              <a:t>(DO)</a:t>
            </a:r>
          </a:p>
        </p:txBody>
      </p:sp>
    </p:spTree>
    <p:extLst>
      <p:ext uri="{BB962C8B-B14F-4D97-AF65-F5344CB8AC3E}">
        <p14:creationId xmlns:p14="http://schemas.microsoft.com/office/powerpoint/2010/main" val="10493619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609600" y="1605440"/>
            <a:ext cx="4114800" cy="49934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t>dataset</a:t>
            </a:r>
            <a:endParaRPr lang="en-US" sz="1400" dirty="0"/>
          </a:p>
          <a:p>
            <a:pPr marL="288925" indent="0">
              <a:buNone/>
            </a:pPr>
            <a:r>
              <a:rPr lang="en-US" sz="1400" b="1" dirty="0" smtClean="0"/>
              <a:t>experiment</a:t>
            </a:r>
            <a:r>
              <a:rPr lang="en-US" sz="1400" dirty="0" smtClean="0"/>
              <a:t> </a:t>
            </a:r>
            <a:r>
              <a:rPr lang="en-US" sz="1400" dirty="0"/>
              <a:t>(1 . . .m)</a:t>
            </a:r>
          </a:p>
          <a:p>
            <a:pPr marL="625475" indent="0">
              <a:buNone/>
            </a:pPr>
            <a:r>
              <a:rPr lang="en-US" sz="1400" b="1" dirty="0"/>
              <a:t>investigator</a:t>
            </a:r>
            <a:r>
              <a:rPr lang="en-US" sz="1400" dirty="0"/>
              <a:t> (1 . . . m)</a:t>
            </a:r>
          </a:p>
          <a:p>
            <a:pPr marL="625475" indent="0">
              <a:buNone/>
            </a:pPr>
            <a:r>
              <a:rPr lang="en-US" sz="1400" b="1" dirty="0"/>
              <a:t>research organization </a:t>
            </a:r>
            <a:r>
              <a:rPr lang="en-US" sz="1400" dirty="0"/>
              <a:t>(1 . . . m)</a:t>
            </a:r>
          </a:p>
          <a:p>
            <a:pPr marL="625475" indent="0">
              <a:buNone/>
            </a:pPr>
            <a:r>
              <a:rPr lang="en-US" sz="1400" b="1" dirty="0"/>
              <a:t>research facility</a:t>
            </a:r>
            <a:r>
              <a:rPr lang="en-US" sz="1400" dirty="0"/>
              <a:t> (1 . . .m)</a:t>
            </a:r>
          </a:p>
          <a:p>
            <a:pPr marL="625475" indent="0">
              <a:buNone/>
            </a:pPr>
            <a:r>
              <a:rPr lang="en-US" sz="1400" b="1" dirty="0"/>
              <a:t>occurs at time </a:t>
            </a:r>
            <a:r>
              <a:rPr lang="en-US" sz="1400" dirty="0"/>
              <a:t>(1 . . . 1)</a:t>
            </a:r>
          </a:p>
          <a:p>
            <a:pPr marL="625475" indent="0">
              <a:buNone/>
            </a:pPr>
            <a:r>
              <a:rPr lang="en-US" sz="1400" b="1" dirty="0"/>
              <a:t>technique</a:t>
            </a:r>
            <a:r>
              <a:rPr lang="en-US" sz="1400" dirty="0"/>
              <a:t> (0 . . . m)</a:t>
            </a:r>
          </a:p>
          <a:p>
            <a:pPr marL="625475" indent="0">
              <a:buNone/>
            </a:pPr>
            <a:r>
              <a:rPr lang="en-US" sz="1400" b="1" dirty="0"/>
              <a:t>part of study (0...m)</a:t>
            </a:r>
            <a:endParaRPr lang="en-US" sz="1400" dirty="0"/>
          </a:p>
          <a:p>
            <a:pPr marL="625475" indent="0">
              <a:buNone/>
            </a:pPr>
            <a:r>
              <a:rPr lang="en-US" sz="1400" b="1" dirty="0"/>
              <a:t>study design (0...m)</a:t>
            </a:r>
            <a:endParaRPr lang="en-US" sz="1400" dirty="0"/>
          </a:p>
          <a:p>
            <a:pPr marL="625475" indent="0">
              <a:buNone/>
            </a:pPr>
            <a:r>
              <a:rPr lang="en-US" sz="1400" b="1" dirty="0"/>
              <a:t>control variable</a:t>
            </a:r>
            <a:r>
              <a:rPr lang="en-US" sz="1400" dirty="0"/>
              <a:t> (</a:t>
            </a:r>
            <a:r>
              <a:rPr lang="en-US" sz="1400" b="1" dirty="0"/>
              <a:t>reagent</a:t>
            </a:r>
            <a:r>
              <a:rPr lang="en-US" sz="1400" dirty="0"/>
              <a:t>) (0 . . . m)</a:t>
            </a:r>
          </a:p>
          <a:p>
            <a:pPr marL="971550" indent="0">
              <a:buNone/>
            </a:pPr>
            <a:r>
              <a:rPr lang="en-US" sz="1400" dirty="0"/>
              <a:t>variable type (1. . .1)</a:t>
            </a:r>
          </a:p>
          <a:p>
            <a:pPr marL="971550" indent="0">
              <a:buNone/>
            </a:pPr>
            <a:r>
              <a:rPr lang="en-US" sz="1400" dirty="0"/>
              <a:t>variable value (1 . . . 1)</a:t>
            </a:r>
          </a:p>
          <a:p>
            <a:pPr marL="971550" indent="0">
              <a:buNone/>
            </a:pPr>
            <a:r>
              <a:rPr lang="en-US" sz="1400" dirty="0"/>
              <a:t>variable characteristic (0 . . .m)</a:t>
            </a:r>
          </a:p>
          <a:p>
            <a:pPr marL="971550" indent="0">
              <a:buNone/>
            </a:pPr>
            <a:r>
              <a:rPr lang="en-US" sz="1400" dirty="0"/>
              <a:t>resource description (0 . . . 1)</a:t>
            </a:r>
          </a:p>
          <a:p>
            <a:pPr marL="625475" indent="0">
              <a:buNone/>
            </a:pPr>
            <a:r>
              <a:rPr lang="en-US" sz="1400" b="1" dirty="0"/>
              <a:t>controlled variable</a:t>
            </a:r>
            <a:r>
              <a:rPr lang="en-US" sz="1400" dirty="0"/>
              <a:t> (</a:t>
            </a:r>
            <a:r>
              <a:rPr lang="en-US" sz="1400" b="1" dirty="0"/>
              <a:t>instrument</a:t>
            </a:r>
            <a:r>
              <a:rPr lang="en-US" sz="1400" dirty="0"/>
              <a:t>) (0 . . . m)</a:t>
            </a:r>
          </a:p>
          <a:p>
            <a:pPr marL="971550" indent="0">
              <a:buNone/>
            </a:pPr>
            <a:r>
              <a:rPr lang="en-US" sz="1400" dirty="0"/>
              <a:t>variable type (1. . .1)</a:t>
            </a:r>
          </a:p>
          <a:p>
            <a:pPr marL="971550" indent="0">
              <a:buNone/>
            </a:pPr>
            <a:r>
              <a:rPr lang="en-US" sz="1400" dirty="0"/>
              <a:t>variable value (1 . . . 1)</a:t>
            </a:r>
          </a:p>
          <a:p>
            <a:pPr marL="971550" indent="0">
              <a:buNone/>
            </a:pPr>
            <a:r>
              <a:rPr lang="en-US" sz="1400" dirty="0"/>
              <a:t>variable characteristic (0 . . .m)</a:t>
            </a:r>
          </a:p>
          <a:p>
            <a:pPr marL="971550" indent="0">
              <a:buNone/>
            </a:pPr>
            <a:r>
              <a:rPr lang="en-US" sz="1400" dirty="0"/>
              <a:t>resource description (0 . . . 1)</a:t>
            </a:r>
          </a:p>
          <a:p>
            <a:pPr marL="0" lvl="2" indent="0">
              <a:buNone/>
            </a:pPr>
            <a:endParaRPr lang="en-US" sz="800" dirty="0"/>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txBox="1">
            <a:spLocks/>
          </p:cNvSpPr>
          <p:nvPr/>
        </p:nvSpPr>
        <p:spPr>
          <a:xfrm>
            <a:off x="4267200" y="1681640"/>
            <a:ext cx="4564852" cy="47648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25475" indent="0">
              <a:buNone/>
            </a:pPr>
            <a:r>
              <a:rPr lang="en-US" sz="1400" b="1" dirty="0" smtClean="0"/>
              <a:t>controlled </a:t>
            </a:r>
            <a:r>
              <a:rPr lang="en-US" sz="1400" b="1" dirty="0"/>
              <a:t>variable</a:t>
            </a:r>
            <a:r>
              <a:rPr lang="en-US" sz="1400" dirty="0"/>
              <a:t> (</a:t>
            </a:r>
            <a:r>
              <a:rPr lang="en-US" sz="1400" b="1" dirty="0"/>
              <a:t>evaluated specimen</a:t>
            </a:r>
            <a:r>
              <a:rPr lang="en-US" sz="1400" dirty="0"/>
              <a:t>) (0 . . . m)</a:t>
            </a:r>
          </a:p>
          <a:p>
            <a:pPr marL="971550" indent="0">
              <a:buNone/>
            </a:pPr>
            <a:r>
              <a:rPr lang="en-US" sz="1400" dirty="0"/>
              <a:t>variable type (1. . .1)</a:t>
            </a:r>
          </a:p>
          <a:p>
            <a:pPr marL="971550" indent="0">
              <a:buNone/>
            </a:pPr>
            <a:r>
              <a:rPr lang="en-US" sz="1400" dirty="0"/>
              <a:t>variable value (1 . . . 1)</a:t>
            </a:r>
          </a:p>
          <a:p>
            <a:pPr marL="971550" indent="0">
              <a:buNone/>
            </a:pPr>
            <a:r>
              <a:rPr lang="en-US" sz="1400" dirty="0"/>
              <a:t>variable characteristic (0 . . .m)</a:t>
            </a:r>
          </a:p>
          <a:p>
            <a:pPr marL="971550" indent="0">
              <a:buNone/>
            </a:pPr>
            <a:r>
              <a:rPr lang="en-US" sz="1400" dirty="0"/>
              <a:t>resource description (0 . . . 1)</a:t>
            </a:r>
          </a:p>
          <a:p>
            <a:pPr marL="625475" indent="0">
              <a:buNone/>
            </a:pPr>
            <a:r>
              <a:rPr lang="en-US" sz="1400" b="1" dirty="0"/>
              <a:t>independent variable</a:t>
            </a:r>
            <a:r>
              <a:rPr lang="en-US" sz="1400" dirty="0"/>
              <a:t> (1 . . .m)</a:t>
            </a:r>
          </a:p>
          <a:p>
            <a:pPr marL="971550" indent="0">
              <a:buNone/>
            </a:pPr>
            <a:r>
              <a:rPr lang="en-US" sz="1400" dirty="0"/>
              <a:t>variable type (1. . . 1)</a:t>
            </a:r>
          </a:p>
          <a:p>
            <a:pPr marL="971550" indent="0">
              <a:buNone/>
            </a:pPr>
            <a:r>
              <a:rPr lang="en-US" sz="1400" dirty="0"/>
              <a:t>variable value (1 . . . m)</a:t>
            </a:r>
          </a:p>
          <a:p>
            <a:pPr marL="971550" indent="0">
              <a:buNone/>
            </a:pPr>
            <a:r>
              <a:rPr lang="en-US" sz="1400" dirty="0"/>
              <a:t>affected specimen (0 . . .m)</a:t>
            </a:r>
          </a:p>
          <a:p>
            <a:pPr marL="971550" indent="0">
              <a:buNone/>
            </a:pPr>
            <a:r>
              <a:rPr lang="en-US" sz="1400" dirty="0"/>
              <a:t>related technique</a:t>
            </a:r>
            <a:r>
              <a:rPr lang="en-US" sz="1400" b="1" dirty="0"/>
              <a:t> </a:t>
            </a:r>
            <a:r>
              <a:rPr lang="en-US" sz="1400" dirty="0"/>
              <a:t> (0 . . .m)</a:t>
            </a:r>
          </a:p>
          <a:p>
            <a:pPr marL="971550" indent="0">
              <a:buNone/>
            </a:pPr>
            <a:r>
              <a:rPr lang="en-US" sz="1400" dirty="0"/>
              <a:t>related condition (0 . . . m)</a:t>
            </a:r>
          </a:p>
          <a:p>
            <a:pPr marL="625475" indent="0">
              <a:buNone/>
            </a:pPr>
            <a:r>
              <a:rPr lang="en-US" sz="1400" b="1" dirty="0"/>
              <a:t>dependent variable</a:t>
            </a:r>
            <a:r>
              <a:rPr lang="en-US" sz="1400" dirty="0"/>
              <a:t> (1 . . .1)</a:t>
            </a:r>
          </a:p>
          <a:p>
            <a:pPr marL="971550" indent="0">
              <a:buNone/>
            </a:pPr>
            <a:r>
              <a:rPr lang="en-US" sz="1400" dirty="0"/>
              <a:t>variable type (1. . .1)</a:t>
            </a:r>
          </a:p>
          <a:p>
            <a:pPr marL="971550" indent="0">
              <a:buNone/>
            </a:pPr>
            <a:r>
              <a:rPr lang="en-US" sz="1400" dirty="0"/>
              <a:t>measured attribute (1 . . . 1)</a:t>
            </a:r>
          </a:p>
          <a:p>
            <a:pPr marL="971550" indent="0">
              <a:buNone/>
            </a:pPr>
            <a:r>
              <a:rPr lang="en-US" sz="1400" dirty="0"/>
              <a:t> </a:t>
            </a:r>
            <a:r>
              <a:rPr lang="en-US" sz="1400" dirty="0" smtClean="0"/>
              <a:t>related </a:t>
            </a:r>
            <a:r>
              <a:rPr lang="en-US" sz="1400" dirty="0"/>
              <a:t>technique (0 . . .m)</a:t>
            </a:r>
          </a:p>
          <a:p>
            <a:pPr marL="971550" indent="0">
              <a:buNone/>
            </a:pPr>
            <a:r>
              <a:rPr lang="en-US" sz="1400" dirty="0"/>
              <a:t> </a:t>
            </a:r>
            <a:r>
              <a:rPr lang="en-US" sz="1400" dirty="0" smtClean="0"/>
              <a:t>has </a:t>
            </a:r>
            <a:r>
              <a:rPr lang="en-US" sz="1400" dirty="0"/>
              <a:t>scale (0 . . . 1)</a:t>
            </a:r>
          </a:p>
          <a:p>
            <a:pPr marL="971550" indent="0">
              <a:buNone/>
            </a:pPr>
            <a:r>
              <a:rPr lang="en-US" sz="1400" dirty="0"/>
              <a:t> </a:t>
            </a:r>
            <a:r>
              <a:rPr lang="en-US" sz="1400" dirty="0" smtClean="0"/>
              <a:t>related </a:t>
            </a:r>
            <a:r>
              <a:rPr lang="en-US" sz="1400" dirty="0"/>
              <a:t>condition (0 . . . m)</a:t>
            </a:r>
          </a:p>
          <a:p>
            <a:pPr marL="0" lvl="2" indent="0">
              <a:buNone/>
            </a:pPr>
            <a:endParaRPr lang="en-US" sz="1050" dirty="0"/>
          </a:p>
        </p:txBody>
      </p:sp>
      <p:sp>
        <p:nvSpPr>
          <p:cNvPr id="9" name="Title 1"/>
          <p:cNvSpPr>
            <a:spLocks noGrp="1"/>
          </p:cNvSpPr>
          <p:nvPr>
            <p:ph type="title"/>
          </p:nvPr>
        </p:nvSpPr>
        <p:spPr>
          <a:xfrm>
            <a:off x="413286" y="381000"/>
            <a:ext cx="8229600" cy="1143000"/>
          </a:xfrm>
        </p:spPr>
        <p:txBody>
          <a:bodyPr>
            <a:normAutofit fontScale="90000"/>
          </a:bodyPr>
          <a:lstStyle/>
          <a:p>
            <a:r>
              <a:rPr lang="en-US" dirty="0" smtClean="0">
                <a:solidFill>
                  <a:srgbClr val="00A84C"/>
                </a:solidFill>
              </a:rPr>
              <a:t>A Variable-Centric</a:t>
            </a:r>
            <a:br>
              <a:rPr lang="en-US" dirty="0" smtClean="0">
                <a:solidFill>
                  <a:srgbClr val="00A84C"/>
                </a:solidFill>
              </a:rPr>
            </a:br>
            <a:r>
              <a:rPr lang="en-US" dirty="0" smtClean="0">
                <a:solidFill>
                  <a:srgbClr val="00A84C"/>
                </a:solidFill>
              </a:rPr>
              <a:t> Experimental Metadata Model</a:t>
            </a:r>
            <a:endParaRPr lang="en-US" sz="3100" dirty="0">
              <a:solidFill>
                <a:srgbClr val="00A84C"/>
              </a:solidFill>
            </a:endParaRPr>
          </a:p>
        </p:txBody>
      </p:sp>
    </p:spTree>
    <p:extLst>
      <p:ext uri="{BB962C8B-B14F-4D97-AF65-F5344CB8AC3E}">
        <p14:creationId xmlns:p14="http://schemas.microsoft.com/office/powerpoint/2010/main" val="7182942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634"/>
            <a:ext cx="8229600" cy="1143000"/>
          </a:xfrm>
        </p:spPr>
        <p:txBody>
          <a:bodyPr>
            <a:noAutofit/>
          </a:bodyPr>
          <a:lstStyle/>
          <a:p>
            <a:r>
              <a:rPr lang="en-US" dirty="0" smtClean="0">
                <a:solidFill>
                  <a:srgbClr val="00A84C"/>
                </a:solidFill>
              </a:rPr>
              <a:t>Modeling an Exemplar Experiment</a:t>
            </a:r>
            <a:endParaRPr lang="en-US" dirty="0">
              <a:solidFill>
                <a:srgbClr val="00A84C"/>
              </a:solidFill>
            </a:endParaRPr>
          </a:p>
        </p:txBody>
      </p:sp>
      <p:sp>
        <p:nvSpPr>
          <p:cNvPr id="3" name="Content Placeholder 2"/>
          <p:cNvSpPr>
            <a:spLocks noGrp="1"/>
          </p:cNvSpPr>
          <p:nvPr>
            <p:ph idx="1"/>
          </p:nvPr>
        </p:nvSpPr>
        <p:spPr>
          <a:xfrm>
            <a:off x="391438" y="2057400"/>
            <a:ext cx="8132524" cy="3886200"/>
          </a:xfrm>
        </p:spPr>
        <p:txBody>
          <a:bodyPr>
            <a:noAutofit/>
          </a:bodyPr>
          <a:lstStyle/>
          <a:p>
            <a:pPr marL="514350" indent="-392113">
              <a:spcBef>
                <a:spcPts val="1200"/>
              </a:spcBef>
              <a:buFont typeface="+mj-lt"/>
              <a:buAutoNum type="arabicPeriod"/>
            </a:pPr>
            <a:r>
              <a:rPr lang="en-US" sz="2400" b="1" dirty="0" smtClean="0"/>
              <a:t>Treatment:</a:t>
            </a:r>
            <a:r>
              <a:rPr lang="en-US" sz="2400" dirty="0" smtClean="0"/>
              <a:t> exposure of a </a:t>
            </a:r>
            <a:r>
              <a:rPr lang="en-US" sz="2400" dirty="0" smtClean="0">
                <a:solidFill>
                  <a:srgbClr val="FF0000"/>
                </a:solidFill>
              </a:rPr>
              <a:t>mouse</a:t>
            </a:r>
            <a:r>
              <a:rPr lang="en-US" sz="2400" dirty="0" smtClean="0">
                <a:solidFill>
                  <a:srgbClr val="FF0000"/>
                </a:solidFill>
              </a:rPr>
              <a:t> </a:t>
            </a:r>
            <a:r>
              <a:rPr lang="en-US" sz="2400" dirty="0" smtClean="0"/>
              <a:t>model of Alzheimer’s Disease to </a:t>
            </a:r>
            <a:r>
              <a:rPr lang="en-US" sz="2400" dirty="0" smtClean="0">
                <a:solidFill>
                  <a:schemeClr val="accent6">
                    <a:lumMod val="75000"/>
                  </a:schemeClr>
                </a:solidFill>
              </a:rPr>
              <a:t>DMSO </a:t>
            </a:r>
            <a:r>
              <a:rPr lang="en-US" sz="2400" dirty="0" smtClean="0"/>
              <a:t>(control) or </a:t>
            </a:r>
            <a:r>
              <a:rPr lang="en-US" sz="2400" dirty="0" err="1" smtClean="0">
                <a:solidFill>
                  <a:schemeClr val="accent6">
                    <a:lumMod val="75000"/>
                  </a:schemeClr>
                </a:solidFill>
              </a:rPr>
              <a:t>arsenite</a:t>
            </a:r>
            <a:r>
              <a:rPr lang="en-US" sz="2400" dirty="0" smtClean="0">
                <a:solidFill>
                  <a:schemeClr val="accent6">
                    <a:lumMod val="75000"/>
                  </a:schemeClr>
                </a:solidFill>
              </a:rPr>
              <a:t> </a:t>
            </a:r>
            <a:r>
              <a:rPr lang="en-US" sz="2400" dirty="0" smtClean="0"/>
              <a:t>(oxidative stressor)</a:t>
            </a:r>
          </a:p>
          <a:p>
            <a:pPr marL="514350" indent="-392113">
              <a:spcBef>
                <a:spcPts val="1200"/>
              </a:spcBef>
              <a:buFont typeface="+mj-lt"/>
              <a:buAutoNum type="arabicPeriod"/>
            </a:pPr>
            <a:r>
              <a:rPr lang="en-US" sz="2400" b="1" dirty="0" smtClean="0"/>
              <a:t>Specimen </a:t>
            </a:r>
            <a:r>
              <a:rPr lang="en-US" sz="2400" b="1" dirty="0"/>
              <a:t>Collection #1:</a:t>
            </a:r>
            <a:r>
              <a:rPr lang="en-US" sz="2400" dirty="0"/>
              <a:t> </a:t>
            </a:r>
            <a:r>
              <a:rPr lang="en-US" sz="2400" dirty="0"/>
              <a:t>collection</a:t>
            </a:r>
            <a:r>
              <a:rPr lang="en-US" sz="2400" dirty="0" smtClean="0">
                <a:solidFill>
                  <a:schemeClr val="accent4">
                    <a:lumMod val="75000"/>
                  </a:schemeClr>
                </a:solidFill>
              </a:rPr>
              <a:t> </a:t>
            </a:r>
            <a:r>
              <a:rPr lang="en-US" sz="2400" dirty="0" smtClean="0"/>
              <a:t>of </a:t>
            </a:r>
            <a:r>
              <a:rPr lang="en-US" sz="2400" dirty="0">
                <a:solidFill>
                  <a:srgbClr val="FF0000"/>
                </a:solidFill>
              </a:rPr>
              <a:t>astrocytes</a:t>
            </a:r>
            <a:r>
              <a:rPr lang="en-US" sz="2400" dirty="0" smtClean="0">
                <a:solidFill>
                  <a:srgbClr val="FF0000"/>
                </a:solidFill>
              </a:rPr>
              <a:t> </a:t>
            </a:r>
            <a:r>
              <a:rPr lang="en-US" sz="2400" dirty="0" smtClean="0">
                <a:solidFill>
                  <a:srgbClr val="FF0000"/>
                </a:solidFill>
              </a:rPr>
              <a:t> </a:t>
            </a:r>
            <a:r>
              <a:rPr lang="en-US" sz="2400" dirty="0" smtClean="0"/>
              <a:t>from </a:t>
            </a:r>
            <a:r>
              <a:rPr lang="en-US" sz="2400" dirty="0">
                <a:solidFill>
                  <a:srgbClr val="FF0000"/>
                </a:solidFill>
              </a:rPr>
              <a:t>hippocampi</a:t>
            </a:r>
            <a:r>
              <a:rPr lang="en-US" sz="2400" dirty="0" smtClean="0">
                <a:solidFill>
                  <a:srgbClr val="FF0000"/>
                </a:solidFill>
              </a:rPr>
              <a:t> </a:t>
            </a:r>
            <a:r>
              <a:rPr lang="en-US" sz="2400" dirty="0" smtClean="0"/>
              <a:t>of mice displaying </a:t>
            </a:r>
            <a:r>
              <a:rPr lang="en-US" sz="2400" dirty="0" smtClean="0">
                <a:solidFill>
                  <a:schemeClr val="accent6">
                    <a:lumMod val="75000"/>
                  </a:schemeClr>
                </a:solidFill>
              </a:rPr>
              <a:t>normal</a:t>
            </a:r>
            <a:r>
              <a:rPr lang="en-US" sz="2400" dirty="0" smtClean="0">
                <a:solidFill>
                  <a:srgbClr val="00B050"/>
                </a:solidFill>
              </a:rPr>
              <a:t> </a:t>
            </a:r>
            <a:r>
              <a:rPr lang="en-US" sz="2400" dirty="0" smtClean="0"/>
              <a:t>vs </a:t>
            </a:r>
            <a:r>
              <a:rPr lang="en-US" sz="2400" dirty="0">
                <a:solidFill>
                  <a:schemeClr val="accent6">
                    <a:lumMod val="75000"/>
                  </a:schemeClr>
                </a:solidFill>
              </a:rPr>
              <a:t>impaired</a:t>
            </a:r>
            <a:r>
              <a:rPr lang="en-US" sz="2400" dirty="0">
                <a:solidFill>
                  <a:srgbClr val="00B050"/>
                </a:solidFill>
              </a:rPr>
              <a:t> </a:t>
            </a:r>
            <a:r>
              <a:rPr lang="en-US" sz="2400" dirty="0">
                <a:solidFill>
                  <a:schemeClr val="accent6">
                    <a:lumMod val="75000"/>
                  </a:schemeClr>
                </a:solidFill>
              </a:rPr>
              <a:t>memory</a:t>
            </a:r>
            <a:r>
              <a:rPr lang="en-US" sz="2400" dirty="0">
                <a:solidFill>
                  <a:srgbClr val="00B050"/>
                </a:solidFill>
              </a:rPr>
              <a:t> </a:t>
            </a:r>
            <a:r>
              <a:rPr lang="en-US" sz="2400" dirty="0" smtClean="0"/>
              <a:t>(in water maze tests)</a:t>
            </a:r>
          </a:p>
          <a:p>
            <a:pPr marL="514350" indent="-392113">
              <a:spcBef>
                <a:spcPts val="1200"/>
              </a:spcBef>
              <a:buFont typeface="+mj-lt"/>
              <a:buAutoNum type="arabicPeriod"/>
            </a:pPr>
            <a:r>
              <a:rPr lang="en-US" sz="2400" b="1" dirty="0" smtClean="0"/>
              <a:t>Specimen Collection #2:</a:t>
            </a:r>
            <a:r>
              <a:rPr lang="en-US" sz="2400" dirty="0" smtClean="0"/>
              <a:t> </a:t>
            </a:r>
            <a:r>
              <a:rPr lang="en-US" sz="2400" dirty="0" smtClean="0"/>
              <a:t>isolation of mRNA  </a:t>
            </a:r>
            <a:r>
              <a:rPr lang="en-US" sz="2400" dirty="0" smtClean="0"/>
              <a:t>using </a:t>
            </a:r>
            <a:r>
              <a:rPr lang="en-US" sz="2400" dirty="0" err="1" smtClean="0">
                <a:solidFill>
                  <a:srgbClr val="FF0000"/>
                </a:solidFill>
              </a:rPr>
              <a:t>TRIzol</a:t>
            </a:r>
            <a:r>
              <a:rPr lang="en-US" sz="2400" dirty="0" smtClean="0">
                <a:solidFill>
                  <a:srgbClr val="FF0000"/>
                </a:solidFill>
              </a:rPr>
              <a:t> reagent</a:t>
            </a:r>
            <a:r>
              <a:rPr lang="en-US" sz="2400" dirty="0" smtClean="0"/>
              <a:t> to obtain </a:t>
            </a:r>
            <a:r>
              <a:rPr lang="en-US" sz="2400" dirty="0" smtClean="0">
                <a:solidFill>
                  <a:srgbClr val="FF0000"/>
                </a:solidFill>
              </a:rPr>
              <a:t>mRNA</a:t>
            </a:r>
            <a:r>
              <a:rPr lang="en-US" sz="2400" dirty="0" smtClean="0">
                <a:solidFill>
                  <a:srgbClr val="FF0000"/>
                </a:solidFill>
              </a:rPr>
              <a:t> </a:t>
            </a:r>
            <a:r>
              <a:rPr lang="en-US" sz="2400" dirty="0" smtClean="0"/>
              <a:t>samples</a:t>
            </a:r>
          </a:p>
          <a:p>
            <a:pPr marL="514350" indent="-392113">
              <a:spcBef>
                <a:spcPts val="1200"/>
              </a:spcBef>
              <a:buFont typeface="+mj-lt"/>
              <a:buAutoNum type="arabicPeriod"/>
            </a:pPr>
            <a:r>
              <a:rPr lang="en-US" sz="2400" b="1" dirty="0" smtClean="0"/>
              <a:t>Assay</a:t>
            </a:r>
            <a:r>
              <a:rPr lang="en-US" sz="2400" dirty="0"/>
              <a:t>: </a:t>
            </a:r>
            <a:r>
              <a:rPr lang="en-US" sz="2400" dirty="0"/>
              <a:t>expression microarray analysis </a:t>
            </a:r>
            <a:r>
              <a:rPr lang="en-US" sz="2400" dirty="0" smtClean="0"/>
              <a:t>using </a:t>
            </a:r>
            <a:r>
              <a:rPr lang="en-US" sz="2400" dirty="0"/>
              <a:t>an </a:t>
            </a:r>
            <a:r>
              <a:rPr lang="en-US" sz="2400" dirty="0">
                <a:solidFill>
                  <a:srgbClr val="FF0000"/>
                </a:solidFill>
              </a:rPr>
              <a:t>Illumina </a:t>
            </a:r>
            <a:r>
              <a:rPr lang="en-US" sz="2400" dirty="0">
                <a:solidFill>
                  <a:srgbClr val="FF0000"/>
                </a:solidFill>
              </a:rPr>
              <a:t>H</a:t>
            </a:r>
            <a:r>
              <a:rPr lang="en-US" sz="2400" dirty="0" smtClean="0">
                <a:solidFill>
                  <a:srgbClr val="FF0000"/>
                </a:solidFill>
              </a:rPr>
              <a:t>T-12 array </a:t>
            </a:r>
            <a:r>
              <a:rPr lang="en-US" sz="2400" dirty="0"/>
              <a:t>to identify patterns </a:t>
            </a:r>
            <a:r>
              <a:rPr lang="en-US" sz="2400" dirty="0" smtClean="0"/>
              <a:t>in  </a:t>
            </a:r>
            <a:r>
              <a:rPr lang="en-US" sz="2400" dirty="0" smtClean="0">
                <a:solidFill>
                  <a:srgbClr val="FFCC00"/>
                </a:solidFill>
              </a:rPr>
              <a:t>level </a:t>
            </a:r>
            <a:r>
              <a:rPr lang="en-US" sz="2400" dirty="0">
                <a:solidFill>
                  <a:srgbClr val="FFCC00"/>
                </a:solidFill>
              </a:rPr>
              <a:t>of gene expression </a:t>
            </a:r>
          </a:p>
        </p:txBody>
      </p:sp>
      <p:sp>
        <p:nvSpPr>
          <p:cNvPr id="6" name="TextBox 5"/>
          <p:cNvSpPr txBox="1"/>
          <p:nvPr/>
        </p:nvSpPr>
        <p:spPr>
          <a:xfrm>
            <a:off x="447135" y="6053301"/>
            <a:ext cx="8305800" cy="430887"/>
          </a:xfrm>
          <a:prstGeom prst="rect">
            <a:avLst/>
          </a:prstGeom>
          <a:solidFill>
            <a:schemeClr val="bg2"/>
          </a:solidFill>
          <a:ln w="28575">
            <a:solidFill>
              <a:schemeClr val="tx1"/>
            </a:solidFill>
          </a:ln>
        </p:spPr>
        <p:txBody>
          <a:bodyPr wrap="square" rtlCol="0">
            <a:spAutoFit/>
          </a:bodyPr>
          <a:lstStyle/>
          <a:p>
            <a:r>
              <a:rPr lang="en-US" sz="2200" b="1" dirty="0" smtClean="0">
                <a:solidFill>
                  <a:srgbClr val="FFC000"/>
                </a:solidFill>
              </a:rPr>
              <a:t> </a:t>
            </a:r>
            <a:r>
              <a:rPr lang="en-US" sz="2200" b="1" dirty="0" smtClean="0">
                <a:solidFill>
                  <a:srgbClr val="FF0000"/>
                </a:solidFill>
              </a:rPr>
              <a:t>Controlled Variables    </a:t>
            </a:r>
            <a:r>
              <a:rPr lang="en-US" sz="2200" b="1" dirty="0" smtClean="0">
                <a:solidFill>
                  <a:srgbClr val="F7923F"/>
                </a:solidFill>
              </a:rPr>
              <a:t>Independent Variables</a:t>
            </a:r>
            <a:r>
              <a:rPr lang="en-US" sz="2200" b="1" dirty="0" smtClean="0">
                <a:solidFill>
                  <a:srgbClr val="00B050"/>
                </a:solidFill>
              </a:rPr>
              <a:t>   </a:t>
            </a:r>
            <a:r>
              <a:rPr lang="en-US" sz="2200" b="1" dirty="0" smtClean="0">
                <a:solidFill>
                  <a:schemeClr val="accent6">
                    <a:lumMod val="75000"/>
                  </a:schemeClr>
                </a:solidFill>
              </a:rPr>
              <a:t> </a:t>
            </a:r>
            <a:r>
              <a:rPr lang="en-US" sz="2200" b="1" dirty="0" smtClean="0">
                <a:solidFill>
                  <a:srgbClr val="FFCC00"/>
                </a:solidFill>
              </a:rPr>
              <a:t>Dependent Variables</a:t>
            </a:r>
            <a:endParaRPr lang="en-US" sz="2200" dirty="0">
              <a:solidFill>
                <a:srgbClr val="FFCC00"/>
              </a:solidFill>
            </a:endParaRPr>
          </a:p>
        </p:txBody>
      </p:sp>
      <p:sp>
        <p:nvSpPr>
          <p:cNvPr id="7" name="Rectangle 6"/>
          <p:cNvSpPr/>
          <p:nvPr/>
        </p:nvSpPr>
        <p:spPr>
          <a:xfrm>
            <a:off x="762000" y="1047304"/>
            <a:ext cx="7761962" cy="759182"/>
          </a:xfrm>
          <a:prstGeom prst="rect">
            <a:avLst/>
          </a:prstGeom>
          <a:solidFill>
            <a:schemeClr val="bg2"/>
          </a:solidFill>
          <a:ln w="28575">
            <a:solidFill>
              <a:schemeClr val="tx1"/>
            </a:solidFill>
          </a:ln>
        </p:spPr>
        <p:txBody>
          <a:bodyPr wrap="square">
            <a:spAutoFit/>
          </a:bodyPr>
          <a:lstStyle/>
          <a:p>
            <a:pPr algn="ctr">
              <a:lnSpc>
                <a:spcPts val="2600"/>
              </a:lnSpc>
              <a:spcBef>
                <a:spcPts val="600"/>
              </a:spcBef>
              <a:defRPr/>
            </a:pPr>
            <a:r>
              <a:rPr lang="en-US" sz="2400" b="1" i="1" dirty="0"/>
              <a:t>Hypothesis: </a:t>
            </a:r>
            <a:r>
              <a:rPr lang="en-US" sz="2400" i="1" dirty="0" smtClean="0"/>
              <a:t>Differential stress-response pathways are activated in brains of normal vs memory-impaired mice.  </a:t>
            </a:r>
            <a:endParaRPr lang="en-US" sz="2400" i="1" dirty="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33334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85800" y="1981200"/>
            <a:ext cx="7924800" cy="4525963"/>
          </a:xfrm>
        </p:spPr>
        <p:txBody>
          <a:bodyPr>
            <a:normAutofit/>
          </a:bodyPr>
          <a:lstStyle/>
          <a:p>
            <a:pPr marL="514350" indent="-514350">
              <a:buFont typeface="+mj-lt"/>
              <a:buAutoNum type="alphaUcPeriod"/>
            </a:pPr>
            <a:r>
              <a:rPr lang="en-US" dirty="0" smtClean="0"/>
              <a:t>Establish a FORCE11 Working Group</a:t>
            </a:r>
            <a:endParaRPr lang="en-US" dirty="0"/>
          </a:p>
          <a:p>
            <a:pPr marL="514350" indent="-514350">
              <a:spcBef>
                <a:spcPts val="1800"/>
              </a:spcBef>
              <a:buFont typeface="+mj-lt"/>
              <a:buAutoNum type="alphaUcPeriod"/>
            </a:pPr>
            <a:r>
              <a:rPr lang="en-US" dirty="0" smtClean="0"/>
              <a:t>Inform Open Research Information Framework (</a:t>
            </a:r>
            <a:r>
              <a:rPr lang="en-US" dirty="0" err="1" smtClean="0"/>
              <a:t>OpenRIF</a:t>
            </a:r>
            <a:r>
              <a:rPr lang="en-US" dirty="0" smtClean="0"/>
              <a:t>) efforts </a:t>
            </a:r>
          </a:p>
          <a:p>
            <a:pPr marL="800100" lvl="1">
              <a:buFont typeface="Wingdings" panose="05000000000000000000" pitchFamily="2" charset="2"/>
              <a:buChar char="§"/>
            </a:pPr>
            <a:r>
              <a:rPr lang="en-US" dirty="0" smtClean="0"/>
              <a:t>evolution of VIVO/eagle-</a:t>
            </a:r>
            <a:r>
              <a:rPr lang="en-US" dirty="0" err="1" smtClean="0"/>
              <a:t>i</a:t>
            </a:r>
            <a:r>
              <a:rPr lang="en-US" dirty="0" smtClean="0"/>
              <a:t> </a:t>
            </a:r>
            <a:r>
              <a:rPr lang="en-US" dirty="0"/>
              <a:t>d</a:t>
            </a:r>
            <a:r>
              <a:rPr lang="en-US" dirty="0" smtClean="0"/>
              <a:t>eveloper community</a:t>
            </a:r>
          </a:p>
          <a:p>
            <a:pPr marL="514350" indent="-514350">
              <a:spcBef>
                <a:spcPts val="1800"/>
              </a:spcBef>
              <a:buFont typeface="+mj-lt"/>
              <a:buAutoNum type="alphaUcPeriod"/>
            </a:pPr>
            <a:r>
              <a:rPr lang="en-US" dirty="0" smtClean="0"/>
              <a:t>Work with BD2K Data Discovery Index Metadata WG (</a:t>
            </a:r>
            <a:r>
              <a:rPr lang="en-US" dirty="0" err="1" smtClean="0"/>
              <a:t>bioCADDIE</a:t>
            </a:r>
            <a:r>
              <a:rPr lang="en-US" dirty="0" smtClean="0"/>
              <a:t>)</a:t>
            </a:r>
          </a:p>
          <a:p>
            <a:pPr marL="857250">
              <a:spcBef>
                <a:spcPts val="600"/>
              </a:spcBef>
              <a:buFont typeface="Wingdings" panose="05000000000000000000" pitchFamily="2" charset="2"/>
              <a:buChar char="§"/>
            </a:pPr>
            <a:r>
              <a:rPr lang="en-US" sz="2800" dirty="0" smtClean="0"/>
              <a:t>DDI white paper (</a:t>
            </a:r>
            <a:r>
              <a:rPr lang="en-US" sz="2800" dirty="0" smtClean="0">
                <a:hlinkClick r:id="rId3"/>
              </a:rPr>
              <a:t>link</a:t>
            </a:r>
            <a:r>
              <a:rPr lang="en-US" sz="2800" dirty="0" smtClean="0"/>
              <a:t>)</a:t>
            </a:r>
          </a:p>
          <a:p>
            <a:pPr marL="857250">
              <a:spcBef>
                <a:spcPts val="600"/>
              </a:spcBef>
              <a:buFont typeface="Wingdings" panose="05000000000000000000" pitchFamily="2" charset="2"/>
              <a:buChar char="§"/>
            </a:pPr>
            <a:r>
              <a:rPr lang="en-US" sz="2800" dirty="0" err="1" smtClean="0"/>
              <a:t>bioCADDIE</a:t>
            </a:r>
            <a:r>
              <a:rPr lang="en-US" sz="2800" dirty="0" smtClean="0"/>
              <a:t> metadata specification v1 (</a:t>
            </a:r>
            <a:r>
              <a:rPr lang="en-US" sz="2800" dirty="0" smtClean="0">
                <a:hlinkClick r:id="rId3"/>
              </a:rPr>
              <a:t>link</a:t>
            </a:r>
            <a:r>
              <a:rPr lang="en-US" sz="2800" dirty="0" smtClean="0"/>
              <a:t>)</a:t>
            </a:r>
          </a:p>
          <a:p>
            <a:pPr marL="857250">
              <a:spcBef>
                <a:spcPts val="600"/>
              </a:spcBef>
              <a:buFont typeface="Wingdings" panose="05000000000000000000" pitchFamily="2" charset="2"/>
              <a:buChar char="§"/>
            </a:pPr>
            <a:endParaRPr lang="en-US" sz="2800" dirty="0" smtClean="0"/>
          </a:p>
          <a:p>
            <a:pPr marL="514350" indent="-514350">
              <a:buFont typeface="+mj-lt"/>
              <a:buAutoNum type="alphaUcPeriod"/>
            </a:pPr>
            <a:endParaRPr lang="en-US" dirty="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5290" y="274638"/>
            <a:ext cx="8229600" cy="1143000"/>
          </a:xfrm>
        </p:spPr>
        <p:txBody>
          <a:bodyPr>
            <a:normAutofit fontScale="90000"/>
          </a:bodyPr>
          <a:lstStyle/>
          <a:p>
            <a:r>
              <a:rPr lang="en-US" dirty="0" smtClean="0">
                <a:solidFill>
                  <a:srgbClr val="00A84C"/>
                </a:solidFill>
              </a:rPr>
              <a:t>IV. Applications and Future Directions</a:t>
            </a:r>
            <a:endParaRPr lang="en-US" dirty="0">
              <a:solidFill>
                <a:srgbClr val="00A84C"/>
              </a:solidFill>
            </a:endParaRPr>
          </a:p>
        </p:txBody>
      </p:sp>
      <p:sp>
        <p:nvSpPr>
          <p:cNvPr id="10" name="Title 1"/>
          <p:cNvSpPr txBox="1">
            <a:spLocks/>
          </p:cNvSpPr>
          <p:nvPr/>
        </p:nvSpPr>
        <p:spPr>
          <a:xfrm>
            <a:off x="480060" y="9601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dirty="0" smtClean="0">
                <a:solidFill>
                  <a:srgbClr val="002774"/>
                </a:solidFill>
              </a:rPr>
              <a:t>1. Partnering with the Community</a:t>
            </a:r>
            <a:endParaRPr lang="en-US" sz="3600" i="1" dirty="0">
              <a:solidFill>
                <a:srgbClr val="002774"/>
              </a:solidFill>
            </a:endParaRPr>
          </a:p>
        </p:txBody>
      </p:sp>
    </p:spTree>
    <p:extLst>
      <p:ext uri="{BB962C8B-B14F-4D97-AF65-F5344CB8AC3E}">
        <p14:creationId xmlns:p14="http://schemas.microsoft.com/office/powerpoint/2010/main" val="859221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277" y="402696"/>
            <a:ext cx="6801323" cy="944628"/>
          </a:xfrm>
        </p:spPr>
        <p:txBody>
          <a:bodyPr>
            <a:normAutofit/>
          </a:bodyPr>
          <a:lstStyle/>
          <a:p>
            <a:r>
              <a:rPr lang="en-US" dirty="0" smtClean="0">
                <a:solidFill>
                  <a:srgbClr val="00A84C"/>
                </a:solidFill>
              </a:rPr>
              <a:t>D1. Landscape Analysis</a:t>
            </a:r>
            <a:endParaRPr lang="en-US" dirty="0">
              <a:solidFill>
                <a:srgbClr val="00A84C"/>
              </a:solidFill>
            </a:endParaRPr>
          </a:p>
        </p:txBody>
      </p:sp>
      <p:sp>
        <p:nvSpPr>
          <p:cNvPr id="3" name="Content Placeholder 2"/>
          <p:cNvSpPr>
            <a:spLocks noGrp="1"/>
          </p:cNvSpPr>
          <p:nvPr>
            <p:ph idx="1"/>
          </p:nvPr>
        </p:nvSpPr>
        <p:spPr>
          <a:xfrm>
            <a:off x="519193" y="1524000"/>
            <a:ext cx="8091407" cy="4495800"/>
          </a:xfrm>
        </p:spPr>
        <p:txBody>
          <a:bodyPr>
            <a:normAutofit/>
          </a:bodyPr>
          <a:lstStyle/>
          <a:p>
            <a:pPr marL="61913" lvl="1" indent="-61913">
              <a:spcBef>
                <a:spcPts val="2400"/>
              </a:spcBef>
              <a:buNone/>
            </a:pPr>
            <a:r>
              <a:rPr lang="en-US" sz="3600" dirty="0" smtClean="0"/>
              <a:t>Structured evaluation of initiatives, standards, and systems </a:t>
            </a:r>
            <a:r>
              <a:rPr lang="en-US" sz="3200" dirty="0" smtClean="0"/>
              <a:t>(</a:t>
            </a:r>
            <a:r>
              <a:rPr lang="en-US" sz="3200" dirty="0" smtClean="0">
                <a:hlinkClick r:id="rId3"/>
              </a:rPr>
              <a:t>link</a:t>
            </a:r>
            <a:r>
              <a:rPr lang="en-US" sz="3200" dirty="0" smtClean="0"/>
              <a:t>)</a:t>
            </a:r>
          </a:p>
          <a:p>
            <a:pPr marL="566738" lvl="1" indent="-287338">
              <a:spcBef>
                <a:spcPts val="2400"/>
              </a:spcBef>
              <a:buFont typeface="Wingdings" panose="05000000000000000000" pitchFamily="2" charset="2"/>
              <a:buChar char="§"/>
            </a:pPr>
            <a:r>
              <a:rPr lang="en-US" sz="3200" dirty="0" smtClean="0"/>
              <a:t>High level summary of  all relevant efforts</a:t>
            </a:r>
          </a:p>
          <a:p>
            <a:pPr marL="566738" lvl="1" indent="-287338">
              <a:spcBef>
                <a:spcPts val="2400"/>
              </a:spcBef>
              <a:buFont typeface="Wingdings" panose="05000000000000000000" pitchFamily="2" charset="2"/>
              <a:buChar char="§"/>
            </a:pPr>
            <a:r>
              <a:rPr lang="en-US" sz="3200" dirty="0" smtClean="0"/>
              <a:t>Deeper evaluation of models and standards</a:t>
            </a:r>
          </a:p>
          <a:p>
            <a:pPr marL="566738" lvl="1" indent="-287338">
              <a:spcBef>
                <a:spcPts val="2400"/>
              </a:spcBef>
              <a:buFont typeface="Wingdings" panose="05000000000000000000" pitchFamily="2" charset="2"/>
              <a:buChar char="§"/>
            </a:pPr>
            <a:r>
              <a:rPr lang="en-US" sz="3200" dirty="0" smtClean="0"/>
              <a:t>Overview of all groups working on “Research Objects”</a:t>
            </a:r>
            <a:endParaRPr lang="en-US" sz="3200" dirty="0"/>
          </a:p>
          <a:p>
            <a:pPr marL="747713" lvl="1" indent="-342900">
              <a:spcBef>
                <a:spcPts val="300"/>
              </a:spcBef>
              <a:buFont typeface="Wingdings" panose="05000000000000000000" pitchFamily="2" charset="2"/>
              <a:buChar char="§"/>
            </a:pPr>
            <a:endParaRPr lang="en-US" sz="24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1025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8763000" cy="1143000"/>
          </a:xfrm>
        </p:spPr>
        <p:txBody>
          <a:bodyPr>
            <a:noAutofit/>
          </a:bodyPr>
          <a:lstStyle/>
          <a:p>
            <a:pPr marL="61913" indent="-61913">
              <a:spcBef>
                <a:spcPts val="1800"/>
              </a:spcBef>
            </a:pPr>
            <a:r>
              <a:rPr lang="en-US" dirty="0" smtClean="0">
                <a:solidFill>
                  <a:srgbClr val="00A84C"/>
                </a:solidFill>
              </a:rPr>
              <a:t>D2. Generic Metadata   </a:t>
            </a:r>
            <a:br>
              <a:rPr lang="en-US" dirty="0" smtClean="0">
                <a:solidFill>
                  <a:srgbClr val="00A84C"/>
                </a:solidFill>
              </a:rPr>
            </a:br>
            <a:r>
              <a:rPr lang="en-US" dirty="0">
                <a:solidFill>
                  <a:srgbClr val="00A84C"/>
                </a:solidFill>
              </a:rPr>
              <a:t> </a:t>
            </a:r>
            <a:r>
              <a:rPr lang="en-US" dirty="0" smtClean="0">
                <a:solidFill>
                  <a:srgbClr val="00A84C"/>
                </a:solidFill>
              </a:rPr>
              <a:t> </a:t>
            </a:r>
            <a:r>
              <a:rPr lang="en-US" dirty="0" smtClean="0">
                <a:solidFill>
                  <a:srgbClr val="00A84C"/>
                </a:solidFill>
              </a:rPr>
              <a:t>Recommendations</a:t>
            </a:r>
            <a:endParaRPr lang="en-US" sz="6000" dirty="0">
              <a:solidFill>
                <a:srgbClr val="00A84C"/>
              </a:solidFill>
            </a:endParaRPr>
          </a:p>
        </p:txBody>
      </p:sp>
      <p:sp>
        <p:nvSpPr>
          <p:cNvPr id="3" name="Content Placeholder 2"/>
          <p:cNvSpPr>
            <a:spLocks noGrp="1"/>
          </p:cNvSpPr>
          <p:nvPr>
            <p:ph idx="1"/>
          </p:nvPr>
        </p:nvSpPr>
        <p:spPr>
          <a:xfrm>
            <a:off x="61993" y="1666872"/>
            <a:ext cx="8548608" cy="5191128"/>
          </a:xfrm>
        </p:spPr>
        <p:txBody>
          <a:bodyPr>
            <a:normAutofit/>
          </a:bodyPr>
          <a:lstStyle/>
          <a:p>
            <a:pPr marL="404813" lvl="1" indent="0">
              <a:spcBef>
                <a:spcPts val="1800"/>
              </a:spcBef>
              <a:buNone/>
            </a:pPr>
            <a:r>
              <a:rPr lang="en-US" sz="3600" dirty="0" smtClean="0"/>
              <a:t>Proposes set of core metadata elements and standards </a:t>
            </a:r>
            <a:r>
              <a:rPr lang="en-US" sz="3200" dirty="0" smtClean="0"/>
              <a:t>(</a:t>
            </a:r>
            <a:r>
              <a:rPr lang="en-US" sz="3200" dirty="0" smtClean="0">
                <a:hlinkClick r:id="rId3"/>
              </a:rPr>
              <a:t>link</a:t>
            </a:r>
            <a:r>
              <a:rPr lang="en-US" sz="3200" dirty="0" smtClean="0"/>
              <a:t>)</a:t>
            </a:r>
            <a:endParaRPr lang="en-US" sz="3600" dirty="0" smtClean="0"/>
          </a:p>
          <a:p>
            <a:pPr marL="1022350" lvl="1" indent="-403225">
              <a:spcBef>
                <a:spcPts val="1800"/>
              </a:spcBef>
              <a:buFont typeface="Wingdings" panose="05000000000000000000" pitchFamily="2" charset="2"/>
              <a:buChar char="§"/>
            </a:pPr>
            <a:r>
              <a:rPr lang="en-US" sz="3200" dirty="0" smtClean="0"/>
              <a:t>I</a:t>
            </a:r>
            <a:r>
              <a:rPr lang="en-US" sz="3200" dirty="0" smtClean="0"/>
              <a:t>nformed largely by</a:t>
            </a:r>
            <a:r>
              <a:rPr lang="en-US" sz="3200" dirty="0" smtClean="0">
                <a:hlinkClick r:id="rId4"/>
              </a:rPr>
              <a:t> W3C-HCLS Data Description Standard</a:t>
            </a:r>
            <a:r>
              <a:rPr lang="en-US" sz="3200" dirty="0" smtClean="0"/>
              <a:t>  </a:t>
            </a:r>
          </a:p>
          <a:p>
            <a:pPr marL="1022350" lvl="1" indent="-403225">
              <a:spcBef>
                <a:spcPts val="1800"/>
              </a:spcBef>
              <a:buFont typeface="Wingdings" panose="05000000000000000000" pitchFamily="2" charset="2"/>
              <a:buChar char="§"/>
            </a:pPr>
            <a:r>
              <a:rPr lang="en-US" sz="3200" dirty="0" smtClean="0"/>
              <a:t>Can guide early iterations of metadata schema for developing systems </a:t>
            </a:r>
          </a:p>
          <a:p>
            <a:pPr marL="1022350" lvl="1" indent="-403225">
              <a:spcBef>
                <a:spcPts val="1800"/>
              </a:spcBef>
              <a:buFont typeface="Wingdings" panose="05000000000000000000" pitchFamily="2" charset="2"/>
              <a:buChar char="§"/>
            </a:pPr>
            <a:r>
              <a:rPr lang="en-US" sz="3200" dirty="0" smtClean="0"/>
              <a:t>And inform subsequent community integration efforts </a:t>
            </a:r>
          </a:p>
          <a:p>
            <a:pPr marL="862013" lvl="1" indent="-457200">
              <a:spcBef>
                <a:spcPts val="300"/>
              </a:spcBef>
              <a:buFont typeface="Wingdings" panose="05000000000000000000" pitchFamily="2" charset="2"/>
              <a:buChar char="§"/>
            </a:pPr>
            <a:endParaRPr lang="en-US"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310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99110" y="2491740"/>
            <a:ext cx="8218170" cy="1775460"/>
          </a:xfrm>
          <a:prstGeom prst="rect">
            <a:avLst/>
          </a:prstGeom>
          <a:solidFill>
            <a:srgbClr val="FFFFB7"/>
          </a:solidFill>
          <a:ln>
            <a:noFill/>
          </a:ln>
          <a:effectLst>
            <a:outerShdw blurRad="50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 y="457200"/>
            <a:ext cx="8651080" cy="1143000"/>
          </a:xfrm>
        </p:spPr>
        <p:txBody>
          <a:bodyPr>
            <a:noAutofit/>
          </a:bodyPr>
          <a:lstStyle/>
          <a:p>
            <a:pPr marL="61913" indent="-61913">
              <a:spcBef>
                <a:spcPts val="1800"/>
              </a:spcBef>
            </a:pPr>
            <a:r>
              <a:rPr lang="en-US" dirty="0" smtClean="0">
                <a:solidFill>
                  <a:srgbClr val="00A84C"/>
                </a:solidFill>
              </a:rPr>
              <a:t>D3. Reference Model of Core Experimental Concepts </a:t>
            </a:r>
            <a:endParaRPr lang="en-US" sz="5400" dirty="0">
              <a:solidFill>
                <a:srgbClr val="00A84C"/>
              </a:solidFill>
            </a:endParaRPr>
          </a:p>
        </p:txBody>
      </p:sp>
      <p:sp>
        <p:nvSpPr>
          <p:cNvPr id="3" name="Content Placeholder 2"/>
          <p:cNvSpPr>
            <a:spLocks noGrp="1"/>
          </p:cNvSpPr>
          <p:nvPr>
            <p:ph idx="1"/>
          </p:nvPr>
        </p:nvSpPr>
        <p:spPr>
          <a:xfrm>
            <a:off x="304800" y="1897932"/>
            <a:ext cx="8458200" cy="5191128"/>
          </a:xfrm>
        </p:spPr>
        <p:txBody>
          <a:bodyPr>
            <a:normAutofit fontScale="62500" lnSpcReduction="20000"/>
          </a:bodyPr>
          <a:lstStyle/>
          <a:p>
            <a:pPr marL="55563" lvl="1" indent="0">
              <a:buNone/>
            </a:pPr>
            <a:r>
              <a:rPr lang="en-US" sz="5800" dirty="0" smtClean="0"/>
              <a:t>Concept Glossary </a:t>
            </a:r>
            <a:r>
              <a:rPr lang="en-US" sz="5100" dirty="0" smtClean="0"/>
              <a:t>(</a:t>
            </a:r>
            <a:r>
              <a:rPr lang="en-US" sz="5100" dirty="0" smtClean="0">
                <a:hlinkClick r:id="rId3"/>
              </a:rPr>
              <a:t>link</a:t>
            </a:r>
            <a:r>
              <a:rPr lang="en-US" sz="5100" dirty="0" smtClean="0"/>
              <a:t>)</a:t>
            </a:r>
          </a:p>
          <a:p>
            <a:pPr marL="111125" lvl="1" indent="0" algn="ctr">
              <a:lnSpc>
                <a:spcPts val="2600"/>
              </a:lnSpc>
              <a:spcBef>
                <a:spcPts val="1200"/>
              </a:spcBef>
              <a:buNone/>
            </a:pPr>
            <a:r>
              <a:rPr lang="en-US" sz="3200" dirty="0" smtClean="0">
                <a:solidFill>
                  <a:srgbClr val="002060"/>
                </a:solidFill>
              </a:rPr>
              <a:t>Experiment | Data Set | Research Study | Technique | Investigator |    Research Organization | Research Facility | Study Design | Study Group | Experimental Variable | </a:t>
            </a:r>
            <a:r>
              <a:rPr lang="en-US" sz="3200" b="1" dirty="0" smtClean="0">
                <a:solidFill>
                  <a:srgbClr val="002060"/>
                </a:solidFill>
              </a:rPr>
              <a:t>Control Variable </a:t>
            </a:r>
            <a:r>
              <a:rPr lang="en-US" sz="3200" dirty="0" smtClean="0">
                <a:solidFill>
                  <a:srgbClr val="002060"/>
                </a:solidFill>
              </a:rPr>
              <a:t>| </a:t>
            </a:r>
            <a:r>
              <a:rPr lang="en-US" sz="3200" b="1" dirty="0" smtClean="0">
                <a:solidFill>
                  <a:srgbClr val="002060"/>
                </a:solidFill>
              </a:rPr>
              <a:t>Independent  Variable </a:t>
            </a:r>
            <a:r>
              <a:rPr lang="en-US" sz="3200" dirty="0" smtClean="0">
                <a:solidFill>
                  <a:srgbClr val="002060"/>
                </a:solidFill>
              </a:rPr>
              <a:t>| </a:t>
            </a:r>
            <a:r>
              <a:rPr lang="en-US" sz="3200" b="1" dirty="0" smtClean="0">
                <a:solidFill>
                  <a:srgbClr val="002060"/>
                </a:solidFill>
              </a:rPr>
              <a:t>Dependent Variable </a:t>
            </a:r>
            <a:r>
              <a:rPr lang="en-US" sz="3200" dirty="0" smtClean="0">
                <a:solidFill>
                  <a:srgbClr val="002060"/>
                </a:solidFill>
              </a:rPr>
              <a:t>| Reagent | Instrument | Research Specimen |         </a:t>
            </a:r>
            <a:r>
              <a:rPr lang="en-US" sz="3200" b="1" dirty="0" smtClean="0">
                <a:solidFill>
                  <a:srgbClr val="002060"/>
                </a:solidFill>
              </a:rPr>
              <a:t>Source</a:t>
            </a:r>
            <a:r>
              <a:rPr lang="en-US" sz="3200" dirty="0" smtClean="0">
                <a:solidFill>
                  <a:srgbClr val="002060"/>
                </a:solidFill>
              </a:rPr>
              <a:t> </a:t>
            </a:r>
            <a:r>
              <a:rPr lang="en-US" sz="3200" b="1" dirty="0" smtClean="0">
                <a:solidFill>
                  <a:srgbClr val="002060"/>
                </a:solidFill>
              </a:rPr>
              <a:t>Specimen</a:t>
            </a:r>
            <a:r>
              <a:rPr lang="en-US" sz="3200" dirty="0" smtClean="0">
                <a:solidFill>
                  <a:srgbClr val="002060"/>
                </a:solidFill>
              </a:rPr>
              <a:t> |</a:t>
            </a:r>
            <a:r>
              <a:rPr lang="en-US" sz="3200" b="1" dirty="0" smtClean="0">
                <a:solidFill>
                  <a:srgbClr val="002060"/>
                </a:solidFill>
              </a:rPr>
              <a:t> Precursor Specimen </a:t>
            </a:r>
            <a:r>
              <a:rPr lang="en-US" sz="3200" dirty="0" smtClean="0">
                <a:solidFill>
                  <a:srgbClr val="002060"/>
                </a:solidFill>
              </a:rPr>
              <a:t>| </a:t>
            </a:r>
            <a:r>
              <a:rPr lang="en-US" sz="3200" b="1" dirty="0" smtClean="0">
                <a:solidFill>
                  <a:srgbClr val="002060"/>
                </a:solidFill>
              </a:rPr>
              <a:t>Evaluated Specimen </a:t>
            </a:r>
            <a:r>
              <a:rPr lang="en-US" sz="3200" dirty="0" smtClean="0">
                <a:solidFill>
                  <a:srgbClr val="002060"/>
                </a:solidFill>
              </a:rPr>
              <a:t>| Environment</a:t>
            </a:r>
            <a:endParaRPr lang="en-US" sz="1800" dirty="0" smtClean="0"/>
          </a:p>
          <a:p>
            <a:pPr marL="55563" lvl="1" indent="0">
              <a:spcBef>
                <a:spcPts val="3600"/>
              </a:spcBef>
              <a:buNone/>
            </a:pPr>
            <a:r>
              <a:rPr lang="en-US" sz="5800" dirty="0" smtClean="0"/>
              <a:t>Conceptual Models</a:t>
            </a:r>
          </a:p>
          <a:p>
            <a:pPr marL="682625" lvl="2" indent="-279400">
              <a:lnSpc>
                <a:spcPct val="120000"/>
              </a:lnSpc>
              <a:spcBef>
                <a:spcPts val="1200"/>
              </a:spcBef>
              <a:buFont typeface="+mj-lt"/>
              <a:buAutoNum type="arabicPeriod"/>
            </a:pPr>
            <a:r>
              <a:rPr lang="en-US" sz="3500" b="1" dirty="0" smtClean="0"/>
              <a:t>T</a:t>
            </a:r>
            <a:r>
              <a:rPr lang="en-US" sz="3500" b="1" dirty="0" smtClean="0"/>
              <a:t>axonomic</a:t>
            </a:r>
            <a:r>
              <a:rPr lang="en-US" sz="3500" dirty="0" smtClean="0"/>
              <a:t> </a:t>
            </a:r>
            <a:r>
              <a:rPr lang="en-US" sz="3500" b="1" dirty="0" smtClean="0"/>
              <a:t>hierarchy </a:t>
            </a:r>
            <a:r>
              <a:rPr lang="en-US" sz="3500" dirty="0" smtClean="0"/>
              <a:t>organizes these concepts according to their ontological type (material, process, attribute, information) (</a:t>
            </a:r>
            <a:r>
              <a:rPr lang="en-US" sz="3500" dirty="0" smtClean="0">
                <a:hlinkClick r:id="rId4"/>
              </a:rPr>
              <a:t>link</a:t>
            </a:r>
            <a:r>
              <a:rPr lang="en-US" sz="3500" dirty="0" smtClean="0"/>
              <a:t>)</a:t>
            </a:r>
          </a:p>
          <a:p>
            <a:pPr marL="682625" lvl="2" indent="-279400">
              <a:lnSpc>
                <a:spcPct val="120000"/>
              </a:lnSpc>
              <a:spcBef>
                <a:spcPts val="1200"/>
              </a:spcBef>
              <a:buFont typeface="+mj-lt"/>
              <a:buAutoNum type="arabicPeriod"/>
            </a:pPr>
            <a:r>
              <a:rPr lang="en-US" sz="3500" b="1" dirty="0"/>
              <a:t>O</a:t>
            </a:r>
            <a:r>
              <a:rPr lang="en-US" sz="3500" b="1" dirty="0" smtClean="0"/>
              <a:t>ntology graph</a:t>
            </a:r>
            <a:r>
              <a:rPr lang="en-US" sz="3500" dirty="0" smtClean="0"/>
              <a:t> illustrates relationships between concepts (</a:t>
            </a:r>
            <a:r>
              <a:rPr lang="en-US" sz="3500" dirty="0" smtClean="0">
                <a:hlinkClick r:id="rId5"/>
              </a:rPr>
              <a:t>link</a:t>
            </a:r>
            <a:r>
              <a:rPr lang="en-US" sz="3500" dirty="0" smtClean="0"/>
              <a:t>)</a:t>
            </a:r>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9592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4" y="381000"/>
            <a:ext cx="9098752" cy="1143000"/>
          </a:xfrm>
        </p:spPr>
        <p:txBody>
          <a:bodyPr>
            <a:noAutofit/>
          </a:bodyPr>
          <a:lstStyle/>
          <a:p>
            <a:pPr marL="61913" indent="-61913">
              <a:spcBef>
                <a:spcPts val="1800"/>
              </a:spcBef>
            </a:pPr>
            <a:r>
              <a:rPr lang="en-US" dirty="0" smtClean="0">
                <a:solidFill>
                  <a:srgbClr val="00A84C"/>
                </a:solidFill>
              </a:rPr>
              <a:t>D4. Experimental Metadata Model</a:t>
            </a:r>
            <a:endParaRPr lang="en-US" sz="5400" dirty="0">
              <a:solidFill>
                <a:srgbClr val="00A84C"/>
              </a:solidFill>
            </a:endParaRPr>
          </a:p>
        </p:txBody>
      </p:sp>
      <p:sp>
        <p:nvSpPr>
          <p:cNvPr id="3" name="Content Placeholder 2"/>
          <p:cNvSpPr>
            <a:spLocks noGrp="1"/>
          </p:cNvSpPr>
          <p:nvPr>
            <p:ph idx="1"/>
          </p:nvPr>
        </p:nvSpPr>
        <p:spPr>
          <a:xfrm>
            <a:off x="304800" y="1362072"/>
            <a:ext cx="8153400" cy="5191128"/>
          </a:xfrm>
        </p:spPr>
        <p:txBody>
          <a:bodyPr>
            <a:normAutofit/>
          </a:bodyPr>
          <a:lstStyle/>
          <a:p>
            <a:pPr marL="168275" indent="0">
              <a:lnSpc>
                <a:spcPct val="120000"/>
              </a:lnSpc>
              <a:spcBef>
                <a:spcPts val="400"/>
              </a:spcBef>
              <a:buNone/>
            </a:pPr>
            <a:r>
              <a:rPr lang="en-US" dirty="0" smtClean="0"/>
              <a:t>Deliverables</a:t>
            </a:r>
            <a:r>
              <a:rPr lang="en-US" sz="3500" dirty="0" smtClean="0"/>
              <a:t> </a:t>
            </a:r>
          </a:p>
          <a:p>
            <a:pPr marL="1028700" indent="-457200">
              <a:spcBef>
                <a:spcPts val="0"/>
              </a:spcBef>
              <a:buFont typeface="+mj-lt"/>
              <a:buAutoNum type="arabicPeriod"/>
            </a:pPr>
            <a:r>
              <a:rPr lang="en-US" sz="2400" b="1" dirty="0" smtClean="0"/>
              <a:t>Metadata Model Proposals: </a:t>
            </a:r>
            <a:r>
              <a:rPr lang="en-US" sz="2400" dirty="0" smtClean="0"/>
              <a:t>Organize core domain concepts as a schema to support efficient metadata creation and search (</a:t>
            </a:r>
            <a:r>
              <a:rPr lang="en-US" sz="2400" dirty="0" smtClean="0">
                <a:hlinkClick r:id="rId3"/>
              </a:rPr>
              <a:t>link</a:t>
            </a:r>
            <a:r>
              <a:rPr lang="en-US" sz="2400" dirty="0" smtClean="0"/>
              <a:t>) </a:t>
            </a:r>
            <a:endParaRPr lang="en-US" sz="2400" b="1" dirty="0" smtClean="0"/>
          </a:p>
          <a:p>
            <a:pPr marL="1028700" indent="-457200">
              <a:spcBef>
                <a:spcPts val="1200"/>
              </a:spcBef>
              <a:buFont typeface="+mj-lt"/>
              <a:buAutoNum type="arabicPeriod"/>
            </a:pPr>
            <a:r>
              <a:rPr lang="en-US" sz="2400" b="1" dirty="0" smtClean="0"/>
              <a:t>Exemplar Metadata Records - </a:t>
            </a:r>
            <a:r>
              <a:rPr lang="en-US" sz="2400" dirty="0" smtClean="0"/>
              <a:t>Illustrates features of the metadata model using real data (</a:t>
            </a:r>
            <a:r>
              <a:rPr lang="en-US" sz="2400" dirty="0" smtClean="0">
                <a:hlinkClick r:id="rId3"/>
              </a:rPr>
              <a:t>link</a:t>
            </a:r>
            <a:r>
              <a:rPr lang="en-US" sz="2400" dirty="0" smtClean="0"/>
              <a:t>) </a:t>
            </a:r>
            <a:endParaRPr lang="en-US" sz="2400" dirty="0" smtClean="0"/>
          </a:p>
          <a:p>
            <a:pPr marL="465138" indent="-187325">
              <a:lnSpc>
                <a:spcPct val="120000"/>
              </a:lnSpc>
              <a:spcBef>
                <a:spcPts val="2400"/>
              </a:spcBef>
              <a:buNone/>
            </a:pPr>
            <a:r>
              <a:rPr lang="en-US" dirty="0" smtClean="0"/>
              <a:t>Requirements </a:t>
            </a:r>
            <a:r>
              <a:rPr lang="en-US" dirty="0"/>
              <a:t>A</a:t>
            </a:r>
            <a:r>
              <a:rPr lang="en-US" dirty="0" smtClean="0"/>
              <a:t>nalysis</a:t>
            </a:r>
          </a:p>
          <a:p>
            <a:pPr marL="1028700" indent="-457200">
              <a:lnSpc>
                <a:spcPct val="120000"/>
              </a:lnSpc>
              <a:spcBef>
                <a:spcPts val="0"/>
              </a:spcBef>
              <a:buFont typeface="+mj-lt"/>
              <a:buAutoNum type="arabicPeriod"/>
            </a:pPr>
            <a:r>
              <a:rPr lang="en-US" sz="2400" dirty="0" smtClean="0"/>
              <a:t>Scoped by identifying </a:t>
            </a:r>
            <a:r>
              <a:rPr lang="en-US" sz="2400" b="1" dirty="0" smtClean="0"/>
              <a:t>priority use cases</a:t>
            </a:r>
          </a:p>
          <a:p>
            <a:pPr marL="1028700" indent="-457200">
              <a:lnSpc>
                <a:spcPct val="120000"/>
              </a:lnSpc>
              <a:spcBef>
                <a:spcPts val="400"/>
              </a:spcBef>
              <a:buFont typeface="+mj-lt"/>
              <a:buAutoNum type="arabicPeriod"/>
            </a:pPr>
            <a:r>
              <a:rPr lang="en-US" sz="2400" dirty="0" smtClean="0"/>
              <a:t>Driven be </a:t>
            </a:r>
            <a:r>
              <a:rPr lang="en-US" sz="2400" b="1" dirty="0" smtClean="0"/>
              <a:t>competency questions </a:t>
            </a:r>
            <a:r>
              <a:rPr lang="en-US" sz="2400" dirty="0" smtClean="0"/>
              <a:t>(</a:t>
            </a:r>
            <a:r>
              <a:rPr lang="en-US" sz="2400" dirty="0" smtClean="0">
                <a:hlinkClick r:id="rId4"/>
              </a:rPr>
              <a:t>link</a:t>
            </a:r>
            <a:r>
              <a:rPr lang="en-US" sz="2400" dirty="0" smtClean="0"/>
              <a:t>)</a:t>
            </a:r>
          </a:p>
          <a:p>
            <a:pPr marL="1028700" indent="-457200">
              <a:lnSpc>
                <a:spcPct val="120000"/>
              </a:lnSpc>
              <a:spcBef>
                <a:spcPts val="400"/>
              </a:spcBef>
              <a:buFont typeface="+mj-lt"/>
              <a:buAutoNum type="arabicPeriod"/>
            </a:pPr>
            <a:r>
              <a:rPr lang="en-US" sz="2400" dirty="0" smtClean="0"/>
              <a:t>Informed by evaluation of </a:t>
            </a:r>
            <a:r>
              <a:rPr lang="en-US" sz="2400" b="1" dirty="0" smtClean="0"/>
              <a:t>existing models</a:t>
            </a:r>
          </a:p>
          <a:p>
            <a:pPr marL="509588" indent="0">
              <a:lnSpc>
                <a:spcPct val="120000"/>
              </a:lnSpc>
              <a:spcBef>
                <a:spcPts val="400"/>
              </a:spcBef>
              <a:buNone/>
            </a:pPr>
            <a:endParaRPr lang="en-US" sz="24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95575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smtClean="0">
                <a:solidFill>
                  <a:srgbClr val="00A84C"/>
                </a:solidFill>
              </a:rPr>
              <a:t>Priority Use Cases</a:t>
            </a:r>
            <a:endParaRPr lang="en-US" dirty="0">
              <a:solidFill>
                <a:srgbClr val="00A84C"/>
              </a:solidFill>
            </a:endParaRPr>
          </a:p>
        </p:txBody>
      </p:sp>
      <p:sp>
        <p:nvSpPr>
          <p:cNvPr id="3" name="Content Placeholder 2"/>
          <p:cNvSpPr>
            <a:spLocks noGrp="1"/>
          </p:cNvSpPr>
          <p:nvPr>
            <p:ph idx="1"/>
          </p:nvPr>
        </p:nvSpPr>
        <p:spPr>
          <a:xfrm>
            <a:off x="381000" y="1447800"/>
            <a:ext cx="8328246" cy="5562600"/>
          </a:xfrm>
        </p:spPr>
        <p:txBody>
          <a:bodyPr>
            <a:normAutofit/>
          </a:bodyPr>
          <a:lstStyle/>
          <a:p>
            <a:pPr marL="514350" indent="-406400">
              <a:spcBef>
                <a:spcPts val="1800"/>
              </a:spcBef>
              <a:buFont typeface="+mj-lt"/>
              <a:buAutoNum type="arabicPeriod"/>
            </a:pPr>
            <a:r>
              <a:rPr lang="en-US" sz="3400" dirty="0" smtClean="0">
                <a:solidFill>
                  <a:srgbClr val="00A84C"/>
                </a:solidFill>
              </a:rPr>
              <a:t>Search/Discovery: </a:t>
            </a:r>
            <a:r>
              <a:rPr lang="en-US" dirty="0" smtClean="0"/>
              <a:t>meet minimal criteria for discovery based on experimental attributes and relationships </a:t>
            </a:r>
          </a:p>
          <a:p>
            <a:pPr marL="514350" indent="-406400">
              <a:spcBef>
                <a:spcPts val="1800"/>
              </a:spcBef>
              <a:buFont typeface="+mj-lt"/>
              <a:buAutoNum type="arabicPeriod"/>
            </a:pPr>
            <a:r>
              <a:rPr lang="en-US" sz="3400" dirty="0" smtClean="0">
                <a:solidFill>
                  <a:srgbClr val="00A84C"/>
                </a:solidFill>
              </a:rPr>
              <a:t>Data Entry: </a:t>
            </a:r>
            <a:r>
              <a:rPr lang="en-US" dirty="0"/>
              <a:t>i</a:t>
            </a:r>
            <a:r>
              <a:rPr lang="en-US" dirty="0" smtClean="0"/>
              <a:t>ntuitive and efficient collection of structured metadata with minimal curation burden</a:t>
            </a:r>
          </a:p>
          <a:p>
            <a:pPr marL="514350" indent="-406400">
              <a:spcBef>
                <a:spcPts val="1800"/>
              </a:spcBef>
              <a:buFont typeface="+mj-lt"/>
              <a:buAutoNum type="arabicPeriod"/>
            </a:pPr>
            <a:r>
              <a:rPr lang="en-US" sz="3400" dirty="0" smtClean="0">
                <a:solidFill>
                  <a:srgbClr val="00A84C"/>
                </a:solidFill>
              </a:rPr>
              <a:t>Interoperability:</a:t>
            </a:r>
            <a:r>
              <a:rPr lang="en-US" dirty="0" smtClean="0">
                <a:solidFill>
                  <a:srgbClr val="00A84C"/>
                </a:solidFill>
              </a:rPr>
              <a:t> </a:t>
            </a:r>
            <a:r>
              <a:rPr lang="en-US" dirty="0" smtClean="0"/>
              <a:t>enable alignment with existing metadata schema</a:t>
            </a:r>
          </a:p>
          <a:p>
            <a:pPr marL="107950" indent="0">
              <a:spcBef>
                <a:spcPts val="1800"/>
              </a:spcBef>
              <a:buNone/>
            </a:pPr>
            <a:endParaRPr lang="en-US"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6559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A84C"/>
                </a:solidFill>
              </a:rPr>
              <a:t>Competency Questions</a:t>
            </a:r>
            <a:endParaRPr lang="en-US" dirty="0">
              <a:solidFill>
                <a:srgbClr val="00A84C"/>
              </a:solidFill>
            </a:endParaRPr>
          </a:p>
        </p:txBody>
      </p:sp>
      <p:sp>
        <p:nvSpPr>
          <p:cNvPr id="3" name="Content Placeholder 2"/>
          <p:cNvSpPr>
            <a:spLocks noGrp="1"/>
          </p:cNvSpPr>
          <p:nvPr>
            <p:ph idx="1"/>
          </p:nvPr>
        </p:nvSpPr>
        <p:spPr>
          <a:xfrm>
            <a:off x="228600" y="1376072"/>
            <a:ext cx="8763000" cy="5059363"/>
          </a:xfrm>
        </p:spPr>
        <p:txBody>
          <a:bodyPr>
            <a:noAutofit/>
          </a:bodyPr>
          <a:lstStyle/>
          <a:p>
            <a:pPr marL="514350" indent="-406400">
              <a:spcBef>
                <a:spcPts val="1200"/>
              </a:spcBef>
              <a:buFont typeface="+mj-lt"/>
              <a:buAutoNum type="arabicPeriod"/>
            </a:pPr>
            <a:r>
              <a:rPr lang="en-US" sz="2800" i="1" dirty="0"/>
              <a:t>"Find datasets linked to publications from the </a:t>
            </a:r>
            <a:r>
              <a:rPr lang="en-US" sz="2800" i="1" dirty="0" smtClean="0"/>
              <a:t>Lin Lab</a:t>
            </a:r>
            <a:r>
              <a:rPr lang="en-US" sz="2800" i="1" dirty="0"/>
              <a:t>" </a:t>
            </a:r>
          </a:p>
          <a:p>
            <a:pPr marL="514350" indent="-406400">
              <a:spcBef>
                <a:spcPts val="1200"/>
              </a:spcBef>
              <a:buFont typeface="+mj-lt"/>
              <a:buAutoNum type="arabicPeriod"/>
            </a:pPr>
            <a:r>
              <a:rPr lang="en-US" sz="2800" i="1" dirty="0" smtClean="0"/>
              <a:t>"</a:t>
            </a:r>
            <a:r>
              <a:rPr lang="en-US" sz="2800" i="1" dirty="0"/>
              <a:t>Find </a:t>
            </a:r>
            <a:r>
              <a:rPr lang="en-US" sz="2800" i="1" dirty="0" smtClean="0"/>
              <a:t>gene expression datasets  produced using  </a:t>
            </a:r>
            <a:r>
              <a:rPr lang="en-US" sz="2800" i="1" dirty="0" err="1" smtClean="0"/>
              <a:t>RNAseq</a:t>
            </a:r>
            <a:r>
              <a:rPr lang="en-US" sz="2800" i="1" dirty="0" smtClean="0"/>
              <a:t> technologies"                        </a:t>
            </a:r>
            <a:endParaRPr lang="en-US" sz="2800" i="1" dirty="0"/>
          </a:p>
          <a:p>
            <a:pPr marL="514350" indent="-406400">
              <a:spcBef>
                <a:spcPts val="1200"/>
              </a:spcBef>
              <a:buFont typeface="+mj-lt"/>
              <a:buAutoNum type="arabicPeriod"/>
            </a:pPr>
            <a:r>
              <a:rPr lang="en-US" sz="2800" i="1" dirty="0" smtClean="0"/>
              <a:t>“Find imaging datasets </a:t>
            </a:r>
            <a:r>
              <a:rPr lang="en-US" sz="2800" i="1" dirty="0"/>
              <a:t>from </a:t>
            </a:r>
            <a:r>
              <a:rPr lang="en-US" sz="2800" i="1" dirty="0" smtClean="0"/>
              <a:t>pathogen-exposed mice " </a:t>
            </a:r>
          </a:p>
          <a:p>
            <a:pPr marL="514350" indent="-406400">
              <a:spcBef>
                <a:spcPts val="1200"/>
              </a:spcBef>
              <a:buFont typeface="+mj-lt"/>
              <a:buAutoNum type="arabicPeriod"/>
            </a:pPr>
            <a:r>
              <a:rPr lang="en-US" sz="2800" i="1" dirty="0" smtClean="0"/>
              <a:t>"</a:t>
            </a:r>
            <a:r>
              <a:rPr lang="en-US" sz="2800" i="1" dirty="0"/>
              <a:t>Find datasets produced using </a:t>
            </a:r>
            <a:r>
              <a:rPr lang="en-US" sz="2800" i="1" dirty="0" err="1" smtClean="0"/>
              <a:t>Fugene</a:t>
            </a:r>
            <a:r>
              <a:rPr lang="en-US" sz="2800" i="1" dirty="0" smtClean="0"/>
              <a:t> reagent </a:t>
            </a:r>
            <a:r>
              <a:rPr lang="en-US" sz="2800" i="1" dirty="0"/>
              <a:t>in </a:t>
            </a:r>
            <a:r>
              <a:rPr lang="en-US" sz="2800" i="1" dirty="0" smtClean="0"/>
              <a:t>cells </a:t>
            </a:r>
            <a:r>
              <a:rPr lang="en-US" sz="2800" i="1" dirty="0"/>
              <a:t>derived </a:t>
            </a:r>
            <a:r>
              <a:rPr lang="en-US" sz="2800" i="1" dirty="0" smtClean="0"/>
              <a:t>from human colon"    </a:t>
            </a:r>
          </a:p>
          <a:p>
            <a:pPr marL="514350" indent="-406400">
              <a:spcBef>
                <a:spcPts val="1200"/>
              </a:spcBef>
              <a:buFont typeface="+mj-lt"/>
              <a:buAutoNum type="arabicPeriod"/>
            </a:pPr>
            <a:r>
              <a:rPr lang="en-US" sz="2800" i="1" dirty="0" smtClean="0"/>
              <a:t>"Find datasets investigating stroke in elderly smokers”</a:t>
            </a:r>
            <a:r>
              <a:rPr lang="en-US" sz="2800" i="1" dirty="0" smtClean="0"/>
              <a:t>      </a:t>
            </a:r>
            <a:endParaRPr lang="en-US" sz="2800" i="1" dirty="0"/>
          </a:p>
          <a:p>
            <a:pPr marL="514350" indent="-406400">
              <a:spcBef>
                <a:spcPts val="1200"/>
              </a:spcBef>
              <a:buFont typeface="+mj-lt"/>
              <a:buAutoNum type="arabicPeriod"/>
            </a:pPr>
            <a:r>
              <a:rPr lang="en-US" sz="2800" i="1" dirty="0"/>
              <a:t>"Find datasets exploring effect </a:t>
            </a:r>
            <a:r>
              <a:rPr lang="en-US" sz="2800" i="1" dirty="0" smtClean="0"/>
              <a:t>of kinase knockdown </a:t>
            </a:r>
            <a:r>
              <a:rPr lang="en-US" sz="2800" i="1" dirty="0"/>
              <a:t>on </a:t>
            </a:r>
            <a:r>
              <a:rPr lang="en-US" sz="2800" i="1" dirty="0" smtClean="0"/>
              <a:t>antigen expression </a:t>
            </a:r>
            <a:r>
              <a:rPr lang="en-US" sz="2800" i="1" dirty="0"/>
              <a:t>in </a:t>
            </a:r>
            <a:r>
              <a:rPr lang="en-US" sz="2800" i="1" dirty="0" smtClean="0"/>
              <a:t>transformed </a:t>
            </a:r>
            <a:r>
              <a:rPr lang="en-US" sz="2800" i="1" dirty="0"/>
              <a:t>vs normal primary cell </a:t>
            </a:r>
            <a:r>
              <a:rPr lang="en-US" sz="2800" i="1" dirty="0" smtClean="0"/>
              <a:t>lines”</a:t>
            </a:r>
            <a:endParaRPr lang="en-US" sz="2800" i="1"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8185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99" y="1261871"/>
            <a:ext cx="8305801" cy="5453257"/>
          </a:xfrm>
        </p:spPr>
        <p:txBody>
          <a:bodyPr>
            <a:noAutofit/>
          </a:bodyPr>
          <a:lstStyle/>
          <a:p>
            <a:pPr marL="611187" indent="-457200">
              <a:spcBef>
                <a:spcPts val="600"/>
              </a:spcBef>
              <a:buFont typeface="Wingdings" panose="05000000000000000000" pitchFamily="2" charset="2"/>
              <a:buChar char="§"/>
            </a:pPr>
            <a:r>
              <a:rPr lang="en-US" b="1" dirty="0"/>
              <a:t>B</a:t>
            </a:r>
            <a:r>
              <a:rPr lang="en-US" b="1" dirty="0" smtClean="0"/>
              <a:t>ench </a:t>
            </a:r>
            <a:r>
              <a:rPr lang="en-US" b="1" dirty="0" smtClean="0"/>
              <a:t>Scientist </a:t>
            </a:r>
            <a:r>
              <a:rPr lang="en-US" b="1" dirty="0"/>
              <a:t>T</a:t>
            </a:r>
            <a:r>
              <a:rPr lang="en-US" b="1" dirty="0" smtClean="0"/>
              <a:t>urned </a:t>
            </a:r>
            <a:r>
              <a:rPr lang="en-US" b="1" dirty="0" smtClean="0"/>
              <a:t>Data Scientist</a:t>
            </a:r>
            <a:r>
              <a:rPr lang="en-US" b="1" dirty="0" smtClean="0"/>
              <a:t> </a:t>
            </a:r>
          </a:p>
          <a:p>
            <a:pPr marL="554037" lvl="1" indent="0">
              <a:spcBef>
                <a:spcPts val="600"/>
              </a:spcBef>
              <a:buNone/>
            </a:pPr>
            <a:r>
              <a:rPr lang="en-US" sz="2400" dirty="0" smtClean="0"/>
              <a:t>Cancer Biology -&gt; </a:t>
            </a:r>
            <a:r>
              <a:rPr lang="en-US" sz="2400" dirty="0" err="1" smtClean="0"/>
              <a:t>BioInformatics</a:t>
            </a:r>
            <a:r>
              <a:rPr lang="en-US" sz="2400" dirty="0" smtClean="0"/>
              <a:t> -&gt; Biomedical Ontology</a:t>
            </a:r>
            <a:endParaRPr lang="en-US" sz="1100" dirty="0"/>
          </a:p>
          <a:p>
            <a:pPr marL="611187" indent="-457200">
              <a:spcBef>
                <a:spcPts val="1800"/>
              </a:spcBef>
              <a:buFont typeface="Wingdings" panose="05000000000000000000" pitchFamily="2" charset="2"/>
              <a:buChar char="§"/>
            </a:pPr>
            <a:r>
              <a:rPr lang="en-US" b="1" dirty="0" smtClean="0"/>
              <a:t>OHSU Ontology Development Group (ODG) </a:t>
            </a:r>
            <a:r>
              <a:rPr lang="en-US" sz="3000" dirty="0" smtClean="0"/>
              <a:t>Development and application of ontologies       to facilitate discovery and use of research      data and resources </a:t>
            </a:r>
            <a:endParaRPr lang="en-US" sz="3000" dirty="0" smtClean="0"/>
          </a:p>
          <a:p>
            <a:pPr marL="1082675" lvl="1" indent="-107950">
              <a:lnSpc>
                <a:spcPts val="2200"/>
              </a:lnSpc>
              <a:spcBef>
                <a:spcPts val="600"/>
              </a:spcBef>
              <a:buFont typeface="Wingdings" panose="05000000000000000000" pitchFamily="2" charset="2"/>
              <a:buChar char="§"/>
              <a:tabLst>
                <a:tab pos="974725" algn="l"/>
              </a:tabLst>
            </a:pPr>
            <a:r>
              <a:rPr lang="en-US" sz="2000" b="1" dirty="0" smtClean="0"/>
              <a:t> </a:t>
            </a:r>
            <a:r>
              <a:rPr lang="en-US" sz="2400" b="1" dirty="0" smtClean="0"/>
              <a:t>eagle-</a:t>
            </a:r>
            <a:r>
              <a:rPr lang="en-US" sz="2400" b="1" dirty="0" err="1" smtClean="0"/>
              <a:t>i</a:t>
            </a:r>
            <a:r>
              <a:rPr lang="en-US" sz="2400" b="1" dirty="0" smtClean="0"/>
              <a:t> </a:t>
            </a:r>
            <a:r>
              <a:rPr lang="en-US" sz="2400" b="1" dirty="0" smtClean="0"/>
              <a:t>resource discovery platform </a:t>
            </a:r>
            <a:endParaRPr lang="en-US" sz="2400" b="1" dirty="0" smtClean="0"/>
          </a:p>
          <a:p>
            <a:pPr marL="1136650" lvl="1" indent="0">
              <a:lnSpc>
                <a:spcPts val="2200"/>
              </a:lnSpc>
              <a:spcBef>
                <a:spcPts val="400"/>
              </a:spcBef>
              <a:buNone/>
            </a:pPr>
            <a:r>
              <a:rPr lang="en-US" sz="2000" i="1" dirty="0" smtClean="0">
                <a:solidFill>
                  <a:srgbClr val="0070C0"/>
                </a:solidFill>
              </a:rPr>
              <a:t>eagle-i.net</a:t>
            </a:r>
            <a:endParaRPr lang="en-US" sz="2000" i="1" dirty="0" smtClean="0"/>
          </a:p>
          <a:p>
            <a:pPr marL="1082675" lvl="1" indent="-107950">
              <a:lnSpc>
                <a:spcPts val="2200"/>
              </a:lnSpc>
              <a:spcBef>
                <a:spcPts val="600"/>
              </a:spcBef>
              <a:buFont typeface="Wingdings" panose="05000000000000000000" pitchFamily="2" charset="2"/>
              <a:buChar char="§"/>
              <a:tabLst>
                <a:tab pos="974725" algn="l"/>
              </a:tabLst>
            </a:pPr>
            <a:r>
              <a:rPr lang="en-US" sz="2400" b="1" dirty="0"/>
              <a:t> </a:t>
            </a:r>
            <a:r>
              <a:rPr lang="en-US" sz="2400" b="1" dirty="0" smtClean="0"/>
              <a:t>Resource </a:t>
            </a:r>
            <a:r>
              <a:rPr lang="en-US" sz="2400" b="1" dirty="0"/>
              <a:t>I</a:t>
            </a:r>
            <a:r>
              <a:rPr lang="en-US" sz="2400" b="1" dirty="0" smtClean="0"/>
              <a:t>dentification </a:t>
            </a:r>
            <a:r>
              <a:rPr lang="en-US" sz="2400" b="1" dirty="0"/>
              <a:t>Initiative  </a:t>
            </a:r>
            <a:r>
              <a:rPr lang="en-US" sz="2400" b="1" dirty="0"/>
              <a:t> </a:t>
            </a:r>
            <a:r>
              <a:rPr lang="en-US" sz="2400" b="1" dirty="0" smtClean="0"/>
              <a:t> </a:t>
            </a:r>
          </a:p>
          <a:p>
            <a:pPr marL="1136650" lvl="1" indent="0">
              <a:lnSpc>
                <a:spcPts val="2200"/>
              </a:lnSpc>
              <a:spcBef>
                <a:spcPts val="400"/>
              </a:spcBef>
              <a:buNone/>
            </a:pPr>
            <a:r>
              <a:rPr lang="en-US" sz="2000" i="1" dirty="0" smtClean="0">
                <a:solidFill>
                  <a:srgbClr val="0070C0"/>
                </a:solidFill>
              </a:rPr>
              <a:t>force11.org/node/4824</a:t>
            </a:r>
            <a:endParaRPr lang="en-US" sz="2000" i="1" dirty="0" smtClean="0"/>
          </a:p>
          <a:p>
            <a:pPr marL="1082675" lvl="1" indent="-107950">
              <a:lnSpc>
                <a:spcPts val="2200"/>
              </a:lnSpc>
              <a:spcBef>
                <a:spcPts val="600"/>
              </a:spcBef>
              <a:buFont typeface="Wingdings" panose="05000000000000000000" pitchFamily="2" charset="2"/>
              <a:buChar char="§"/>
              <a:tabLst>
                <a:tab pos="974725" algn="l"/>
              </a:tabLst>
            </a:pPr>
            <a:r>
              <a:rPr lang="en-US" sz="2400" b="1" dirty="0" smtClean="0"/>
              <a:t> Monarch Initiative</a:t>
            </a:r>
          </a:p>
          <a:p>
            <a:pPr marL="1136650" lvl="1" indent="0">
              <a:lnSpc>
                <a:spcPts val="2200"/>
              </a:lnSpc>
              <a:spcBef>
                <a:spcPts val="400"/>
              </a:spcBef>
              <a:buNone/>
            </a:pPr>
            <a:r>
              <a:rPr lang="en-US" sz="2000" i="1" dirty="0" smtClean="0">
                <a:solidFill>
                  <a:srgbClr val="0070C0"/>
                </a:solidFill>
              </a:rPr>
              <a:t>monarchinitiative.org</a:t>
            </a:r>
          </a:p>
          <a:p>
            <a:pPr marL="502920" indent="-457200">
              <a:buFont typeface="Wingdings" panose="05000000000000000000" pitchFamily="2" charset="2"/>
              <a:buChar char="§"/>
            </a:pPr>
            <a:endParaRPr lang="en-US" sz="2800" dirty="0" smtClean="0"/>
          </a:p>
        </p:txBody>
      </p:sp>
      <p:sp>
        <p:nvSpPr>
          <p:cNvPr id="2" name="Title 1"/>
          <p:cNvSpPr>
            <a:spLocks noGrp="1"/>
          </p:cNvSpPr>
          <p:nvPr>
            <p:ph type="title"/>
          </p:nvPr>
        </p:nvSpPr>
        <p:spPr>
          <a:xfrm>
            <a:off x="381000" y="274638"/>
            <a:ext cx="8229600" cy="1143000"/>
          </a:xfrm>
        </p:spPr>
        <p:txBody>
          <a:bodyPr>
            <a:normAutofit/>
          </a:bodyPr>
          <a:lstStyle/>
          <a:p>
            <a:r>
              <a:rPr lang="en-US" sz="5400" dirty="0" smtClean="0">
                <a:solidFill>
                  <a:srgbClr val="00B050"/>
                </a:solidFill>
              </a:rPr>
              <a:t>About Me</a:t>
            </a:r>
            <a:endParaRPr lang="en-US" sz="5400" dirty="0">
              <a:solidFill>
                <a:srgbClr val="00B050"/>
              </a:solidFill>
            </a:endParaRPr>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https://open.med.harvard.edu/wp-content/uploads/2014/02/eagle-i-mediu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C:\Users\brushm\AppData\Roaming\PixelMetrics\CaptureWiz\Tem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57" y="4191000"/>
            <a:ext cx="19907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brushm\AppData\Roaming\PixelMetrics\CaptureWiz\Temp\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257" y="5178079"/>
            <a:ext cx="2310343" cy="9179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C:\Users\brushm\AppData\Roaming\PixelMetrics\CaptureWiz\Temp\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468471"/>
            <a:ext cx="1295400" cy="108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0747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96" y="92988"/>
            <a:ext cx="8229600" cy="1143000"/>
          </a:xfrm>
        </p:spPr>
        <p:txBody>
          <a:bodyPr/>
          <a:lstStyle/>
          <a:p>
            <a:r>
              <a:rPr lang="en-US" dirty="0" smtClean="0">
                <a:solidFill>
                  <a:srgbClr val="00A84C"/>
                </a:solidFill>
              </a:rPr>
              <a:t>Evaluation of Existing Standards</a:t>
            </a:r>
            <a:endParaRPr lang="en-US" dirty="0">
              <a:solidFill>
                <a:srgbClr val="00A84C"/>
              </a:solidFill>
            </a:endParaRPr>
          </a:p>
        </p:txBody>
      </p:sp>
      <p:sp>
        <p:nvSpPr>
          <p:cNvPr id="6" name="Content Placeholder 2"/>
          <p:cNvSpPr txBox="1">
            <a:spLocks/>
          </p:cNvSpPr>
          <p:nvPr/>
        </p:nvSpPr>
        <p:spPr>
          <a:xfrm>
            <a:off x="457200" y="1066800"/>
            <a:ext cx="8229600" cy="52578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81025" indent="-404813">
              <a:lnSpc>
                <a:spcPct val="120000"/>
              </a:lnSpc>
              <a:spcBef>
                <a:spcPts val="600"/>
              </a:spcBef>
              <a:buFont typeface="Wingdings" panose="05000000000000000000" pitchFamily="2" charset="2"/>
              <a:buChar char="§"/>
            </a:pPr>
            <a:r>
              <a:rPr lang="en-US" sz="3800" b="1" dirty="0" smtClean="0"/>
              <a:t>OBI (Ontology for Biomedical Investigations)                                    </a:t>
            </a:r>
            <a:r>
              <a:rPr lang="en-US" sz="3400" dirty="0" smtClean="0"/>
              <a:t>Broad and rich, but focus in on biomedicine, and not suited or being used as a metadata model/schema</a:t>
            </a:r>
          </a:p>
          <a:p>
            <a:pPr marL="581025" indent="-404813">
              <a:lnSpc>
                <a:spcPct val="120000"/>
              </a:lnSpc>
              <a:spcBef>
                <a:spcPts val="1200"/>
              </a:spcBef>
              <a:buFont typeface="Wingdings" panose="05000000000000000000" pitchFamily="2" charset="2"/>
              <a:buChar char="§"/>
            </a:pPr>
            <a:r>
              <a:rPr lang="en-US" sz="3800" b="1" dirty="0" smtClean="0"/>
              <a:t>ISA (Investigation-Study-Assay) Schema                                                                </a:t>
            </a:r>
            <a:r>
              <a:rPr lang="en-US" sz="3400" dirty="0" smtClean="0"/>
              <a:t>A schema for metadata collection that is widely used, but model is too complex, under-constrained, and not scoped for our use case</a:t>
            </a:r>
          </a:p>
          <a:p>
            <a:pPr marL="581025" indent="-404813">
              <a:lnSpc>
                <a:spcPct val="120000"/>
              </a:lnSpc>
              <a:spcBef>
                <a:spcPts val="1200"/>
              </a:spcBef>
              <a:buFont typeface="Wingdings" panose="05000000000000000000" pitchFamily="2" charset="2"/>
              <a:buChar char="§"/>
            </a:pPr>
            <a:r>
              <a:rPr lang="en-US" sz="3800" b="1" dirty="0" err="1" smtClean="0"/>
              <a:t>KEfED</a:t>
            </a:r>
            <a:r>
              <a:rPr lang="en-US" sz="3800" b="1" dirty="0" smtClean="0"/>
              <a:t> (Knowledge Engineering from Experimental Design)                    </a:t>
            </a:r>
            <a:r>
              <a:rPr lang="en-US" sz="3400" dirty="0" smtClean="0"/>
              <a:t>A high-level schema with appealing level of simplicity/abstraction, but lacks ontological underpinning,  and structured for claims analysis use cases.</a:t>
            </a:r>
          </a:p>
          <a:p>
            <a:pPr marL="581025" indent="-404813">
              <a:lnSpc>
                <a:spcPct val="120000"/>
              </a:lnSpc>
              <a:spcBef>
                <a:spcPts val="1200"/>
              </a:spcBef>
              <a:buFont typeface="Wingdings" panose="05000000000000000000" pitchFamily="2" charset="2"/>
              <a:buChar char="§"/>
            </a:pPr>
            <a:r>
              <a:rPr lang="en-US" sz="3800" b="1" dirty="0" smtClean="0"/>
              <a:t>EBI (European Bioinformatics Institute) RDF Platform</a:t>
            </a:r>
            <a:r>
              <a:rPr lang="en-US" sz="3800" dirty="0" smtClean="0"/>
              <a:t>                    </a:t>
            </a:r>
            <a:r>
              <a:rPr lang="en-US" sz="3400" dirty="0" smtClean="0"/>
              <a:t>Supports data collection and scoped for discovery use case, narrowly defined for specific datatypes and domains </a:t>
            </a:r>
            <a:endParaRPr lang="en-US" dirty="0"/>
          </a:p>
        </p:txBody>
      </p:sp>
      <p:sp>
        <p:nvSpPr>
          <p:cNvPr id="7" name="TextBox 6"/>
          <p:cNvSpPr txBox="1"/>
          <p:nvPr/>
        </p:nvSpPr>
        <p:spPr>
          <a:xfrm>
            <a:off x="198894" y="6107036"/>
            <a:ext cx="8839200" cy="473912"/>
          </a:xfrm>
          <a:prstGeom prst="rect">
            <a:avLst/>
          </a:prstGeom>
          <a:noFill/>
        </p:spPr>
        <p:txBody>
          <a:bodyPr wrap="square" rtlCol="0">
            <a:spAutoFit/>
          </a:bodyPr>
          <a:lstStyle/>
          <a:p>
            <a:pPr algn="ctr">
              <a:lnSpc>
                <a:spcPts val="2700"/>
              </a:lnSpc>
            </a:pPr>
            <a:r>
              <a:rPr lang="en-US" sz="3600" i="1" dirty="0" smtClean="0">
                <a:solidFill>
                  <a:srgbClr val="00A84C"/>
                </a:solidFill>
              </a:rPr>
              <a:t>Existing models do </a:t>
            </a:r>
            <a:r>
              <a:rPr lang="en-US" sz="3600" i="1" dirty="0">
                <a:solidFill>
                  <a:srgbClr val="00A84C"/>
                </a:solidFill>
              </a:rPr>
              <a:t>n</a:t>
            </a:r>
            <a:r>
              <a:rPr lang="en-US" sz="3600" i="1" dirty="0" smtClean="0">
                <a:solidFill>
                  <a:srgbClr val="00A84C"/>
                </a:solidFill>
              </a:rPr>
              <a:t>ot </a:t>
            </a:r>
            <a:r>
              <a:rPr lang="en-US" sz="3600" i="1" dirty="0">
                <a:solidFill>
                  <a:srgbClr val="00A84C"/>
                </a:solidFill>
              </a:rPr>
              <a:t>s</a:t>
            </a:r>
            <a:r>
              <a:rPr lang="en-US" sz="3600" i="1" dirty="0" smtClean="0">
                <a:solidFill>
                  <a:srgbClr val="00A84C"/>
                </a:solidFill>
              </a:rPr>
              <a:t>erve </a:t>
            </a:r>
            <a:r>
              <a:rPr lang="en-US" sz="3600" i="1" dirty="0">
                <a:solidFill>
                  <a:srgbClr val="00A84C"/>
                </a:solidFill>
              </a:rPr>
              <a:t>o</a:t>
            </a:r>
            <a:r>
              <a:rPr lang="en-US" sz="3600" i="1" dirty="0" smtClean="0">
                <a:solidFill>
                  <a:srgbClr val="00A84C"/>
                </a:solidFill>
              </a:rPr>
              <a:t>ur </a:t>
            </a:r>
            <a:r>
              <a:rPr lang="en-US" sz="3600" i="1" dirty="0" smtClean="0">
                <a:solidFill>
                  <a:srgbClr val="00A84C"/>
                </a:solidFill>
              </a:rPr>
              <a:t>n</a:t>
            </a:r>
            <a:r>
              <a:rPr lang="en-US" sz="3600" i="1" dirty="0" smtClean="0">
                <a:solidFill>
                  <a:srgbClr val="00A84C"/>
                </a:solidFill>
              </a:rPr>
              <a:t>eeds ... </a:t>
            </a:r>
            <a:endParaRPr lang="en-US" sz="3600" i="1" dirty="0">
              <a:solidFill>
                <a:srgbClr val="00A84C"/>
              </a:solidFill>
            </a:endParaRPr>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5510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609600" y="2191139"/>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41313" fontAlgn="ctr">
              <a:buFont typeface="+mj-lt"/>
              <a:buAutoNum type="arabicPeriod"/>
            </a:pPr>
            <a:r>
              <a:rPr lang="en-US" sz="2400" b="1" dirty="0" smtClean="0"/>
              <a:t>Techniques</a:t>
            </a:r>
            <a:r>
              <a:rPr lang="en-US" sz="2400" dirty="0" smtClean="0"/>
              <a:t>: </a:t>
            </a:r>
            <a:r>
              <a:rPr lang="en-US" sz="2400" dirty="0" smtClean="0"/>
              <a:t>material </a:t>
            </a:r>
            <a:r>
              <a:rPr lang="en-US" sz="2400" dirty="0"/>
              <a:t>preparation, assays, </a:t>
            </a:r>
            <a:r>
              <a:rPr lang="en-US" sz="2400" dirty="0" smtClean="0"/>
              <a:t>analysis</a:t>
            </a:r>
            <a:endParaRPr lang="en-US" sz="2400" b="1" dirty="0" smtClean="0"/>
          </a:p>
          <a:p>
            <a:pPr marL="457200" indent="-341313" fontAlgn="ctr">
              <a:spcBef>
                <a:spcPts val="1800"/>
              </a:spcBef>
              <a:buFont typeface="+mj-lt"/>
              <a:buAutoNum type="arabicPeriod"/>
            </a:pPr>
            <a:r>
              <a:rPr lang="en-US" sz="2400" b="1" dirty="0" smtClean="0"/>
              <a:t>Specimens</a:t>
            </a:r>
            <a:r>
              <a:rPr lang="en-US" sz="2400" dirty="0"/>
              <a:t>:</a:t>
            </a:r>
            <a:r>
              <a:rPr lang="en-US" sz="2400" dirty="0" smtClean="0"/>
              <a:t> material input(s) processed </a:t>
            </a:r>
            <a:r>
              <a:rPr lang="en-US" sz="2400" dirty="0"/>
              <a:t>and ultimately examined in an </a:t>
            </a:r>
            <a:r>
              <a:rPr lang="en-US" sz="2400" dirty="0" smtClean="0"/>
              <a:t>experiment</a:t>
            </a:r>
          </a:p>
          <a:p>
            <a:pPr marL="471488" indent="-341313" fontAlgn="ctr">
              <a:lnSpc>
                <a:spcPts val="3300"/>
              </a:lnSpc>
              <a:buFont typeface="+mj-lt"/>
              <a:buAutoNum type="arabicPeriod" startAt="3"/>
            </a:pPr>
            <a:r>
              <a:rPr lang="en-US" sz="2400" b="1" dirty="0" smtClean="0"/>
              <a:t>Experimental Variables</a:t>
            </a:r>
            <a:r>
              <a:rPr lang="en-US" sz="2400" dirty="0"/>
              <a:t>: entities </a:t>
            </a:r>
            <a:r>
              <a:rPr lang="en-US" sz="2400" dirty="0" smtClean="0"/>
              <a:t>measured, varied, or held constant in an experiment</a:t>
            </a:r>
            <a:endParaRPr lang="en-US" sz="2400" dirty="0"/>
          </a:p>
          <a:p>
            <a:pPr marL="741363" lvl="1" fontAlgn="ctr">
              <a:spcBef>
                <a:spcPts val="800"/>
              </a:spcBef>
              <a:buFont typeface="Wingdings" panose="05000000000000000000" pitchFamily="2" charset="2"/>
              <a:buChar char="§"/>
            </a:pPr>
            <a:r>
              <a:rPr lang="en-US" sz="2200" b="1" dirty="0"/>
              <a:t>Dependent variable</a:t>
            </a:r>
            <a:r>
              <a:rPr lang="en-US" sz="2200" dirty="0"/>
              <a:t>: specifies entity and attribute measured in an assay </a:t>
            </a:r>
          </a:p>
          <a:p>
            <a:pPr marL="741363" lvl="1" fontAlgn="ctr">
              <a:spcBef>
                <a:spcPts val="800"/>
              </a:spcBef>
              <a:buFont typeface="Wingdings" panose="05000000000000000000" pitchFamily="2" charset="2"/>
              <a:buChar char="§"/>
            </a:pPr>
            <a:r>
              <a:rPr lang="en-US" sz="2200" b="1" dirty="0"/>
              <a:t>Independent variables</a:t>
            </a:r>
            <a:r>
              <a:rPr lang="en-US" sz="2200" dirty="0"/>
              <a:t>: specifies parameters intentionally varied to test affect on dependent variable</a:t>
            </a:r>
          </a:p>
          <a:p>
            <a:pPr marL="741363" lvl="1" fontAlgn="ctr">
              <a:spcBef>
                <a:spcPts val="800"/>
              </a:spcBef>
              <a:buFont typeface="Wingdings" panose="05000000000000000000" pitchFamily="2" charset="2"/>
              <a:buChar char="§"/>
            </a:pPr>
            <a:r>
              <a:rPr lang="en-US" sz="2200" b="1" dirty="0"/>
              <a:t>Controlled variables: </a:t>
            </a:r>
            <a:r>
              <a:rPr lang="en-US" sz="2200" dirty="0"/>
              <a:t>parameters not varied across </a:t>
            </a:r>
            <a:r>
              <a:rPr lang="en-US" sz="2200" dirty="0" smtClean="0"/>
              <a:t>study groups</a:t>
            </a:r>
            <a:endParaRPr lang="en-US" sz="2200" dirty="0"/>
          </a:p>
          <a:p>
            <a:pPr marL="0" indent="0" fontAlgn="ctr">
              <a:buNone/>
            </a:pPr>
            <a:endParaRPr lang="en-US" sz="2800" dirty="0"/>
          </a:p>
          <a:p>
            <a:pPr marL="749300" lvl="2" indent="0">
              <a:buFont typeface="Arial" panose="020B0604020202020204" pitchFamily="34" charset="0"/>
              <a:buNone/>
            </a:pPr>
            <a:endParaRPr lang="en-US" dirty="0" smtClean="0"/>
          </a:p>
          <a:p>
            <a:pPr marL="857250" lvl="2"/>
            <a:endParaRPr lang="en-US" sz="2000" dirty="0" smtClean="0"/>
          </a:p>
          <a:p>
            <a:pPr lvl="2"/>
            <a:endParaRPr lang="en-US" sz="2000" dirty="0"/>
          </a:p>
        </p:txBody>
      </p:sp>
      <p:sp>
        <p:nvSpPr>
          <p:cNvPr id="13"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i="1" dirty="0" smtClean="0">
                <a:solidFill>
                  <a:srgbClr val="00A84C"/>
                </a:solidFill>
              </a:rPr>
              <a:t>. . . But They Still Have Much to Offer </a:t>
            </a:r>
            <a:endParaRPr lang="en-US" sz="4000" i="1" dirty="0">
              <a:solidFill>
                <a:srgbClr val="00A84C"/>
              </a:solidFill>
            </a:endParaRPr>
          </a:p>
        </p:txBody>
      </p:sp>
      <p:sp>
        <p:nvSpPr>
          <p:cNvPr id="16" name="Rectangle 15"/>
          <p:cNvSpPr/>
          <p:nvPr/>
        </p:nvSpPr>
        <p:spPr>
          <a:xfrm>
            <a:off x="303510" y="954171"/>
            <a:ext cx="8458200" cy="1200329"/>
          </a:xfrm>
          <a:prstGeom prst="rect">
            <a:avLst/>
          </a:prstGeom>
        </p:spPr>
        <p:txBody>
          <a:bodyPr wrap="square">
            <a:spAutoFit/>
          </a:bodyPr>
          <a:lstStyle/>
          <a:p>
            <a:pPr algn="ctr" fontAlgn="ctr"/>
            <a:r>
              <a:rPr lang="en-US" sz="3600" dirty="0" smtClean="0">
                <a:solidFill>
                  <a:srgbClr val="002060"/>
                </a:solidFill>
              </a:rPr>
              <a:t>Converge </a:t>
            </a:r>
            <a:r>
              <a:rPr lang="en-US" sz="3600" dirty="0" smtClean="0">
                <a:solidFill>
                  <a:srgbClr val="002060"/>
                </a:solidFill>
              </a:rPr>
              <a:t>on </a:t>
            </a:r>
            <a:r>
              <a:rPr lang="en-US" sz="3600" dirty="0" smtClean="0">
                <a:solidFill>
                  <a:srgbClr val="002060"/>
                </a:solidFill>
              </a:rPr>
              <a:t>central relationship between </a:t>
            </a:r>
            <a:r>
              <a:rPr lang="en-US" sz="3600" i="1" dirty="0" smtClean="0">
                <a:solidFill>
                  <a:srgbClr val="002060"/>
                </a:solidFill>
              </a:rPr>
              <a:t>techniques</a:t>
            </a:r>
            <a:r>
              <a:rPr lang="en-US" sz="3600" dirty="0" smtClean="0">
                <a:solidFill>
                  <a:srgbClr val="002060"/>
                </a:solidFill>
              </a:rPr>
              <a:t>, </a:t>
            </a:r>
            <a:r>
              <a:rPr lang="en-US" sz="3600" i="1" dirty="0">
                <a:solidFill>
                  <a:srgbClr val="002060"/>
                </a:solidFill>
              </a:rPr>
              <a:t>specimens</a:t>
            </a:r>
            <a:r>
              <a:rPr lang="en-US" sz="3600" dirty="0">
                <a:solidFill>
                  <a:srgbClr val="002060"/>
                </a:solidFill>
              </a:rPr>
              <a:t>, and </a:t>
            </a:r>
            <a:r>
              <a:rPr lang="en-US" sz="3600" i="1" dirty="0" smtClean="0">
                <a:solidFill>
                  <a:srgbClr val="002060"/>
                </a:solidFill>
              </a:rPr>
              <a:t>variables </a:t>
            </a:r>
            <a:endParaRPr lang="en-US" sz="3600" i="1" dirty="0">
              <a:solidFill>
                <a:srgbClr val="002060"/>
              </a:solidFill>
            </a:endParaRPr>
          </a:p>
        </p:txBody>
      </p:sp>
      <p:sp>
        <p:nvSpPr>
          <p:cNvPr id="9" name="Rectangle 8"/>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649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4920"/>
            <a:ext cx="8534400" cy="5450208"/>
          </a:xfrm>
        </p:spPr>
        <p:txBody>
          <a:bodyPr>
            <a:normAutofit fontScale="70000" lnSpcReduction="20000"/>
          </a:bodyPr>
          <a:lstStyle/>
          <a:p>
            <a:pPr marL="514350" indent="-514350">
              <a:lnSpc>
                <a:spcPct val="120000"/>
              </a:lnSpc>
              <a:spcBef>
                <a:spcPts val="600"/>
              </a:spcBef>
              <a:buFont typeface="+mj-lt"/>
              <a:buAutoNum type="arabicPeriod"/>
            </a:pPr>
            <a:r>
              <a:rPr lang="en-US" sz="3800" b="1" dirty="0" smtClean="0"/>
              <a:t>Generic but Extensible: </a:t>
            </a:r>
            <a:r>
              <a:rPr lang="en-US" sz="3800" dirty="0" smtClean="0"/>
              <a:t>accommodate diverse research disciplines while supporting extensions for specific domains and use cases</a:t>
            </a:r>
          </a:p>
          <a:p>
            <a:pPr marL="514350" indent="-514350">
              <a:lnSpc>
                <a:spcPct val="120000"/>
              </a:lnSpc>
              <a:spcBef>
                <a:spcPts val="1800"/>
              </a:spcBef>
              <a:buFont typeface="+mj-lt"/>
              <a:buAutoNum type="arabicPeriod"/>
            </a:pPr>
            <a:r>
              <a:rPr lang="en-US" sz="3800" b="1" dirty="0" smtClean="0"/>
              <a:t>Pragmatic for Data Entry and Discovery Use case: </a:t>
            </a:r>
            <a:r>
              <a:rPr lang="en-US" sz="3800" dirty="0" smtClean="0"/>
              <a:t>balances</a:t>
            </a:r>
            <a:r>
              <a:rPr lang="en-US" sz="3800" b="1" dirty="0" smtClean="0"/>
              <a:t> </a:t>
            </a:r>
            <a:r>
              <a:rPr lang="en-US" sz="3800" dirty="0" smtClean="0"/>
              <a:t>efficiency of data entry with </a:t>
            </a:r>
            <a:r>
              <a:rPr lang="en-US" sz="3800" dirty="0"/>
              <a:t>complexity needed for </a:t>
            </a:r>
            <a:r>
              <a:rPr lang="en-US" sz="3800" dirty="0" smtClean="0"/>
              <a:t>query resolution</a:t>
            </a:r>
            <a:endParaRPr lang="en-US" sz="3800" dirty="0"/>
          </a:p>
          <a:p>
            <a:pPr marL="914400" lvl="1" indent="-277813">
              <a:lnSpc>
                <a:spcPct val="120000"/>
              </a:lnSpc>
              <a:spcBef>
                <a:spcPts val="600"/>
              </a:spcBef>
              <a:buFont typeface="+mj-lt"/>
              <a:buAutoNum type="alphaLcPeriod"/>
            </a:pPr>
            <a:r>
              <a:rPr lang="en-US" sz="3200" dirty="0"/>
              <a:t>C</a:t>
            </a:r>
            <a:r>
              <a:rPr lang="en-US" sz="3200" dirty="0" smtClean="0"/>
              <a:t>aptures experimental roles  of specimens, techniques, and variables and  the relationships between them</a:t>
            </a:r>
          </a:p>
          <a:p>
            <a:pPr marL="514350" indent="-514350">
              <a:lnSpc>
                <a:spcPct val="120000"/>
              </a:lnSpc>
              <a:spcBef>
                <a:spcPts val="1800"/>
              </a:spcBef>
              <a:buFont typeface="+mj-lt"/>
              <a:buAutoNum type="arabicPeriod"/>
            </a:pPr>
            <a:r>
              <a:rPr lang="en-US" sz="3800" b="1" dirty="0" smtClean="0"/>
              <a:t>Supports Interoperability and Re-Use</a:t>
            </a:r>
            <a:endParaRPr lang="en-US" sz="3800" dirty="0" smtClean="0"/>
          </a:p>
          <a:p>
            <a:pPr marL="914400" lvl="1" indent="-288925" fontAlgn="ctr">
              <a:lnSpc>
                <a:spcPts val="2300"/>
              </a:lnSpc>
              <a:spcBef>
                <a:spcPts val="300"/>
              </a:spcBef>
              <a:buFont typeface="+mj-lt"/>
              <a:buAutoNum type="alphaLcPeriod"/>
            </a:pPr>
            <a:r>
              <a:rPr lang="en-US" sz="3200" dirty="0" smtClean="0"/>
              <a:t>Support integration of data across existing repositories</a:t>
            </a:r>
          </a:p>
          <a:p>
            <a:pPr marL="914400" lvl="1" indent="-288925" fontAlgn="ctr">
              <a:lnSpc>
                <a:spcPts val="2300"/>
              </a:lnSpc>
              <a:spcBef>
                <a:spcPts val="300"/>
              </a:spcBef>
              <a:buFont typeface="+mj-lt"/>
              <a:buAutoNum type="alphaLcPeriod"/>
            </a:pPr>
            <a:r>
              <a:rPr lang="en-US" sz="3200" dirty="0" smtClean="0"/>
              <a:t>Use community CVs/ontologies to standardize data entry</a:t>
            </a:r>
          </a:p>
          <a:p>
            <a:pPr marL="914400" lvl="1" indent="-288925" fontAlgn="ctr">
              <a:lnSpc>
                <a:spcPts val="2300"/>
              </a:lnSpc>
              <a:spcBef>
                <a:spcPts val="300"/>
              </a:spcBef>
              <a:buFont typeface="+mj-lt"/>
              <a:buAutoNum type="alphaLcPeriod"/>
            </a:pPr>
            <a:r>
              <a:rPr lang="en-US" sz="3200" dirty="0" smtClean="0"/>
              <a:t>Facilitate </a:t>
            </a:r>
            <a:r>
              <a:rPr lang="en-US" sz="3200" dirty="0"/>
              <a:t>data </a:t>
            </a:r>
            <a:r>
              <a:rPr lang="en-US" sz="3200" dirty="0" smtClean="0"/>
              <a:t>that </a:t>
            </a:r>
            <a:r>
              <a:rPr lang="en-US" sz="3200" dirty="0"/>
              <a:t>is amenable for third party </a:t>
            </a:r>
            <a:r>
              <a:rPr lang="en-US" sz="3200" dirty="0" smtClean="0"/>
              <a:t>use (LOD)</a:t>
            </a:r>
            <a:endParaRPr lang="en-US" sz="3200" dirty="0"/>
          </a:p>
          <a:p>
            <a:pPr marL="914400" lvl="1" indent="-288925" fontAlgn="ctr">
              <a:lnSpc>
                <a:spcPct val="120000"/>
              </a:lnSpc>
              <a:buFont typeface="+mj-lt"/>
              <a:buAutoNum type="alphaLcPeriod"/>
            </a:pPr>
            <a:endParaRPr lang="en-US" sz="3000" dirty="0" smtClean="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0" y="245705"/>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00A84C"/>
                </a:solidFill>
              </a:rPr>
              <a:t>Driving Principles and Requirements</a:t>
            </a:r>
            <a:endParaRPr lang="en-US" sz="4000" dirty="0">
              <a:solidFill>
                <a:srgbClr val="00A84C"/>
              </a:solidFill>
            </a:endParaRPr>
          </a:p>
        </p:txBody>
      </p:sp>
    </p:spTree>
    <p:extLst>
      <p:ext uri="{BB962C8B-B14F-4D97-AF65-F5344CB8AC3E}">
        <p14:creationId xmlns:p14="http://schemas.microsoft.com/office/powerpoint/2010/main" val="2385277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634"/>
            <a:ext cx="8229600" cy="1143000"/>
          </a:xfrm>
        </p:spPr>
        <p:txBody>
          <a:bodyPr>
            <a:noAutofit/>
          </a:bodyPr>
          <a:lstStyle/>
          <a:p>
            <a:r>
              <a:rPr lang="en-US" dirty="0" smtClean="0">
                <a:solidFill>
                  <a:srgbClr val="00A84C"/>
                </a:solidFill>
              </a:rPr>
              <a:t>Modeling an Exemplar Experiment</a:t>
            </a:r>
            <a:endParaRPr lang="en-US" dirty="0">
              <a:solidFill>
                <a:srgbClr val="00A84C"/>
              </a:solidFill>
            </a:endParaRPr>
          </a:p>
        </p:txBody>
      </p:sp>
      <p:sp>
        <p:nvSpPr>
          <p:cNvPr id="3" name="Content Placeholder 2"/>
          <p:cNvSpPr>
            <a:spLocks noGrp="1"/>
          </p:cNvSpPr>
          <p:nvPr>
            <p:ph idx="1"/>
          </p:nvPr>
        </p:nvSpPr>
        <p:spPr>
          <a:xfrm>
            <a:off x="391438" y="2057400"/>
            <a:ext cx="8132524" cy="3886200"/>
          </a:xfrm>
        </p:spPr>
        <p:txBody>
          <a:bodyPr>
            <a:noAutofit/>
          </a:bodyPr>
          <a:lstStyle/>
          <a:p>
            <a:pPr marL="514350" indent="-392113">
              <a:spcBef>
                <a:spcPts val="1200"/>
              </a:spcBef>
              <a:buFont typeface="+mj-lt"/>
              <a:buAutoNum type="arabicPeriod"/>
            </a:pPr>
            <a:r>
              <a:rPr lang="en-US" sz="2400" b="1" dirty="0" smtClean="0"/>
              <a:t>Treatment:</a:t>
            </a:r>
            <a:r>
              <a:rPr lang="en-US" sz="2400" dirty="0" smtClean="0"/>
              <a:t> exposure of a </a:t>
            </a:r>
            <a:r>
              <a:rPr lang="en-US" sz="2400" dirty="0" smtClean="0">
                <a:solidFill>
                  <a:srgbClr val="FFC000"/>
                </a:solidFill>
              </a:rPr>
              <a:t>mouse</a:t>
            </a:r>
            <a:r>
              <a:rPr lang="en-US" sz="2400" dirty="0" smtClean="0">
                <a:solidFill>
                  <a:srgbClr val="FFC000"/>
                </a:solidFill>
              </a:rPr>
              <a:t> </a:t>
            </a:r>
            <a:r>
              <a:rPr lang="en-US" sz="2400" dirty="0" smtClean="0"/>
              <a:t>model of Alzheimer’s Disease to </a:t>
            </a:r>
            <a:r>
              <a:rPr lang="en-US" sz="2400" dirty="0" smtClean="0">
                <a:solidFill>
                  <a:srgbClr val="00B050"/>
                </a:solidFill>
              </a:rPr>
              <a:t>DMSO</a:t>
            </a:r>
            <a:r>
              <a:rPr lang="en-US" sz="2400" dirty="0" smtClean="0"/>
              <a:t> (control) or </a:t>
            </a:r>
            <a:r>
              <a:rPr lang="en-US" sz="2400" dirty="0" err="1" smtClean="0">
                <a:solidFill>
                  <a:srgbClr val="00B050"/>
                </a:solidFill>
              </a:rPr>
              <a:t>arsenite</a:t>
            </a:r>
            <a:r>
              <a:rPr lang="en-US" sz="2400" dirty="0" smtClean="0">
                <a:solidFill>
                  <a:srgbClr val="00B050"/>
                </a:solidFill>
              </a:rPr>
              <a:t> </a:t>
            </a:r>
            <a:r>
              <a:rPr lang="en-US" sz="2400" dirty="0" smtClean="0"/>
              <a:t>(oxidative stressor)</a:t>
            </a:r>
          </a:p>
          <a:p>
            <a:pPr marL="514350" indent="-392113">
              <a:spcBef>
                <a:spcPts val="1200"/>
              </a:spcBef>
              <a:buFont typeface="+mj-lt"/>
              <a:buAutoNum type="arabicPeriod"/>
            </a:pPr>
            <a:r>
              <a:rPr lang="en-US" sz="2400" b="1" dirty="0" smtClean="0"/>
              <a:t>Specimen </a:t>
            </a:r>
            <a:r>
              <a:rPr lang="en-US" sz="2400" b="1" dirty="0"/>
              <a:t>Collection #1:</a:t>
            </a:r>
            <a:r>
              <a:rPr lang="en-US" sz="2400" dirty="0"/>
              <a:t> </a:t>
            </a:r>
            <a:r>
              <a:rPr lang="en-US" sz="2400" dirty="0"/>
              <a:t>collection</a:t>
            </a:r>
            <a:r>
              <a:rPr lang="en-US" sz="2400" dirty="0" smtClean="0">
                <a:solidFill>
                  <a:schemeClr val="accent4">
                    <a:lumMod val="75000"/>
                  </a:schemeClr>
                </a:solidFill>
              </a:rPr>
              <a:t> </a:t>
            </a:r>
            <a:r>
              <a:rPr lang="en-US" sz="2400" dirty="0" smtClean="0"/>
              <a:t>of </a:t>
            </a:r>
            <a:r>
              <a:rPr lang="en-US" sz="2400" dirty="0">
                <a:solidFill>
                  <a:srgbClr val="FFC000"/>
                </a:solidFill>
              </a:rPr>
              <a:t>astrocytes</a:t>
            </a:r>
            <a:r>
              <a:rPr lang="en-US" sz="2400" dirty="0" smtClean="0">
                <a:solidFill>
                  <a:srgbClr val="0070C0"/>
                </a:solidFill>
              </a:rPr>
              <a:t> </a:t>
            </a:r>
            <a:r>
              <a:rPr lang="en-US" sz="2400" dirty="0" smtClean="0"/>
              <a:t> from </a:t>
            </a:r>
            <a:r>
              <a:rPr lang="en-US" sz="2400" dirty="0">
                <a:solidFill>
                  <a:srgbClr val="FFC000"/>
                </a:solidFill>
              </a:rPr>
              <a:t>hippocampi</a:t>
            </a:r>
            <a:r>
              <a:rPr lang="en-US" sz="2400" dirty="0" smtClean="0">
                <a:solidFill>
                  <a:srgbClr val="0070C0"/>
                </a:solidFill>
              </a:rPr>
              <a:t> </a:t>
            </a:r>
            <a:r>
              <a:rPr lang="en-US" sz="2400" dirty="0" smtClean="0"/>
              <a:t>of mice displaying </a:t>
            </a:r>
            <a:r>
              <a:rPr lang="en-US" sz="2400" dirty="0" smtClean="0">
                <a:solidFill>
                  <a:srgbClr val="00B050"/>
                </a:solidFill>
              </a:rPr>
              <a:t>normal </a:t>
            </a:r>
            <a:r>
              <a:rPr lang="en-US" sz="2400" dirty="0" smtClean="0"/>
              <a:t>vs </a:t>
            </a:r>
            <a:r>
              <a:rPr lang="en-US" sz="2400" dirty="0">
                <a:solidFill>
                  <a:srgbClr val="00B050"/>
                </a:solidFill>
              </a:rPr>
              <a:t>impaired memory </a:t>
            </a:r>
            <a:r>
              <a:rPr lang="en-US" sz="2400" dirty="0" smtClean="0"/>
              <a:t>(in water maze tests)</a:t>
            </a:r>
          </a:p>
          <a:p>
            <a:pPr marL="514350" indent="-392113">
              <a:spcBef>
                <a:spcPts val="1200"/>
              </a:spcBef>
              <a:buFont typeface="+mj-lt"/>
              <a:buAutoNum type="arabicPeriod"/>
            </a:pPr>
            <a:r>
              <a:rPr lang="en-US" sz="2400" b="1" dirty="0" smtClean="0"/>
              <a:t>Specimen Collection #2:</a:t>
            </a:r>
            <a:r>
              <a:rPr lang="en-US" sz="2400" dirty="0" smtClean="0"/>
              <a:t> </a:t>
            </a:r>
            <a:r>
              <a:rPr lang="en-US" sz="2400" dirty="0" smtClean="0"/>
              <a:t>isolation of mRNA  </a:t>
            </a:r>
            <a:r>
              <a:rPr lang="en-US" sz="2400" dirty="0" smtClean="0"/>
              <a:t>using </a:t>
            </a:r>
            <a:r>
              <a:rPr lang="en-US" sz="2400" dirty="0" err="1" smtClean="0">
                <a:solidFill>
                  <a:srgbClr val="FFC000"/>
                </a:solidFill>
              </a:rPr>
              <a:t>TRIzol</a:t>
            </a:r>
            <a:r>
              <a:rPr lang="en-US" sz="2400" dirty="0" smtClean="0">
                <a:solidFill>
                  <a:srgbClr val="FFC000"/>
                </a:solidFill>
              </a:rPr>
              <a:t> reagent</a:t>
            </a:r>
            <a:r>
              <a:rPr lang="en-US" sz="2400" dirty="0" smtClean="0"/>
              <a:t> to obtain </a:t>
            </a:r>
            <a:r>
              <a:rPr lang="en-US" sz="2400" dirty="0" smtClean="0">
                <a:solidFill>
                  <a:srgbClr val="FFC000"/>
                </a:solidFill>
              </a:rPr>
              <a:t>mRNA</a:t>
            </a:r>
            <a:r>
              <a:rPr lang="en-US" sz="2400" dirty="0" smtClean="0">
                <a:solidFill>
                  <a:srgbClr val="0070C0"/>
                </a:solidFill>
              </a:rPr>
              <a:t> </a:t>
            </a:r>
            <a:r>
              <a:rPr lang="en-US" sz="2400" dirty="0" smtClean="0"/>
              <a:t>samples</a:t>
            </a:r>
          </a:p>
          <a:p>
            <a:pPr marL="514350" indent="-392113">
              <a:spcBef>
                <a:spcPts val="1200"/>
              </a:spcBef>
              <a:buFont typeface="+mj-lt"/>
              <a:buAutoNum type="arabicPeriod"/>
            </a:pPr>
            <a:r>
              <a:rPr lang="en-US" sz="2400" b="1" dirty="0" smtClean="0"/>
              <a:t>Assay</a:t>
            </a:r>
            <a:r>
              <a:rPr lang="en-US" sz="2400" dirty="0"/>
              <a:t>: </a:t>
            </a:r>
            <a:r>
              <a:rPr lang="en-US" sz="2400" dirty="0"/>
              <a:t>expression microarray analysis </a:t>
            </a:r>
            <a:r>
              <a:rPr lang="en-US" sz="2400" dirty="0" smtClean="0"/>
              <a:t>using </a:t>
            </a:r>
            <a:r>
              <a:rPr lang="en-US" sz="2400" dirty="0"/>
              <a:t>an </a:t>
            </a:r>
            <a:r>
              <a:rPr lang="en-US" sz="2400" dirty="0">
                <a:solidFill>
                  <a:srgbClr val="FFC000"/>
                </a:solidFill>
              </a:rPr>
              <a:t>Illumina </a:t>
            </a:r>
            <a:r>
              <a:rPr lang="en-US" sz="2400" dirty="0">
                <a:solidFill>
                  <a:srgbClr val="FFC000"/>
                </a:solidFill>
              </a:rPr>
              <a:t>H</a:t>
            </a:r>
            <a:r>
              <a:rPr lang="en-US" sz="2400" dirty="0" smtClean="0">
                <a:solidFill>
                  <a:srgbClr val="FFC000"/>
                </a:solidFill>
              </a:rPr>
              <a:t>T-12 array</a:t>
            </a:r>
            <a:r>
              <a:rPr lang="en-US" sz="2400" dirty="0" smtClean="0"/>
              <a:t> </a:t>
            </a:r>
            <a:r>
              <a:rPr lang="en-US" sz="2400" dirty="0"/>
              <a:t>to identify patterns </a:t>
            </a:r>
            <a:r>
              <a:rPr lang="en-US" sz="2400" dirty="0" smtClean="0"/>
              <a:t>in  </a:t>
            </a:r>
            <a:r>
              <a:rPr lang="en-US" sz="2400" dirty="0" smtClean="0">
                <a:solidFill>
                  <a:srgbClr val="0070C0"/>
                </a:solidFill>
              </a:rPr>
              <a:t>level </a:t>
            </a:r>
            <a:r>
              <a:rPr lang="en-US" sz="2400" dirty="0">
                <a:solidFill>
                  <a:srgbClr val="0070C0"/>
                </a:solidFill>
              </a:rPr>
              <a:t>of gene expression </a:t>
            </a:r>
          </a:p>
        </p:txBody>
      </p:sp>
      <p:sp>
        <p:nvSpPr>
          <p:cNvPr id="6" name="TextBox 5"/>
          <p:cNvSpPr txBox="1"/>
          <p:nvPr/>
        </p:nvSpPr>
        <p:spPr>
          <a:xfrm>
            <a:off x="447135" y="6053301"/>
            <a:ext cx="8305800" cy="430887"/>
          </a:xfrm>
          <a:prstGeom prst="rect">
            <a:avLst/>
          </a:prstGeom>
          <a:solidFill>
            <a:schemeClr val="bg2"/>
          </a:solidFill>
          <a:ln w="28575">
            <a:solidFill>
              <a:schemeClr val="tx1"/>
            </a:solidFill>
          </a:ln>
        </p:spPr>
        <p:txBody>
          <a:bodyPr wrap="square" rtlCol="0">
            <a:spAutoFit/>
          </a:bodyPr>
          <a:lstStyle/>
          <a:p>
            <a:r>
              <a:rPr lang="en-US" sz="2200" b="1" dirty="0" smtClean="0">
                <a:solidFill>
                  <a:srgbClr val="FFC000"/>
                </a:solidFill>
              </a:rPr>
              <a:t> Controlled Variables </a:t>
            </a:r>
            <a:r>
              <a:rPr lang="en-US" sz="2200" b="1" dirty="0" smtClean="0">
                <a:solidFill>
                  <a:srgbClr val="00B050"/>
                </a:solidFill>
              </a:rPr>
              <a:t>   </a:t>
            </a:r>
            <a:r>
              <a:rPr lang="en-US" sz="2200" b="1" dirty="0" smtClean="0">
                <a:solidFill>
                  <a:srgbClr val="00B050"/>
                </a:solidFill>
              </a:rPr>
              <a:t>Independent Variables   </a:t>
            </a:r>
            <a:r>
              <a:rPr lang="en-US" sz="2200" b="1" dirty="0" smtClean="0">
                <a:solidFill>
                  <a:srgbClr val="CA3202"/>
                </a:solidFill>
              </a:rPr>
              <a:t> </a:t>
            </a:r>
            <a:r>
              <a:rPr lang="en-US" sz="2200" b="1" dirty="0" smtClean="0">
                <a:solidFill>
                  <a:srgbClr val="0070C0"/>
                </a:solidFill>
              </a:rPr>
              <a:t>Dependent Variables</a:t>
            </a:r>
            <a:endParaRPr lang="en-US" sz="2200" dirty="0">
              <a:solidFill>
                <a:srgbClr val="0070C0"/>
              </a:solidFill>
            </a:endParaRPr>
          </a:p>
        </p:txBody>
      </p:sp>
      <p:sp>
        <p:nvSpPr>
          <p:cNvPr id="7" name="Rectangle 6"/>
          <p:cNvSpPr/>
          <p:nvPr/>
        </p:nvSpPr>
        <p:spPr>
          <a:xfrm>
            <a:off x="762000" y="1047304"/>
            <a:ext cx="7761962" cy="759182"/>
          </a:xfrm>
          <a:prstGeom prst="rect">
            <a:avLst/>
          </a:prstGeom>
          <a:solidFill>
            <a:schemeClr val="bg2"/>
          </a:solidFill>
          <a:ln w="28575">
            <a:solidFill>
              <a:schemeClr val="tx1"/>
            </a:solidFill>
          </a:ln>
        </p:spPr>
        <p:txBody>
          <a:bodyPr wrap="square">
            <a:spAutoFit/>
          </a:bodyPr>
          <a:lstStyle/>
          <a:p>
            <a:pPr algn="ctr">
              <a:lnSpc>
                <a:spcPts val="2600"/>
              </a:lnSpc>
              <a:spcBef>
                <a:spcPts val="600"/>
              </a:spcBef>
              <a:defRPr/>
            </a:pPr>
            <a:r>
              <a:rPr lang="en-US" sz="2400" b="1" i="1" dirty="0"/>
              <a:t>Hypothesis: </a:t>
            </a:r>
            <a:r>
              <a:rPr lang="en-US" sz="2400" i="1" dirty="0" smtClean="0"/>
              <a:t>Differential stress-response pathways are activated in brains of normal vs memory-impaired mice.  </a:t>
            </a:r>
            <a:endParaRPr lang="en-US" sz="2400" i="1" dirty="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9938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8310"/>
            <a:ext cx="867136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01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8310"/>
            <a:ext cx="8671369"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6463553" y="3119717"/>
            <a:ext cx="2447928" cy="145228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735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8310"/>
            <a:ext cx="8671369"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958353" y="3993104"/>
            <a:ext cx="4724400" cy="17487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774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2286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Modeling an Exemplar Experiment</a:t>
            </a:r>
            <a:endParaRPr lang="en-US" dirty="0">
              <a:solidFill>
                <a:srgbClr val="00A84C"/>
              </a:solidFill>
            </a:endParaRPr>
          </a:p>
        </p:txBody>
      </p:sp>
      <p:pic>
        <p:nvPicPr>
          <p:cNvPr id="41989" name="Picture 5" descr="C:\Users\brushm\Desktop\EMM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8310"/>
            <a:ext cx="8671369"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19921" y="1483659"/>
            <a:ext cx="3500432" cy="48768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817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75" y="76200"/>
            <a:ext cx="8229600" cy="1143000"/>
          </a:xfrm>
        </p:spPr>
        <p:txBody>
          <a:bodyPr>
            <a:normAutofit/>
          </a:bodyPr>
          <a:lstStyle/>
          <a:p>
            <a:r>
              <a:rPr lang="en-US" dirty="0" smtClean="0">
                <a:solidFill>
                  <a:srgbClr val="00A84C"/>
                </a:solidFill>
              </a:rPr>
              <a:t>Exemplar Metadata </a:t>
            </a:r>
            <a:r>
              <a:rPr lang="en-US" dirty="0" smtClean="0">
                <a:solidFill>
                  <a:srgbClr val="00A84C"/>
                </a:solidFill>
              </a:rPr>
              <a:t>Record</a:t>
            </a:r>
            <a:endParaRPr lang="en-US" dirty="0">
              <a:solidFill>
                <a:srgbClr val="00A84C"/>
              </a:solidFill>
            </a:endParaRPr>
          </a:p>
        </p:txBody>
      </p:sp>
      <p:sp>
        <p:nvSpPr>
          <p:cNvPr id="6" name="TextBox 5"/>
          <p:cNvSpPr txBox="1"/>
          <p:nvPr/>
        </p:nvSpPr>
        <p:spPr>
          <a:xfrm>
            <a:off x="4419600" y="1116449"/>
            <a:ext cx="4038600" cy="1169551"/>
          </a:xfrm>
          <a:prstGeom prst="rect">
            <a:avLst/>
          </a:prstGeom>
          <a:solidFill>
            <a:schemeClr val="bg2"/>
          </a:solidFill>
          <a:ln w="19050">
            <a:solidFill>
              <a:schemeClr val="tx1"/>
            </a:solidFill>
          </a:ln>
        </p:spPr>
        <p:txBody>
          <a:bodyPr wrap="square" rtlCol="0">
            <a:spAutoFit/>
          </a:bodyPr>
          <a:lstStyle/>
          <a:p>
            <a:pPr marL="285750" indent="-169863">
              <a:buFont typeface="Arial" panose="020B0604020202020204" pitchFamily="34" charset="0"/>
              <a:buChar char="•"/>
            </a:pPr>
            <a:r>
              <a:rPr lang="en-US" sz="1400" dirty="0" smtClean="0">
                <a:solidFill>
                  <a:srgbClr val="C00000"/>
                </a:solidFill>
              </a:rPr>
              <a:t>~JSON </a:t>
            </a:r>
            <a:r>
              <a:rPr lang="en-US" sz="1400" dirty="0" smtClean="0">
                <a:solidFill>
                  <a:srgbClr val="C00000"/>
                </a:solidFill>
              </a:rPr>
              <a:t>representation </a:t>
            </a:r>
            <a:r>
              <a:rPr lang="en-US" sz="1400" dirty="0">
                <a:solidFill>
                  <a:srgbClr val="C00000"/>
                </a:solidFill>
              </a:rPr>
              <a:t>of full metadata record for exemplar experiment</a:t>
            </a:r>
          </a:p>
          <a:p>
            <a:pPr marL="285750" indent="-169863">
              <a:buFont typeface="Arial" panose="020B0604020202020204" pitchFamily="34" charset="0"/>
              <a:buChar char="•"/>
            </a:pPr>
            <a:r>
              <a:rPr lang="en-US" sz="1400" dirty="0" smtClean="0">
                <a:solidFill>
                  <a:srgbClr val="C00000"/>
                </a:solidFill>
              </a:rPr>
              <a:t>Relatively </a:t>
            </a:r>
            <a:r>
              <a:rPr lang="en-US" sz="1400" dirty="0">
                <a:solidFill>
                  <a:srgbClr val="C00000"/>
                </a:solidFill>
              </a:rPr>
              <a:t>simple and flat, while capturing needed </a:t>
            </a:r>
            <a:r>
              <a:rPr lang="en-US" sz="1400" dirty="0" smtClean="0">
                <a:solidFill>
                  <a:srgbClr val="C00000"/>
                </a:solidFill>
              </a:rPr>
              <a:t>precision </a:t>
            </a:r>
            <a:r>
              <a:rPr lang="en-US" sz="1400" dirty="0">
                <a:solidFill>
                  <a:srgbClr val="C00000"/>
                </a:solidFill>
              </a:rPr>
              <a:t>and variable context for core CQs and modeling </a:t>
            </a:r>
            <a:r>
              <a:rPr lang="en-US" sz="1400" dirty="0" smtClean="0">
                <a:solidFill>
                  <a:srgbClr val="C00000"/>
                </a:solidFill>
              </a:rPr>
              <a:t>requirements</a:t>
            </a:r>
            <a:endParaRPr lang="en-US" sz="1400" dirty="0"/>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half" idx="1"/>
          </p:nvPr>
        </p:nvSpPr>
        <p:spPr>
          <a:xfrm>
            <a:off x="457200" y="990600"/>
            <a:ext cx="4038600" cy="4525963"/>
          </a:xfrm>
        </p:spPr>
        <p:txBody>
          <a:bodyPr>
            <a:noAutofit/>
          </a:bodyPr>
          <a:lstStyle/>
          <a:p>
            <a:pPr marL="0" indent="0">
              <a:buNone/>
            </a:pPr>
            <a:r>
              <a:rPr lang="en-US" sz="1000" dirty="0" smtClean="0"/>
              <a:t>{</a:t>
            </a:r>
            <a:endParaRPr lang="en-US" sz="1000" dirty="0" smtClean="0">
              <a:effectLst/>
            </a:endParaRPr>
          </a:p>
          <a:p>
            <a:pPr marL="0" indent="0">
              <a:buNone/>
            </a:pPr>
            <a:r>
              <a:rPr lang="en-US" sz="1000" b="1" dirty="0" err="1" smtClean="0"/>
              <a:t>dataset_uri</a:t>
            </a:r>
            <a:r>
              <a:rPr lang="en-US" sz="1000" b="1" dirty="0" smtClean="0"/>
              <a:t>:  </a:t>
            </a:r>
            <a:r>
              <a:rPr lang="en-US" sz="1000" dirty="0" smtClean="0"/>
              <a:t>"http://datadryad.org/resource/</a:t>
            </a:r>
            <a:r>
              <a:rPr lang="en-US" sz="1000" dirty="0" err="1" smtClean="0"/>
              <a:t>doi:xx.yyy</a:t>
            </a:r>
            <a:r>
              <a:rPr lang="en-US" sz="1000" dirty="0" smtClean="0"/>
              <a:t>/</a:t>
            </a:r>
            <a:r>
              <a:rPr lang="en-US" sz="1000" dirty="0" err="1" smtClean="0"/>
              <a:t>dryad.zzzz</a:t>
            </a:r>
            <a:r>
              <a:rPr lang="en-US" sz="1000" dirty="0" smtClean="0"/>
              <a:t>"</a:t>
            </a:r>
            <a:endParaRPr lang="en-US" sz="1000" dirty="0" smtClean="0">
              <a:effectLst/>
            </a:endParaRPr>
          </a:p>
          <a:p>
            <a:pPr marL="0" indent="0">
              <a:buNone/>
            </a:pPr>
            <a:r>
              <a:rPr lang="en-US" sz="1000" dirty="0" smtClean="0"/>
              <a:t>   {</a:t>
            </a:r>
            <a:endParaRPr lang="en-US" sz="1000" dirty="0" smtClean="0">
              <a:effectLst/>
            </a:endParaRPr>
          </a:p>
          <a:p>
            <a:pPr marL="0" indent="0">
              <a:buNone/>
            </a:pPr>
            <a:r>
              <a:rPr lang="en-US" sz="1000" dirty="0" smtClean="0"/>
              <a:t>   </a:t>
            </a:r>
            <a:r>
              <a:rPr lang="en-US" sz="1000" b="1" dirty="0" smtClean="0"/>
              <a:t>experiment</a:t>
            </a:r>
            <a:r>
              <a:rPr lang="en-US" sz="1000" dirty="0" smtClean="0"/>
              <a:t>:</a:t>
            </a:r>
            <a:endParaRPr lang="en-US" sz="1000" dirty="0" smtClean="0">
              <a:effectLst/>
            </a:endParaRPr>
          </a:p>
          <a:p>
            <a:pPr marL="0" indent="0">
              <a:buNone/>
            </a:pPr>
            <a:r>
              <a:rPr lang="en-US" sz="1000" dirty="0" smtClean="0"/>
              <a:t>           investigator: investigator1</a:t>
            </a:r>
            <a:endParaRPr lang="en-US" sz="1000" dirty="0" smtClean="0">
              <a:effectLst/>
            </a:endParaRPr>
          </a:p>
          <a:p>
            <a:pPr marL="0" indent="0">
              <a:buNone/>
            </a:pPr>
            <a:r>
              <a:rPr lang="en-US" sz="1000" dirty="0" smtClean="0"/>
              <a:t>           laboratory: lab1</a:t>
            </a:r>
            <a:endParaRPr lang="en-US" sz="1000" dirty="0" smtClean="0">
              <a:effectLst/>
            </a:endParaRPr>
          </a:p>
          <a:p>
            <a:pPr marL="0" indent="0">
              <a:buNone/>
            </a:pPr>
            <a:r>
              <a:rPr lang="en-US" sz="1000" dirty="0" smtClean="0"/>
              <a:t>           time: "2001-10-26"</a:t>
            </a:r>
            <a:endParaRPr lang="en-US" sz="1000" dirty="0" smtClean="0">
              <a:effectLst/>
            </a:endParaRPr>
          </a:p>
          <a:p>
            <a:pPr marL="0" indent="0">
              <a:buNone/>
            </a:pPr>
            <a:r>
              <a:rPr lang="en-US" sz="1000" dirty="0" smtClean="0"/>
              <a:t>           study  design: compound treatment design</a:t>
            </a:r>
            <a:endParaRPr lang="en-US" sz="1000" dirty="0" smtClean="0">
              <a:effectLst/>
            </a:endParaRPr>
          </a:p>
          <a:p>
            <a:pPr marL="0" indent="0">
              <a:buNone/>
            </a:pPr>
            <a:r>
              <a:rPr lang="en-US" sz="1000" dirty="0" smtClean="0"/>
              <a:t>           technique: chemical treatment</a:t>
            </a:r>
            <a:endParaRPr lang="en-US" sz="1000" dirty="0" smtClean="0">
              <a:effectLst/>
            </a:endParaRPr>
          </a:p>
          <a:p>
            <a:pPr marL="0" indent="0">
              <a:buNone/>
            </a:pPr>
            <a:r>
              <a:rPr lang="en-US" sz="1000" dirty="0" smtClean="0"/>
              <a:t>           technique: water maze test</a:t>
            </a:r>
            <a:endParaRPr lang="en-US" sz="1000" dirty="0" smtClean="0">
              <a:effectLst/>
            </a:endParaRPr>
          </a:p>
          <a:p>
            <a:pPr marL="0" indent="0">
              <a:buNone/>
            </a:pPr>
            <a:r>
              <a:rPr lang="en-US" sz="1000" dirty="0" smtClean="0"/>
              <a:t>           technique: mRNA isolation</a:t>
            </a:r>
            <a:endParaRPr lang="en-US" sz="1000" dirty="0" smtClean="0">
              <a:effectLst/>
            </a:endParaRPr>
          </a:p>
          <a:p>
            <a:pPr marL="0" indent="0">
              <a:buNone/>
            </a:pPr>
            <a:r>
              <a:rPr lang="en-US" sz="1000" dirty="0" smtClean="0"/>
              <a:t>           technique: transcriptional profiling by microarray </a:t>
            </a:r>
            <a:endParaRPr lang="en-US" sz="1000" dirty="0" smtClean="0">
              <a:effectLst/>
            </a:endParaRPr>
          </a:p>
          <a:p>
            <a:pPr marL="0" indent="0">
              <a:spcBef>
                <a:spcPts val="1200"/>
              </a:spcBef>
              <a:buNone/>
            </a:pPr>
            <a:r>
              <a:rPr lang="en-US" sz="1000" dirty="0" smtClean="0"/>
              <a:t>           </a:t>
            </a:r>
            <a:r>
              <a:rPr lang="en-US" sz="1000" b="1" dirty="0" smtClean="0"/>
              <a:t>controlled _variable: </a:t>
            </a:r>
            <a:r>
              <a:rPr lang="en-US" sz="1000" dirty="0" smtClean="0"/>
              <a:t>[</a:t>
            </a:r>
            <a:endParaRPr lang="en-US" sz="1000" dirty="0" smtClean="0">
              <a:effectLst/>
            </a:endParaRPr>
          </a:p>
          <a:p>
            <a:pPr marL="0" indent="0">
              <a:buNone/>
            </a:pPr>
            <a:r>
              <a:rPr lang="en-US" sz="1000" dirty="0" smtClean="0"/>
              <a:t>                 {</a:t>
            </a:r>
            <a:r>
              <a:rPr lang="en-US" sz="1000" dirty="0" err="1" smtClean="0"/>
              <a:t>variable_type</a:t>
            </a:r>
            <a:r>
              <a:rPr lang="en-US" sz="1000" dirty="0" smtClean="0"/>
              <a:t>: instrument</a:t>
            </a:r>
            <a:endParaRPr lang="en-US" sz="1000" dirty="0" smtClean="0">
              <a:effectLst/>
            </a:endParaRPr>
          </a:p>
          <a:p>
            <a:pPr marL="0" indent="0">
              <a:buNone/>
            </a:pPr>
            <a:r>
              <a:rPr lang="en-US" sz="1000" dirty="0" smtClean="0"/>
              <a:t>                  </a:t>
            </a:r>
            <a:r>
              <a:rPr lang="en-US" sz="1000" dirty="0" err="1" smtClean="0"/>
              <a:t>variable_value</a:t>
            </a:r>
            <a:r>
              <a:rPr lang="en-US" sz="1000" dirty="0" smtClean="0"/>
              <a:t>: Illumina HT-12v4 microarray</a:t>
            </a:r>
            <a:endParaRPr lang="en-US" sz="1000" dirty="0" smtClean="0">
              <a:effectLst/>
            </a:endParaRPr>
          </a:p>
          <a:p>
            <a:pPr marL="0" indent="0">
              <a:buNone/>
            </a:pPr>
            <a:r>
              <a:rPr lang="en-US" sz="1000" dirty="0" smtClean="0"/>
              <a:t>                  </a:t>
            </a:r>
            <a:r>
              <a:rPr lang="en-US" sz="1000" dirty="0" err="1" smtClean="0"/>
              <a:t>resource_description</a:t>
            </a:r>
            <a:r>
              <a:rPr lang="en-US" sz="1000" dirty="0" smtClean="0"/>
              <a:t>: "lot #2314, 2001-02-15"}                </a:t>
            </a:r>
            <a:endParaRPr lang="en-US" sz="1000" dirty="0" smtClean="0">
              <a:effectLst/>
            </a:endParaRPr>
          </a:p>
          <a:p>
            <a:pPr marL="0" indent="0">
              <a:spcBef>
                <a:spcPts val="1200"/>
              </a:spcBef>
              <a:buNone/>
            </a:pPr>
            <a:r>
              <a:rPr lang="en-US" sz="1000" dirty="0" smtClean="0"/>
              <a:t>                 {</a:t>
            </a:r>
            <a:r>
              <a:rPr lang="en-US" sz="1000" dirty="0" err="1" smtClean="0"/>
              <a:t>variable_type</a:t>
            </a:r>
            <a:r>
              <a:rPr lang="en-US" sz="1000" dirty="0" smtClean="0"/>
              <a:t>: reagent</a:t>
            </a:r>
            <a:endParaRPr lang="en-US" sz="1000" dirty="0" smtClean="0">
              <a:effectLst/>
            </a:endParaRPr>
          </a:p>
          <a:p>
            <a:pPr marL="0" indent="0">
              <a:buNone/>
            </a:pPr>
            <a:r>
              <a:rPr lang="en-US" sz="1000" dirty="0" smtClean="0"/>
              <a:t>                  </a:t>
            </a:r>
            <a:r>
              <a:rPr lang="en-US" sz="1000" dirty="0" err="1" smtClean="0"/>
              <a:t>variable_value</a:t>
            </a:r>
            <a:r>
              <a:rPr lang="en-US" sz="1000" dirty="0" smtClean="0"/>
              <a:t>: </a:t>
            </a:r>
            <a:r>
              <a:rPr lang="en-US" sz="1000" dirty="0" err="1" smtClean="0"/>
              <a:t>TRIzol</a:t>
            </a:r>
            <a:endParaRPr lang="en-US" sz="1000" dirty="0" smtClean="0">
              <a:effectLst/>
            </a:endParaRPr>
          </a:p>
          <a:p>
            <a:pPr marL="0" indent="0">
              <a:buNone/>
            </a:pPr>
            <a:r>
              <a:rPr lang="en-US" sz="1000" dirty="0" smtClean="0"/>
              <a:t>                  </a:t>
            </a:r>
            <a:r>
              <a:rPr lang="en-US" sz="1000" dirty="0" err="1" smtClean="0"/>
              <a:t>resource_identifier</a:t>
            </a:r>
            <a:r>
              <a:rPr lang="en-US" sz="1000" dirty="0" smtClean="0"/>
              <a:t>: "</a:t>
            </a:r>
            <a:r>
              <a:rPr lang="en-US" sz="1000" dirty="0" err="1" smtClean="0"/>
              <a:t>Ambion</a:t>
            </a:r>
            <a:r>
              <a:rPr lang="en-US" sz="1000" dirty="0" smtClean="0"/>
              <a:t> 15596"} </a:t>
            </a:r>
            <a:endParaRPr lang="en-US" sz="1000" dirty="0" smtClean="0">
              <a:effectLst/>
            </a:endParaRPr>
          </a:p>
          <a:p>
            <a:pPr marL="0" indent="0">
              <a:spcBef>
                <a:spcPts val="1200"/>
              </a:spcBef>
              <a:buNone/>
            </a:pPr>
            <a:r>
              <a:rPr lang="en-US" sz="1000" dirty="0" smtClean="0"/>
              <a:t>                 {</a:t>
            </a:r>
            <a:r>
              <a:rPr lang="en-US" sz="1000" dirty="0" err="1" smtClean="0"/>
              <a:t>variable_type</a:t>
            </a:r>
            <a:r>
              <a:rPr lang="en-US" sz="1000" dirty="0" smtClean="0"/>
              <a:t>: evaluated specimen</a:t>
            </a:r>
            <a:endParaRPr lang="en-US" sz="1000" dirty="0" smtClean="0">
              <a:effectLst/>
            </a:endParaRPr>
          </a:p>
          <a:p>
            <a:pPr marL="0" indent="0">
              <a:buNone/>
            </a:pPr>
            <a:r>
              <a:rPr lang="en-US" sz="1000" dirty="0" smtClean="0"/>
              <a:t>                  </a:t>
            </a:r>
            <a:r>
              <a:rPr lang="en-US" sz="1000" dirty="0" err="1" smtClean="0"/>
              <a:t>variable_value</a:t>
            </a:r>
            <a:r>
              <a:rPr lang="en-US" sz="1000" dirty="0" smtClean="0"/>
              <a:t>: mRNA}</a:t>
            </a:r>
            <a:endParaRPr lang="en-US" sz="1000" dirty="0" smtClean="0">
              <a:effectLst/>
            </a:endParaRPr>
          </a:p>
          <a:p>
            <a:pPr marL="0" indent="0">
              <a:spcBef>
                <a:spcPts val="1200"/>
              </a:spcBef>
              <a:buNone/>
            </a:pPr>
            <a:r>
              <a:rPr lang="en-US" sz="1000" dirty="0" smtClean="0"/>
              <a:t>                 {</a:t>
            </a:r>
            <a:r>
              <a:rPr lang="en-US" sz="1000" dirty="0" err="1" smtClean="0"/>
              <a:t>variable_type</a:t>
            </a:r>
            <a:r>
              <a:rPr lang="en-US" sz="1000" dirty="0" smtClean="0"/>
              <a:t>: precursor specimen</a:t>
            </a:r>
            <a:endParaRPr lang="en-US" sz="1000" dirty="0" smtClean="0">
              <a:effectLst/>
            </a:endParaRPr>
          </a:p>
          <a:p>
            <a:pPr marL="0" indent="0">
              <a:buNone/>
            </a:pPr>
            <a:r>
              <a:rPr lang="en-US" sz="1000" dirty="0" smtClean="0"/>
              <a:t>                  </a:t>
            </a:r>
            <a:r>
              <a:rPr lang="en-US" sz="1000" dirty="0" err="1" smtClean="0"/>
              <a:t>variable_value</a:t>
            </a:r>
            <a:r>
              <a:rPr lang="en-US" sz="1000" dirty="0" smtClean="0"/>
              <a:t>: astrocyte}</a:t>
            </a:r>
            <a:endParaRPr lang="en-US" sz="1000" dirty="0" smtClean="0">
              <a:effectLst/>
            </a:endParaRPr>
          </a:p>
          <a:p>
            <a:pPr marL="0" indent="0">
              <a:spcBef>
                <a:spcPts val="1200"/>
              </a:spcBef>
              <a:buNone/>
            </a:pPr>
            <a:r>
              <a:rPr lang="en-US" sz="1000" dirty="0" smtClean="0"/>
              <a:t>                 {</a:t>
            </a:r>
            <a:r>
              <a:rPr lang="en-US" sz="1000" dirty="0" err="1" smtClean="0"/>
              <a:t>variable_type</a:t>
            </a:r>
            <a:r>
              <a:rPr lang="en-US" sz="1000" dirty="0" smtClean="0"/>
              <a:t>: precursor specimen</a:t>
            </a:r>
            <a:endParaRPr lang="en-US" sz="1000" dirty="0" smtClean="0">
              <a:effectLst/>
            </a:endParaRPr>
          </a:p>
          <a:p>
            <a:pPr marL="0" indent="0">
              <a:buNone/>
            </a:pPr>
            <a:r>
              <a:rPr lang="en-US" sz="1000" dirty="0" smtClean="0"/>
              <a:t>                  </a:t>
            </a:r>
            <a:r>
              <a:rPr lang="en-US" sz="1000" dirty="0" err="1" smtClean="0"/>
              <a:t>variable_value</a:t>
            </a:r>
            <a:r>
              <a:rPr lang="en-US" sz="1000" dirty="0" smtClean="0"/>
              <a:t>: </a:t>
            </a:r>
            <a:r>
              <a:rPr lang="en-US" sz="1000" dirty="0" err="1" smtClean="0"/>
              <a:t>mus</a:t>
            </a:r>
            <a:r>
              <a:rPr lang="en-US" sz="1000" dirty="0" smtClean="0"/>
              <a:t> </a:t>
            </a:r>
            <a:r>
              <a:rPr lang="en-US" sz="1000" dirty="0" err="1" smtClean="0"/>
              <a:t>musculus</a:t>
            </a:r>
            <a:endParaRPr lang="en-US" sz="1000" dirty="0" smtClean="0">
              <a:effectLst/>
            </a:endParaRPr>
          </a:p>
          <a:p>
            <a:pPr marL="0" indent="0">
              <a:buNone/>
            </a:pPr>
            <a:r>
              <a:rPr lang="en-US" sz="1000" dirty="0" smtClean="0"/>
              <a:t>                  </a:t>
            </a:r>
            <a:r>
              <a:rPr lang="en-US" sz="1000" dirty="0" err="1" smtClean="0"/>
              <a:t>resource_description</a:t>
            </a:r>
            <a:r>
              <a:rPr lang="en-US" sz="1000" dirty="0" smtClean="0"/>
              <a:t>:  "RRID:MGI_5446893"}</a:t>
            </a:r>
            <a:endParaRPr lang="en-US" sz="1000" dirty="0" smtClean="0">
              <a:effectLst/>
            </a:endParaRPr>
          </a:p>
          <a:p>
            <a:pPr marL="0" indent="0">
              <a:buNone/>
            </a:pPr>
            <a:r>
              <a:rPr lang="en-US" sz="1000" dirty="0" smtClean="0"/>
              <a:t>                 ]</a:t>
            </a:r>
            <a:endParaRPr lang="en-US" sz="1000" dirty="0" smtClean="0">
              <a:effectLst/>
            </a:endParaRPr>
          </a:p>
          <a:p>
            <a:pPr marL="0" indent="0">
              <a:buNone/>
            </a:pPr>
            <a:endParaRPr lang="en-US" sz="1000" dirty="0"/>
          </a:p>
        </p:txBody>
      </p:sp>
      <p:sp>
        <p:nvSpPr>
          <p:cNvPr id="9" name="Content Placeholder 8"/>
          <p:cNvSpPr>
            <a:spLocks noGrp="1"/>
          </p:cNvSpPr>
          <p:nvPr>
            <p:ph sz="half" idx="2"/>
          </p:nvPr>
        </p:nvSpPr>
        <p:spPr>
          <a:xfrm>
            <a:off x="4648200" y="2514600"/>
            <a:ext cx="4038600" cy="4114800"/>
          </a:xfrm>
        </p:spPr>
        <p:txBody>
          <a:bodyPr>
            <a:noAutofit/>
          </a:bodyPr>
          <a:lstStyle/>
          <a:p>
            <a:pPr marL="0" indent="0">
              <a:buNone/>
            </a:pPr>
            <a:r>
              <a:rPr lang="en-US" sz="1000" b="1" dirty="0" smtClean="0"/>
              <a:t>   </a:t>
            </a:r>
            <a:r>
              <a:rPr lang="en-US" sz="1000" b="1" dirty="0" err="1" smtClean="0"/>
              <a:t>independent_variable</a:t>
            </a:r>
            <a:r>
              <a:rPr lang="en-US" sz="1000" b="1" dirty="0" smtClean="0"/>
              <a:t>: </a:t>
            </a:r>
            <a:r>
              <a:rPr lang="en-US" sz="1000" dirty="0" smtClean="0"/>
              <a:t>[ </a:t>
            </a:r>
            <a:endParaRPr lang="en-US" sz="1000" dirty="0" smtClean="0">
              <a:effectLst/>
            </a:endParaRPr>
          </a:p>
          <a:p>
            <a:pPr marL="0" indent="0">
              <a:spcBef>
                <a:spcPts val="600"/>
              </a:spcBef>
              <a:buNone/>
            </a:pPr>
            <a:r>
              <a:rPr lang="en-US" sz="1000" dirty="0" smtClean="0"/>
              <a:t>                 {</a:t>
            </a:r>
            <a:r>
              <a:rPr lang="en-US" sz="1000" dirty="0" err="1" smtClean="0"/>
              <a:t>variable_type</a:t>
            </a:r>
            <a:r>
              <a:rPr lang="en-US" sz="1000" dirty="0" smtClean="0"/>
              <a:t>: phenotype                   </a:t>
            </a:r>
            <a:endParaRPr lang="en-US" sz="1000" dirty="0" smtClean="0">
              <a:effectLst/>
            </a:endParaRPr>
          </a:p>
          <a:p>
            <a:pPr marL="0" indent="0">
              <a:buNone/>
            </a:pPr>
            <a:r>
              <a:rPr lang="en-US" sz="1000" dirty="0" smtClean="0"/>
              <a:t>                  </a:t>
            </a:r>
            <a:r>
              <a:rPr lang="en-US" sz="1000" dirty="0" err="1" smtClean="0"/>
              <a:t>variable_value</a:t>
            </a:r>
            <a:r>
              <a:rPr lang="en-US" sz="1000" dirty="0" smtClean="0"/>
              <a:t>: normal</a:t>
            </a:r>
            <a:endParaRPr lang="en-US" sz="1000" dirty="0" smtClean="0">
              <a:effectLst/>
            </a:endParaRPr>
          </a:p>
          <a:p>
            <a:pPr marL="0" indent="0">
              <a:buNone/>
            </a:pPr>
            <a:r>
              <a:rPr lang="en-US" sz="1000" dirty="0" smtClean="0"/>
              <a:t>                  </a:t>
            </a:r>
            <a:r>
              <a:rPr lang="en-US" sz="1000" dirty="0" err="1" smtClean="0"/>
              <a:t>variable_value</a:t>
            </a:r>
            <a:r>
              <a:rPr lang="en-US" sz="1000" dirty="0" smtClean="0"/>
              <a:t>: memory-impaired</a:t>
            </a:r>
            <a:endParaRPr lang="en-US" sz="1000" dirty="0" smtClean="0">
              <a:effectLst/>
            </a:endParaRPr>
          </a:p>
          <a:p>
            <a:pPr marL="0" indent="0">
              <a:buNone/>
            </a:pPr>
            <a:r>
              <a:rPr lang="en-US" sz="1000" dirty="0" smtClean="0"/>
              <a:t>                  </a:t>
            </a:r>
            <a:r>
              <a:rPr lang="en-US" sz="1000" dirty="0" err="1" smtClean="0"/>
              <a:t>affected_specimen</a:t>
            </a:r>
            <a:r>
              <a:rPr lang="en-US" sz="1000" dirty="0" smtClean="0"/>
              <a:t>: </a:t>
            </a:r>
            <a:r>
              <a:rPr lang="en-US" sz="1000" dirty="0" err="1" smtClean="0"/>
              <a:t>mus</a:t>
            </a:r>
            <a:r>
              <a:rPr lang="en-US" sz="1000" dirty="0" smtClean="0"/>
              <a:t> </a:t>
            </a:r>
            <a:r>
              <a:rPr lang="en-US" sz="1000" dirty="0" err="1" smtClean="0"/>
              <a:t>musculus</a:t>
            </a:r>
            <a:endParaRPr lang="en-US" sz="1000" dirty="0" smtClean="0">
              <a:effectLst/>
            </a:endParaRPr>
          </a:p>
          <a:p>
            <a:pPr marL="0" indent="0">
              <a:buNone/>
            </a:pPr>
            <a:r>
              <a:rPr lang="en-US" sz="1000" dirty="0" smtClean="0"/>
              <a:t>                  </a:t>
            </a:r>
            <a:r>
              <a:rPr lang="en-US" sz="1000" dirty="0" err="1" smtClean="0"/>
              <a:t>related_technique</a:t>
            </a:r>
            <a:r>
              <a:rPr lang="en-US" sz="1000" dirty="0" smtClean="0"/>
              <a:t>: water maze test}</a:t>
            </a:r>
            <a:endParaRPr lang="en-US" sz="1000" dirty="0" smtClean="0">
              <a:effectLst/>
            </a:endParaRPr>
          </a:p>
          <a:p>
            <a:pPr marL="0" indent="0">
              <a:spcBef>
                <a:spcPts val="1200"/>
              </a:spcBef>
              <a:buNone/>
            </a:pPr>
            <a:r>
              <a:rPr lang="en-US" sz="1000" dirty="0" smtClean="0"/>
              <a:t>                 {</a:t>
            </a:r>
            <a:r>
              <a:rPr lang="en-US" sz="1000" dirty="0" err="1" smtClean="0"/>
              <a:t>variable_type</a:t>
            </a:r>
            <a:r>
              <a:rPr lang="en-US" sz="1000" dirty="0" smtClean="0"/>
              <a:t>: chemical exposure</a:t>
            </a:r>
            <a:endParaRPr lang="en-US" sz="1000" dirty="0" smtClean="0">
              <a:effectLst/>
            </a:endParaRPr>
          </a:p>
          <a:p>
            <a:pPr marL="0" indent="0">
              <a:buNone/>
            </a:pPr>
            <a:r>
              <a:rPr lang="en-US" sz="1000" dirty="0" smtClean="0"/>
              <a:t>                  </a:t>
            </a:r>
            <a:r>
              <a:rPr lang="en-US" sz="1000" dirty="0" err="1" smtClean="0"/>
              <a:t>variable_value</a:t>
            </a:r>
            <a:r>
              <a:rPr lang="en-US" sz="1000" dirty="0" smtClean="0"/>
              <a:t>: DMSO</a:t>
            </a:r>
            <a:endParaRPr lang="en-US" sz="1000" dirty="0" smtClean="0">
              <a:effectLst/>
            </a:endParaRPr>
          </a:p>
          <a:p>
            <a:pPr marL="0" indent="0">
              <a:buNone/>
            </a:pPr>
            <a:r>
              <a:rPr lang="en-US" sz="1000" dirty="0" smtClean="0"/>
              <a:t>                  </a:t>
            </a:r>
            <a:r>
              <a:rPr lang="en-US" sz="1000" dirty="0" err="1" smtClean="0"/>
              <a:t>variable_value</a:t>
            </a:r>
            <a:r>
              <a:rPr lang="en-US" sz="1000" dirty="0" smtClean="0"/>
              <a:t>: </a:t>
            </a:r>
            <a:r>
              <a:rPr lang="en-US" sz="1000" dirty="0" err="1" smtClean="0"/>
              <a:t>arsenite</a:t>
            </a:r>
            <a:endParaRPr lang="en-US" sz="1000" dirty="0" smtClean="0">
              <a:effectLst/>
            </a:endParaRPr>
          </a:p>
          <a:p>
            <a:pPr marL="0" indent="0">
              <a:buNone/>
            </a:pPr>
            <a:r>
              <a:rPr lang="en-US" sz="1000" dirty="0" smtClean="0"/>
              <a:t>                  </a:t>
            </a:r>
            <a:r>
              <a:rPr lang="en-US" sz="1000" dirty="0" err="1" smtClean="0"/>
              <a:t>affected_specimen</a:t>
            </a:r>
            <a:r>
              <a:rPr lang="en-US" sz="1000" dirty="0" smtClean="0"/>
              <a:t>: </a:t>
            </a:r>
            <a:r>
              <a:rPr lang="en-US" sz="1000" dirty="0" err="1" smtClean="0"/>
              <a:t>mus</a:t>
            </a:r>
            <a:r>
              <a:rPr lang="en-US" sz="1000" dirty="0" smtClean="0"/>
              <a:t> </a:t>
            </a:r>
            <a:r>
              <a:rPr lang="en-US" sz="1000" dirty="0" err="1" smtClean="0"/>
              <a:t>musculus</a:t>
            </a:r>
            <a:endParaRPr lang="en-US" sz="1000" dirty="0" smtClean="0">
              <a:effectLst/>
            </a:endParaRPr>
          </a:p>
          <a:p>
            <a:pPr marL="0" indent="0">
              <a:buNone/>
            </a:pPr>
            <a:r>
              <a:rPr lang="en-US" sz="1000" dirty="0" smtClean="0"/>
              <a:t>                  </a:t>
            </a:r>
            <a:r>
              <a:rPr lang="en-US" sz="1000" dirty="0" err="1" smtClean="0"/>
              <a:t>related_conditiion</a:t>
            </a:r>
            <a:r>
              <a:rPr lang="en-US" sz="1000" dirty="0" smtClean="0"/>
              <a:t>: “37C, 5%CO2"}</a:t>
            </a:r>
            <a:endParaRPr lang="en-US" sz="1000" dirty="0" smtClean="0">
              <a:effectLst/>
            </a:endParaRPr>
          </a:p>
          <a:p>
            <a:pPr marL="0" indent="0">
              <a:buNone/>
            </a:pPr>
            <a:r>
              <a:rPr lang="en-US" sz="1000" dirty="0" smtClean="0"/>
              <a:t>                 ]</a:t>
            </a:r>
            <a:endParaRPr lang="en-US" sz="1000" dirty="0" smtClean="0">
              <a:effectLst/>
            </a:endParaRPr>
          </a:p>
          <a:p>
            <a:pPr marL="0" indent="0">
              <a:buNone/>
            </a:pPr>
            <a:r>
              <a:rPr lang="en-US" sz="1000" dirty="0" smtClean="0"/>
              <a:t/>
            </a:r>
            <a:br>
              <a:rPr lang="en-US" sz="1000" dirty="0" smtClean="0"/>
            </a:br>
            <a:r>
              <a:rPr lang="en-US" sz="1000" dirty="0" smtClean="0"/>
              <a:t>            </a:t>
            </a:r>
            <a:r>
              <a:rPr lang="en-US" sz="1000" b="1" dirty="0" smtClean="0"/>
              <a:t>dependent variable: </a:t>
            </a:r>
            <a:r>
              <a:rPr lang="en-US" sz="1000" dirty="0" smtClean="0"/>
              <a:t>[</a:t>
            </a:r>
            <a:endParaRPr lang="en-US" sz="1000" dirty="0" smtClean="0">
              <a:effectLst/>
            </a:endParaRPr>
          </a:p>
          <a:p>
            <a:pPr marL="0" indent="0">
              <a:buNone/>
            </a:pPr>
            <a:r>
              <a:rPr lang="en-US" sz="1000" dirty="0" smtClean="0"/>
              <a:t>                 {</a:t>
            </a:r>
            <a:r>
              <a:rPr lang="en-US" sz="1000" dirty="0" err="1" smtClean="0"/>
              <a:t>variable_type</a:t>
            </a:r>
            <a:r>
              <a:rPr lang="en-US" sz="1000" dirty="0" smtClean="0"/>
              <a:t>: gene expression</a:t>
            </a:r>
            <a:endParaRPr lang="en-US" sz="1000" dirty="0" smtClean="0">
              <a:effectLst/>
            </a:endParaRPr>
          </a:p>
          <a:p>
            <a:pPr marL="0" indent="0">
              <a:buNone/>
            </a:pPr>
            <a:r>
              <a:rPr lang="en-US" sz="1000" dirty="0" smtClean="0"/>
              <a:t>                  </a:t>
            </a:r>
            <a:r>
              <a:rPr lang="en-US" sz="1000" dirty="0" err="1" smtClean="0"/>
              <a:t>measured_attribute</a:t>
            </a:r>
            <a:r>
              <a:rPr lang="en-US" sz="1000" dirty="0" smtClean="0"/>
              <a:t>: amount</a:t>
            </a:r>
            <a:endParaRPr lang="en-US" sz="1000" dirty="0" smtClean="0">
              <a:effectLst/>
            </a:endParaRPr>
          </a:p>
          <a:p>
            <a:pPr marL="0" indent="0">
              <a:buNone/>
            </a:pPr>
            <a:r>
              <a:rPr lang="en-US" sz="1000" dirty="0" smtClean="0"/>
              <a:t>                  </a:t>
            </a:r>
            <a:r>
              <a:rPr lang="en-US" sz="1000" dirty="0" err="1" smtClean="0"/>
              <a:t>related_technique</a:t>
            </a:r>
            <a:r>
              <a:rPr lang="en-US" sz="1000" dirty="0" smtClean="0"/>
              <a:t>: transcriptional profiling by microarray</a:t>
            </a:r>
            <a:endParaRPr lang="en-US" sz="1000" dirty="0" smtClean="0">
              <a:effectLst/>
            </a:endParaRPr>
          </a:p>
          <a:p>
            <a:pPr marL="0" indent="0">
              <a:buNone/>
            </a:pPr>
            <a:r>
              <a:rPr lang="en-US" sz="1000" dirty="0" smtClean="0"/>
              <a:t>                  </a:t>
            </a:r>
            <a:r>
              <a:rPr lang="en-US" sz="1000" dirty="0" err="1" smtClean="0"/>
              <a:t>has_scale</a:t>
            </a:r>
            <a:r>
              <a:rPr lang="en-US" sz="1000" dirty="0" smtClean="0"/>
              <a:t>: decimal}</a:t>
            </a:r>
            <a:endParaRPr lang="en-US" sz="1000" dirty="0" smtClean="0">
              <a:effectLst/>
            </a:endParaRPr>
          </a:p>
          <a:p>
            <a:pPr marL="0" indent="0">
              <a:buNone/>
            </a:pPr>
            <a:r>
              <a:rPr lang="en-US" sz="1000" dirty="0" smtClean="0"/>
              <a:t>            ]      </a:t>
            </a:r>
            <a:endParaRPr lang="en-US" sz="1000" dirty="0" smtClean="0">
              <a:effectLst/>
            </a:endParaRPr>
          </a:p>
          <a:p>
            <a:pPr marL="0" indent="0">
              <a:buNone/>
            </a:pPr>
            <a:r>
              <a:rPr lang="en-US" sz="1000" dirty="0" smtClean="0"/>
              <a:t>     }            </a:t>
            </a:r>
            <a:endParaRPr lang="en-US" sz="1000" dirty="0" smtClean="0">
              <a:effectLst/>
            </a:endParaRPr>
          </a:p>
          <a:p>
            <a:pPr marL="0" indent="0">
              <a:buNone/>
            </a:pPr>
            <a:r>
              <a:rPr lang="en-US" sz="1000" dirty="0" smtClean="0"/>
              <a:t>}</a:t>
            </a:r>
          </a:p>
          <a:p>
            <a:endParaRPr lang="en-US" sz="1000" dirty="0"/>
          </a:p>
        </p:txBody>
      </p:sp>
    </p:spTree>
    <p:extLst>
      <p:ext uri="{BB962C8B-B14F-4D97-AF65-F5344CB8AC3E}">
        <p14:creationId xmlns:p14="http://schemas.microsoft.com/office/powerpoint/2010/main" val="3297089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605790" y="1066800"/>
            <a:ext cx="7962900" cy="57459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000"/>
              </a:spcBef>
              <a:buNone/>
            </a:pPr>
            <a:r>
              <a:rPr lang="en-US" sz="2000" b="1" dirty="0" smtClean="0"/>
              <a:t>1.  Variable-Centric</a:t>
            </a:r>
          </a:p>
          <a:p>
            <a:pPr marL="628650" indent="-228600">
              <a:buFont typeface="Wingdings" panose="05000000000000000000" pitchFamily="2" charset="2"/>
              <a:buChar char="§"/>
            </a:pPr>
            <a:r>
              <a:rPr lang="en-US" sz="1800" dirty="0" smtClean="0"/>
              <a:t>Experimental variables</a:t>
            </a:r>
            <a:r>
              <a:rPr lang="en-US" sz="1800" b="1" dirty="0" smtClean="0"/>
              <a:t> </a:t>
            </a:r>
            <a:r>
              <a:rPr lang="en-US" sz="1800" dirty="0" smtClean="0"/>
              <a:t>serve </a:t>
            </a:r>
            <a:r>
              <a:rPr lang="en-US" sz="1800" dirty="0"/>
              <a:t>as central organizing nodes that describe variable </a:t>
            </a:r>
            <a:r>
              <a:rPr lang="en-US" sz="1800" dirty="0" smtClean="0"/>
              <a:t>type,  values, and features. </a:t>
            </a:r>
            <a:endParaRPr lang="en-US" sz="1800" b="1" dirty="0" smtClean="0"/>
          </a:p>
          <a:p>
            <a:pPr marL="0" indent="0">
              <a:spcBef>
                <a:spcPts val="1000"/>
              </a:spcBef>
              <a:buNone/>
            </a:pPr>
            <a:r>
              <a:rPr lang="en-US" sz="2000" b="1" dirty="0" smtClean="0"/>
              <a:t>2.  Central concepts </a:t>
            </a:r>
            <a:r>
              <a:rPr lang="en-US" sz="2000" b="1" dirty="0"/>
              <a:t>are universal</a:t>
            </a:r>
            <a:endParaRPr lang="en-US" sz="2000" dirty="0"/>
          </a:p>
          <a:p>
            <a:pPr marL="628650" indent="-228600" fontAlgn="ctr">
              <a:buFont typeface="Wingdings" panose="05000000000000000000" pitchFamily="2" charset="2"/>
              <a:buChar char="§"/>
            </a:pPr>
            <a:r>
              <a:rPr lang="en-US" sz="1800" dirty="0"/>
              <a:t>E</a:t>
            </a:r>
            <a:r>
              <a:rPr lang="en-US" sz="1800" dirty="0" smtClean="0"/>
              <a:t>xperimental </a:t>
            </a:r>
            <a:r>
              <a:rPr lang="en-US" sz="1800" dirty="0"/>
              <a:t>variables </a:t>
            </a:r>
            <a:r>
              <a:rPr lang="en-US" sz="1800" dirty="0" smtClean="0"/>
              <a:t> most proximal to the dataset are universal </a:t>
            </a:r>
            <a:r>
              <a:rPr lang="en-US" sz="1800" dirty="0"/>
              <a:t>paradigm across disciplines that describes how entities participate in  an </a:t>
            </a:r>
            <a:r>
              <a:rPr lang="en-US" sz="1800" dirty="0" smtClean="0"/>
              <a:t>experiment</a:t>
            </a:r>
          </a:p>
          <a:p>
            <a:pPr marL="628650" indent="-228600" fontAlgn="ctr">
              <a:buFont typeface="Wingdings" panose="05000000000000000000" pitchFamily="2" charset="2"/>
              <a:buChar char="§"/>
            </a:pPr>
            <a:r>
              <a:rPr lang="en-US" sz="1800" dirty="0"/>
              <a:t>Optional extensions record additional </a:t>
            </a:r>
            <a:r>
              <a:rPr lang="en-US" sz="1800" dirty="0" smtClean="0"/>
              <a:t>context/granularity </a:t>
            </a:r>
            <a:endParaRPr lang="en-US" sz="1800" dirty="0"/>
          </a:p>
          <a:p>
            <a:pPr marL="0" indent="0">
              <a:spcBef>
                <a:spcPts val="1000"/>
              </a:spcBef>
              <a:buNone/>
            </a:pPr>
            <a:r>
              <a:rPr lang="en-US" sz="2000" b="1" dirty="0" smtClean="0"/>
              <a:t>3.  Captures </a:t>
            </a:r>
            <a:r>
              <a:rPr lang="en-US" sz="2000" b="1" dirty="0"/>
              <a:t>types over </a:t>
            </a:r>
            <a:r>
              <a:rPr lang="en-US" sz="2000" b="1" dirty="0" smtClean="0"/>
              <a:t>instances</a:t>
            </a:r>
          </a:p>
          <a:p>
            <a:pPr marL="628650" indent="-228600">
              <a:buFont typeface="Wingdings" panose="05000000000000000000" pitchFamily="2" charset="2"/>
              <a:buChar char="§"/>
            </a:pPr>
            <a:r>
              <a:rPr lang="en-US" sz="1800" dirty="0"/>
              <a:t>A</a:t>
            </a:r>
            <a:r>
              <a:rPr lang="en-US" sz="1800" dirty="0" smtClean="0"/>
              <a:t>bstracts </a:t>
            </a:r>
            <a:r>
              <a:rPr lang="en-US" sz="1800" dirty="0"/>
              <a:t>away similarities between specimens to eliminate redundant representation of concepts. </a:t>
            </a:r>
          </a:p>
          <a:p>
            <a:pPr marL="0" indent="0">
              <a:spcBef>
                <a:spcPts val="1000"/>
              </a:spcBef>
              <a:buNone/>
            </a:pPr>
            <a:r>
              <a:rPr lang="en-US" sz="2000" b="1" dirty="0" smtClean="0"/>
              <a:t>4.  Direct </a:t>
            </a:r>
            <a:r>
              <a:rPr lang="en-US" sz="2000" b="1" dirty="0"/>
              <a:t>re-use of  use community </a:t>
            </a:r>
            <a:r>
              <a:rPr lang="en-US" sz="2000" b="1" dirty="0" smtClean="0"/>
              <a:t>vocabularies/ontologies</a:t>
            </a:r>
          </a:p>
          <a:p>
            <a:pPr marL="628650" indent="-228600">
              <a:buFont typeface="Wingdings" panose="05000000000000000000" pitchFamily="2" charset="2"/>
              <a:buChar char="§"/>
            </a:pPr>
            <a:r>
              <a:rPr lang="en-US" sz="1800" dirty="0"/>
              <a:t>C</a:t>
            </a:r>
            <a:r>
              <a:rPr lang="en-US" sz="1800" dirty="0" smtClean="0"/>
              <a:t>onstrains </a:t>
            </a:r>
            <a:r>
              <a:rPr lang="en-US" sz="1800" dirty="0"/>
              <a:t>data entry in variable descriptions, </a:t>
            </a:r>
            <a:r>
              <a:rPr lang="en-US" sz="1800" dirty="0" smtClean="0"/>
              <a:t>with terms </a:t>
            </a:r>
            <a:r>
              <a:rPr lang="en-US" sz="1800" dirty="0"/>
              <a:t>coming from community </a:t>
            </a:r>
            <a:r>
              <a:rPr lang="en-US" sz="1800" dirty="0" smtClean="0"/>
              <a:t>CVs/ontologies</a:t>
            </a:r>
          </a:p>
          <a:p>
            <a:pPr marL="0" indent="0">
              <a:spcBef>
                <a:spcPts val="1000"/>
              </a:spcBef>
              <a:buNone/>
            </a:pPr>
            <a:r>
              <a:rPr lang="en-US" sz="2000" b="1" dirty="0" smtClean="0"/>
              <a:t>5.  Parsimonious model of manageable size and complexity </a:t>
            </a:r>
          </a:p>
          <a:p>
            <a:pPr marL="628650" indent="-228600">
              <a:buFont typeface="Wingdings" panose="05000000000000000000" pitchFamily="2" charset="2"/>
              <a:buChar char="§"/>
            </a:pPr>
            <a:r>
              <a:rPr lang="en-US" sz="1800" dirty="0" smtClean="0"/>
              <a:t>Implements a relatively flat model  using a relatively  small set of classes and properties</a:t>
            </a:r>
            <a:endParaRPr lang="en-US" sz="1400" dirty="0" smtClean="0"/>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00A84C"/>
                </a:solidFill>
              </a:rPr>
              <a:t>Key Features</a:t>
            </a:r>
            <a:endParaRPr lang="en-US" sz="4000" dirty="0">
              <a:solidFill>
                <a:srgbClr val="00A84C"/>
              </a:solidFill>
            </a:endParaRPr>
          </a:p>
        </p:txBody>
      </p:sp>
    </p:spTree>
    <p:extLst>
      <p:ext uri="{BB962C8B-B14F-4D97-AF65-F5344CB8AC3E}">
        <p14:creationId xmlns:p14="http://schemas.microsoft.com/office/powerpoint/2010/main" val="149460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9560" y="282575"/>
            <a:ext cx="8549640" cy="1470025"/>
          </a:xfrm>
        </p:spPr>
        <p:txBody>
          <a:bodyPr>
            <a:normAutofit/>
          </a:bodyPr>
          <a:lstStyle/>
          <a:p>
            <a:r>
              <a:rPr lang="en-US" sz="5400" dirty="0" smtClean="0">
                <a:solidFill>
                  <a:srgbClr val="00B050"/>
                </a:solidFill>
              </a:rPr>
              <a:t>Project </a:t>
            </a:r>
            <a:r>
              <a:rPr lang="en-US" sz="5400" dirty="0" smtClean="0">
                <a:solidFill>
                  <a:srgbClr val="00B050"/>
                </a:solidFill>
              </a:rPr>
              <a:t>Overview</a:t>
            </a:r>
            <a:endParaRPr lang="en-US" sz="5400" dirty="0">
              <a:solidFill>
                <a:srgbClr val="00B050"/>
              </a:solidFill>
            </a:endParaRPr>
          </a:p>
        </p:txBody>
      </p:sp>
      <p:sp>
        <p:nvSpPr>
          <p:cNvPr id="6" name="Title 1"/>
          <p:cNvSpPr>
            <a:spLocks noGrp="1"/>
          </p:cNvSpPr>
          <p:nvPr>
            <p:ph type="subTitle" idx="1"/>
          </p:nvPr>
        </p:nvSpPr>
        <p:spPr>
          <a:xfrm>
            <a:off x="523872" y="1600200"/>
            <a:ext cx="8315328" cy="4953000"/>
          </a:xfrm>
        </p:spPr>
        <p:txBody>
          <a:bodyPr>
            <a:noAutofit/>
          </a:bodyPr>
          <a:lstStyle/>
          <a:p>
            <a:pPr algn="l"/>
            <a:r>
              <a:rPr lang="en-US" sz="3000" b="1" dirty="0" smtClean="0">
                <a:solidFill>
                  <a:schemeClr val="tx1">
                    <a:lumMod val="85000"/>
                    <a:lumOff val="15000"/>
                  </a:schemeClr>
                </a:solidFill>
              </a:rPr>
              <a:t>Three month contract between Elsevier and OHSU</a:t>
            </a:r>
          </a:p>
          <a:p>
            <a:pPr marL="746125" indent="-346075" algn="l">
              <a:buFont typeface="Wingdings" panose="05000000000000000000" pitchFamily="2" charset="2"/>
              <a:buChar char="§"/>
            </a:pPr>
            <a:r>
              <a:rPr lang="en-US" sz="2800" dirty="0" smtClean="0">
                <a:solidFill>
                  <a:schemeClr val="tx1">
                    <a:lumMod val="85000"/>
                    <a:lumOff val="15000"/>
                  </a:schemeClr>
                </a:solidFill>
              </a:rPr>
              <a:t>Full time pre-doctoral intern                                (Olga Giraldo)</a:t>
            </a:r>
          </a:p>
          <a:p>
            <a:pPr marL="746125" indent="-346075" algn="l">
              <a:buFont typeface="Wingdings" panose="05000000000000000000" pitchFamily="2" charset="2"/>
              <a:buChar char="§"/>
            </a:pPr>
            <a:r>
              <a:rPr lang="en-US" sz="2800" dirty="0" smtClean="0">
                <a:solidFill>
                  <a:schemeClr val="tx1">
                    <a:lumMod val="85000"/>
                    <a:lumOff val="15000"/>
                  </a:schemeClr>
                </a:solidFill>
              </a:rPr>
              <a:t>Part time faculty mentors                             (Matthew Brush, Melissa Haendel)</a:t>
            </a:r>
          </a:p>
          <a:p>
            <a:pPr algn="l"/>
            <a:endParaRPr lang="en-US" sz="2800" b="1" dirty="0">
              <a:solidFill>
                <a:schemeClr val="tx1">
                  <a:lumMod val="85000"/>
                  <a:lumOff val="15000"/>
                </a:schemeClr>
              </a:solidFill>
            </a:endParaRPr>
          </a:p>
          <a:p>
            <a:pPr algn="l"/>
            <a:r>
              <a:rPr lang="en-US" sz="3000" b="1" dirty="0" smtClean="0">
                <a:solidFill>
                  <a:schemeClr val="tx1">
                    <a:lumMod val="85000"/>
                    <a:lumOff val="15000"/>
                  </a:schemeClr>
                </a:solidFill>
              </a:rPr>
              <a:t>Goal</a:t>
            </a:r>
            <a:r>
              <a:rPr lang="en-US" sz="3000" dirty="0" smtClean="0">
                <a:solidFill>
                  <a:schemeClr val="tx1">
                    <a:lumMod val="85000"/>
                    <a:lumOff val="15000"/>
                  </a:schemeClr>
                </a:solidFill>
              </a:rPr>
              <a:t>: Develop a high-level model of experimental research concepts to serve as a framework for describing ‘research objects’</a:t>
            </a:r>
          </a:p>
          <a:p>
            <a:pPr algn="l"/>
            <a:endParaRPr lang="en-US" dirty="0" smtClean="0">
              <a:solidFill>
                <a:schemeClr val="tx1">
                  <a:lumMod val="85000"/>
                  <a:lumOff val="15000"/>
                </a:schemeClr>
              </a:solidFill>
            </a:endParaRPr>
          </a:p>
          <a:p>
            <a:pPr algn="l"/>
            <a:endParaRPr lang="en-US" sz="2800" b="1" dirty="0" smtClean="0">
              <a:solidFill>
                <a:schemeClr val="tx1">
                  <a:lumMod val="85000"/>
                  <a:lumOff val="15000"/>
                </a:schemeClr>
              </a:solidFill>
            </a:endParaRPr>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1690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3810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t>CQ1: </a:t>
            </a:r>
            <a:r>
              <a:rPr lang="en-US" sz="3200" i="1" dirty="0" smtClean="0"/>
              <a:t>"Find </a:t>
            </a:r>
            <a:r>
              <a:rPr lang="en-US" sz="3200" b="1" i="1" dirty="0" smtClean="0">
                <a:solidFill>
                  <a:srgbClr val="82302E"/>
                </a:solidFill>
              </a:rPr>
              <a:t>data sets</a:t>
            </a:r>
            <a:r>
              <a:rPr lang="en-US" sz="3200" i="1" dirty="0" smtClean="0">
                <a:solidFill>
                  <a:srgbClr val="82302E"/>
                </a:solidFill>
              </a:rPr>
              <a:t> </a:t>
            </a:r>
            <a:r>
              <a:rPr lang="en-US" sz="3200" i="1" dirty="0" smtClean="0"/>
              <a:t>produced using        </a:t>
            </a:r>
            <a:r>
              <a:rPr lang="en-US" sz="3200" b="1" i="1" dirty="0" smtClean="0"/>
              <a:t> </a:t>
            </a:r>
            <a:r>
              <a:rPr lang="en-US" sz="3200" b="1" i="1" dirty="0" smtClean="0">
                <a:solidFill>
                  <a:srgbClr val="FF0000"/>
                </a:solidFill>
              </a:rPr>
              <a:t>Illumina microarrays</a:t>
            </a:r>
            <a:r>
              <a:rPr lang="en-US" sz="3200" i="1" dirty="0" smtClean="0"/>
              <a:t>" </a:t>
            </a:r>
            <a:endParaRPr lang="en-US" sz="3200" i="1" dirty="0"/>
          </a:p>
        </p:txBody>
      </p:sp>
      <p:pic>
        <p:nvPicPr>
          <p:cNvPr id="52230" name="Picture 6" descr="C:\Users\brushm\AppData\Roaming\PixelMetrics\CaptureWiz\Temp\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88" y="1524000"/>
            <a:ext cx="8688040" cy="44977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2905" y="6153090"/>
            <a:ext cx="8566897" cy="400110"/>
          </a:xfrm>
          <a:prstGeom prst="rect">
            <a:avLst/>
          </a:prstGeom>
          <a:noFill/>
        </p:spPr>
        <p:txBody>
          <a:bodyPr wrap="none" rtlCol="0">
            <a:spAutoFit/>
          </a:bodyPr>
          <a:lstStyle/>
          <a:p>
            <a:r>
              <a:rPr lang="en-US" sz="2000" b="1" i="1" dirty="0" smtClean="0">
                <a:solidFill>
                  <a:srgbClr val="82302E"/>
                </a:solidFill>
              </a:rPr>
              <a:t>research object</a:t>
            </a:r>
            <a:r>
              <a:rPr lang="en-US" sz="2000" b="1" dirty="0" smtClean="0">
                <a:solidFill>
                  <a:srgbClr val="82302E"/>
                </a:solidFill>
              </a:rPr>
              <a:t> </a:t>
            </a:r>
            <a:r>
              <a:rPr lang="en-US" sz="2000" b="1" dirty="0" smtClean="0"/>
              <a:t>| </a:t>
            </a:r>
            <a:r>
              <a:rPr lang="en-US" sz="2000" b="1" i="1" dirty="0" smtClean="0"/>
              <a:t> </a:t>
            </a:r>
            <a:r>
              <a:rPr lang="en-US" sz="2000" b="1" i="1" dirty="0" smtClean="0">
                <a:solidFill>
                  <a:srgbClr val="FF0000"/>
                </a:solidFill>
              </a:rPr>
              <a:t>control variable </a:t>
            </a:r>
            <a:r>
              <a:rPr lang="en-US" sz="2000" b="1" dirty="0" smtClean="0"/>
              <a:t>|</a:t>
            </a:r>
            <a:r>
              <a:rPr lang="en-US" sz="2000" b="1" i="1" dirty="0" smtClean="0"/>
              <a:t> </a:t>
            </a:r>
            <a:r>
              <a:rPr lang="en-US" sz="2000" b="1" i="1" dirty="0" smtClean="0">
                <a:solidFill>
                  <a:schemeClr val="accent6">
                    <a:lumMod val="75000"/>
                  </a:schemeClr>
                </a:solidFill>
              </a:rPr>
              <a:t>independent variable </a:t>
            </a:r>
            <a:r>
              <a:rPr lang="en-US" sz="2000" b="1" dirty="0" smtClean="0"/>
              <a:t>|</a:t>
            </a:r>
            <a:r>
              <a:rPr lang="en-US" sz="2000" b="1" i="1" dirty="0" smtClean="0"/>
              <a:t> </a:t>
            </a:r>
            <a:r>
              <a:rPr lang="en-US" sz="2000" b="1" i="1" dirty="0" smtClean="0">
                <a:solidFill>
                  <a:srgbClr val="FFCC00"/>
                </a:solidFill>
              </a:rPr>
              <a:t>dependent variable</a:t>
            </a:r>
            <a:endParaRPr lang="en-US" sz="2000" b="1" i="1" dirty="0">
              <a:solidFill>
                <a:srgbClr val="FFCC00"/>
              </a:solidFill>
            </a:endParaRPr>
          </a:p>
        </p:txBody>
      </p:sp>
    </p:spTree>
    <p:extLst>
      <p:ext uri="{BB962C8B-B14F-4D97-AF65-F5344CB8AC3E}">
        <p14:creationId xmlns:p14="http://schemas.microsoft.com/office/powerpoint/2010/main" val="2136314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533400" y="446782"/>
            <a:ext cx="7772400" cy="1077218"/>
          </a:xfrm>
          <a:prstGeom prst="rect">
            <a:avLst/>
          </a:prstGeom>
        </p:spPr>
        <p:txBody>
          <a:bodyPr wrap="square">
            <a:spAutoFit/>
          </a:bodyPr>
          <a:lstStyle/>
          <a:p>
            <a:pPr algn="ctr"/>
            <a:r>
              <a:rPr lang="en-US" sz="3200" b="1" dirty="0" smtClean="0"/>
              <a:t>CQ2: </a:t>
            </a:r>
            <a:r>
              <a:rPr lang="en-US" sz="3200" i="1" dirty="0" smtClean="0"/>
              <a:t>“Find </a:t>
            </a:r>
            <a:r>
              <a:rPr lang="en-US" sz="3200" b="1" i="1" dirty="0" smtClean="0">
                <a:solidFill>
                  <a:srgbClr val="82302E"/>
                </a:solidFill>
              </a:rPr>
              <a:t>data sets</a:t>
            </a:r>
            <a:r>
              <a:rPr lang="en-US" sz="3200" i="1" dirty="0" smtClean="0"/>
              <a:t> about the effects of   </a:t>
            </a:r>
            <a:r>
              <a:rPr lang="en-US" sz="3200" b="1" i="1" dirty="0" err="1" smtClean="0">
                <a:solidFill>
                  <a:schemeClr val="accent6">
                    <a:lumMod val="75000"/>
                  </a:schemeClr>
                </a:solidFill>
              </a:rPr>
              <a:t>arsenite</a:t>
            </a:r>
            <a:r>
              <a:rPr lang="en-US" sz="3200" i="1" dirty="0" smtClean="0"/>
              <a:t> </a:t>
            </a:r>
            <a:r>
              <a:rPr lang="en-US" sz="3200" b="1" i="1" dirty="0" smtClean="0">
                <a:solidFill>
                  <a:schemeClr val="accent6">
                    <a:lumMod val="75000"/>
                  </a:schemeClr>
                </a:solidFill>
              </a:rPr>
              <a:t>exposure</a:t>
            </a:r>
            <a:r>
              <a:rPr lang="en-US" sz="3200" i="1" dirty="0" smtClean="0"/>
              <a:t> on the </a:t>
            </a:r>
            <a:r>
              <a:rPr lang="en-US" sz="3200" b="1" i="1" dirty="0" smtClean="0">
                <a:solidFill>
                  <a:srgbClr val="FF0000"/>
                </a:solidFill>
              </a:rPr>
              <a:t>brain</a:t>
            </a:r>
            <a:r>
              <a:rPr lang="en-US" sz="3200" i="1" dirty="0" smtClean="0"/>
              <a:t>” </a:t>
            </a:r>
            <a:endParaRPr lang="en-US" sz="3200" i="1" dirty="0" smtClean="0"/>
          </a:p>
        </p:txBody>
      </p:sp>
      <p:pic>
        <p:nvPicPr>
          <p:cNvPr id="49158" name="Picture 6" descr="C:\Users\brushm\AppData\Roaming\PixelMetrics\CaptureWiz\Temp\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31" y="1524000"/>
            <a:ext cx="8614996" cy="44758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2905" y="6153090"/>
            <a:ext cx="8566897" cy="400110"/>
          </a:xfrm>
          <a:prstGeom prst="rect">
            <a:avLst/>
          </a:prstGeom>
          <a:noFill/>
        </p:spPr>
        <p:txBody>
          <a:bodyPr wrap="none" rtlCol="0">
            <a:spAutoFit/>
          </a:bodyPr>
          <a:lstStyle/>
          <a:p>
            <a:r>
              <a:rPr lang="en-US" sz="2000" b="1" i="1" dirty="0" smtClean="0">
                <a:solidFill>
                  <a:srgbClr val="82302E"/>
                </a:solidFill>
              </a:rPr>
              <a:t>research object</a:t>
            </a:r>
            <a:r>
              <a:rPr lang="en-US" sz="2000" b="1" dirty="0" smtClean="0">
                <a:solidFill>
                  <a:srgbClr val="82302E"/>
                </a:solidFill>
              </a:rPr>
              <a:t> </a:t>
            </a:r>
            <a:r>
              <a:rPr lang="en-US" sz="2000" b="1" dirty="0" smtClean="0"/>
              <a:t>| </a:t>
            </a:r>
            <a:r>
              <a:rPr lang="en-US" sz="2000" b="1" i="1" dirty="0" smtClean="0"/>
              <a:t> </a:t>
            </a:r>
            <a:r>
              <a:rPr lang="en-US" sz="2000" b="1" i="1" dirty="0" smtClean="0">
                <a:solidFill>
                  <a:srgbClr val="FF0000"/>
                </a:solidFill>
              </a:rPr>
              <a:t>control variable </a:t>
            </a:r>
            <a:r>
              <a:rPr lang="en-US" sz="2000" b="1" dirty="0" smtClean="0"/>
              <a:t>|</a:t>
            </a:r>
            <a:r>
              <a:rPr lang="en-US" sz="2000" b="1" i="1" dirty="0" smtClean="0"/>
              <a:t> </a:t>
            </a:r>
            <a:r>
              <a:rPr lang="en-US" sz="2000" b="1" i="1" dirty="0" smtClean="0">
                <a:solidFill>
                  <a:schemeClr val="accent6">
                    <a:lumMod val="75000"/>
                  </a:schemeClr>
                </a:solidFill>
              </a:rPr>
              <a:t>independent variable </a:t>
            </a:r>
            <a:r>
              <a:rPr lang="en-US" sz="2000" b="1" dirty="0" smtClean="0"/>
              <a:t>|</a:t>
            </a:r>
            <a:r>
              <a:rPr lang="en-US" sz="2000" b="1" i="1" dirty="0" smtClean="0"/>
              <a:t> </a:t>
            </a:r>
            <a:r>
              <a:rPr lang="en-US" sz="2000" b="1" i="1" dirty="0" smtClean="0">
                <a:solidFill>
                  <a:srgbClr val="FFCC00"/>
                </a:solidFill>
              </a:rPr>
              <a:t>dependent variable</a:t>
            </a:r>
            <a:endParaRPr lang="en-US" sz="2000" b="1" i="1" dirty="0">
              <a:solidFill>
                <a:srgbClr val="FFCC00"/>
              </a:solidFill>
            </a:endParaRPr>
          </a:p>
        </p:txBody>
      </p:sp>
    </p:spTree>
    <p:extLst>
      <p:ext uri="{BB962C8B-B14F-4D97-AF65-F5344CB8AC3E}">
        <p14:creationId xmlns:p14="http://schemas.microsoft.com/office/powerpoint/2010/main" val="2531164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86690" y="358140"/>
            <a:ext cx="8839200" cy="1077218"/>
          </a:xfrm>
          <a:prstGeom prst="rect">
            <a:avLst/>
          </a:prstGeom>
        </p:spPr>
        <p:txBody>
          <a:bodyPr wrap="square">
            <a:spAutoFit/>
          </a:bodyPr>
          <a:lstStyle/>
          <a:p>
            <a:pPr algn="ctr"/>
            <a:r>
              <a:rPr lang="en-US" sz="3200" b="1" dirty="0" smtClean="0"/>
              <a:t>CQ3: </a:t>
            </a:r>
            <a:r>
              <a:rPr lang="en-US" sz="3200" i="1" dirty="0" smtClean="0"/>
              <a:t>“</a:t>
            </a:r>
            <a:r>
              <a:rPr lang="en-US" sz="3200" i="1" dirty="0" smtClean="0"/>
              <a:t>Find </a:t>
            </a:r>
            <a:r>
              <a:rPr lang="en-US" sz="3200" b="1" i="1" dirty="0" smtClean="0">
                <a:solidFill>
                  <a:srgbClr val="82302E"/>
                </a:solidFill>
              </a:rPr>
              <a:t>data sets</a:t>
            </a:r>
            <a:r>
              <a:rPr lang="en-US" sz="3200" i="1" dirty="0" smtClean="0">
                <a:solidFill>
                  <a:srgbClr val="82302E"/>
                </a:solidFill>
              </a:rPr>
              <a:t> </a:t>
            </a:r>
            <a:r>
              <a:rPr lang="en-US" sz="3200" i="1" dirty="0" smtClean="0"/>
              <a:t>about the impact of </a:t>
            </a:r>
            <a:r>
              <a:rPr lang="en-US" sz="3200" b="1" i="1" dirty="0" smtClean="0">
                <a:solidFill>
                  <a:schemeClr val="accent6">
                    <a:lumMod val="75000"/>
                  </a:schemeClr>
                </a:solidFill>
              </a:rPr>
              <a:t>chemical exposure</a:t>
            </a:r>
            <a:r>
              <a:rPr lang="en-US" sz="3200" i="1" dirty="0" smtClean="0"/>
              <a:t> on </a:t>
            </a:r>
            <a:r>
              <a:rPr lang="en-US" sz="3200" b="1" i="1" dirty="0" smtClean="0">
                <a:solidFill>
                  <a:srgbClr val="FFCC00"/>
                </a:solidFill>
              </a:rPr>
              <a:t>gene expression </a:t>
            </a:r>
            <a:r>
              <a:rPr lang="en-US" sz="3200" i="1" dirty="0" smtClean="0"/>
              <a:t>”</a:t>
            </a:r>
            <a:endParaRPr lang="en-US" sz="3200" i="1" dirty="0" smtClean="0"/>
          </a:p>
        </p:txBody>
      </p:sp>
      <p:pic>
        <p:nvPicPr>
          <p:cNvPr id="51206" name="Picture 6" descr="C:\Users\brushm\AppData\Roaming\PixelMetrics\CaptureWiz\Temp\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74" y="1524000"/>
            <a:ext cx="8655146" cy="4484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42905" y="6153090"/>
            <a:ext cx="8566897" cy="400110"/>
          </a:xfrm>
          <a:prstGeom prst="rect">
            <a:avLst/>
          </a:prstGeom>
          <a:noFill/>
        </p:spPr>
        <p:txBody>
          <a:bodyPr wrap="none" rtlCol="0">
            <a:spAutoFit/>
          </a:bodyPr>
          <a:lstStyle/>
          <a:p>
            <a:r>
              <a:rPr lang="en-US" sz="2000" b="1" i="1" dirty="0" smtClean="0">
                <a:solidFill>
                  <a:srgbClr val="82302E"/>
                </a:solidFill>
              </a:rPr>
              <a:t>research object</a:t>
            </a:r>
            <a:r>
              <a:rPr lang="en-US" sz="2000" b="1" dirty="0" smtClean="0">
                <a:solidFill>
                  <a:srgbClr val="82302E"/>
                </a:solidFill>
              </a:rPr>
              <a:t> </a:t>
            </a:r>
            <a:r>
              <a:rPr lang="en-US" sz="2000" b="1" dirty="0" smtClean="0"/>
              <a:t>| </a:t>
            </a:r>
            <a:r>
              <a:rPr lang="en-US" sz="2000" b="1" i="1" dirty="0" smtClean="0"/>
              <a:t> </a:t>
            </a:r>
            <a:r>
              <a:rPr lang="en-US" sz="2000" b="1" i="1" dirty="0" smtClean="0">
                <a:solidFill>
                  <a:srgbClr val="FF0000"/>
                </a:solidFill>
              </a:rPr>
              <a:t>control variable </a:t>
            </a:r>
            <a:r>
              <a:rPr lang="en-US" sz="2000" b="1" dirty="0" smtClean="0"/>
              <a:t>|</a:t>
            </a:r>
            <a:r>
              <a:rPr lang="en-US" sz="2000" b="1" i="1" dirty="0" smtClean="0"/>
              <a:t> </a:t>
            </a:r>
            <a:r>
              <a:rPr lang="en-US" sz="2000" b="1" i="1" dirty="0" smtClean="0">
                <a:solidFill>
                  <a:schemeClr val="accent6">
                    <a:lumMod val="75000"/>
                  </a:schemeClr>
                </a:solidFill>
              </a:rPr>
              <a:t>independent variable </a:t>
            </a:r>
            <a:r>
              <a:rPr lang="en-US" sz="2000" b="1" dirty="0" smtClean="0"/>
              <a:t>|</a:t>
            </a:r>
            <a:r>
              <a:rPr lang="en-US" sz="2000" b="1" i="1" dirty="0" smtClean="0"/>
              <a:t> </a:t>
            </a:r>
            <a:r>
              <a:rPr lang="en-US" sz="2000" b="1" i="1" dirty="0" smtClean="0">
                <a:solidFill>
                  <a:srgbClr val="FFCC00"/>
                </a:solidFill>
              </a:rPr>
              <a:t>dependent variable</a:t>
            </a:r>
            <a:endParaRPr lang="en-US" sz="2000" b="1" i="1" dirty="0">
              <a:solidFill>
                <a:srgbClr val="FFCC00"/>
              </a:solidFill>
            </a:endParaRPr>
          </a:p>
        </p:txBody>
      </p:sp>
    </p:spTree>
    <p:extLst>
      <p:ext uri="{BB962C8B-B14F-4D97-AF65-F5344CB8AC3E}">
        <p14:creationId xmlns:p14="http://schemas.microsoft.com/office/powerpoint/2010/main" val="3161641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28600" y="335340"/>
            <a:ext cx="8610600" cy="1077218"/>
          </a:xfrm>
          <a:prstGeom prst="rect">
            <a:avLst/>
          </a:prstGeom>
        </p:spPr>
        <p:txBody>
          <a:bodyPr wrap="square">
            <a:spAutoFit/>
          </a:bodyPr>
          <a:lstStyle/>
          <a:p>
            <a:pPr algn="ctr"/>
            <a:r>
              <a:rPr lang="en-US" sz="3200" b="1" dirty="0" smtClean="0"/>
              <a:t>CQ4: </a:t>
            </a:r>
            <a:r>
              <a:rPr lang="en-US" sz="3200" i="1" dirty="0" smtClean="0"/>
              <a:t>“Find </a:t>
            </a:r>
            <a:r>
              <a:rPr lang="en-US" sz="3200" b="1" i="1" dirty="0" smtClean="0">
                <a:solidFill>
                  <a:srgbClr val="82302E"/>
                </a:solidFill>
              </a:rPr>
              <a:t>data sets</a:t>
            </a:r>
            <a:r>
              <a:rPr lang="en-US" sz="3200" i="1" dirty="0" smtClean="0">
                <a:solidFill>
                  <a:srgbClr val="82302E"/>
                </a:solidFill>
              </a:rPr>
              <a:t> </a:t>
            </a:r>
            <a:r>
              <a:rPr lang="en-US" sz="3200" i="1" dirty="0" smtClean="0"/>
              <a:t>about </a:t>
            </a:r>
            <a:r>
              <a:rPr lang="en-US" sz="3200" b="1" i="1" dirty="0" smtClean="0">
                <a:solidFill>
                  <a:srgbClr val="FFCC00"/>
                </a:solidFill>
              </a:rPr>
              <a:t>gene expression </a:t>
            </a:r>
            <a:r>
              <a:rPr lang="en-US" sz="3200" i="1" dirty="0" smtClean="0"/>
              <a:t>in </a:t>
            </a:r>
            <a:r>
              <a:rPr lang="en-US" sz="3200" b="1" i="1" dirty="0" smtClean="0">
                <a:solidFill>
                  <a:srgbClr val="FF0000"/>
                </a:solidFill>
              </a:rPr>
              <a:t>astrocytes</a:t>
            </a:r>
            <a:r>
              <a:rPr lang="en-US" sz="3200" i="1" dirty="0" smtClean="0"/>
              <a:t> of </a:t>
            </a:r>
            <a:r>
              <a:rPr lang="en-US" sz="3200" b="1" i="1" dirty="0" smtClean="0">
                <a:solidFill>
                  <a:srgbClr val="FF0000"/>
                </a:solidFill>
              </a:rPr>
              <a:t>mice</a:t>
            </a:r>
            <a:r>
              <a:rPr lang="en-US" sz="3200" i="1" dirty="0" smtClean="0"/>
              <a:t> with </a:t>
            </a:r>
            <a:r>
              <a:rPr lang="en-US" sz="3200" b="1" i="1" dirty="0" smtClean="0">
                <a:solidFill>
                  <a:schemeClr val="accent6">
                    <a:lumMod val="75000"/>
                  </a:schemeClr>
                </a:solidFill>
              </a:rPr>
              <a:t>cognitive-defects</a:t>
            </a:r>
            <a:r>
              <a:rPr lang="en-US" sz="3200" i="1" dirty="0" smtClean="0"/>
              <a:t>” </a:t>
            </a:r>
            <a:endParaRPr lang="en-US" sz="3200" i="1" dirty="0" smtClean="0"/>
          </a:p>
        </p:txBody>
      </p:sp>
      <p:pic>
        <p:nvPicPr>
          <p:cNvPr id="80898" name="Picture 2" descr="C:\Users\brushm\AppData\Roaming\PixelMetrics\CaptureWiz\Temp\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39" y="1524000"/>
            <a:ext cx="8687021" cy="44976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2905" y="6153090"/>
            <a:ext cx="8566897" cy="400110"/>
          </a:xfrm>
          <a:prstGeom prst="rect">
            <a:avLst/>
          </a:prstGeom>
          <a:noFill/>
        </p:spPr>
        <p:txBody>
          <a:bodyPr wrap="none" rtlCol="0">
            <a:spAutoFit/>
          </a:bodyPr>
          <a:lstStyle/>
          <a:p>
            <a:r>
              <a:rPr lang="en-US" sz="2000" b="1" i="1" dirty="0" smtClean="0">
                <a:solidFill>
                  <a:srgbClr val="82302E"/>
                </a:solidFill>
              </a:rPr>
              <a:t>research object</a:t>
            </a:r>
            <a:r>
              <a:rPr lang="en-US" sz="2000" b="1" dirty="0" smtClean="0">
                <a:solidFill>
                  <a:srgbClr val="82302E"/>
                </a:solidFill>
              </a:rPr>
              <a:t> </a:t>
            </a:r>
            <a:r>
              <a:rPr lang="en-US" sz="2000" b="1" dirty="0" smtClean="0"/>
              <a:t>| </a:t>
            </a:r>
            <a:r>
              <a:rPr lang="en-US" sz="2000" b="1" i="1" dirty="0" smtClean="0"/>
              <a:t> </a:t>
            </a:r>
            <a:r>
              <a:rPr lang="en-US" sz="2000" b="1" i="1" dirty="0" smtClean="0">
                <a:solidFill>
                  <a:srgbClr val="FF0000"/>
                </a:solidFill>
              </a:rPr>
              <a:t>control variable </a:t>
            </a:r>
            <a:r>
              <a:rPr lang="en-US" sz="2000" b="1" dirty="0" smtClean="0"/>
              <a:t>|</a:t>
            </a:r>
            <a:r>
              <a:rPr lang="en-US" sz="2000" b="1" i="1" dirty="0" smtClean="0"/>
              <a:t> </a:t>
            </a:r>
            <a:r>
              <a:rPr lang="en-US" sz="2000" b="1" i="1" dirty="0" smtClean="0">
                <a:solidFill>
                  <a:schemeClr val="accent6">
                    <a:lumMod val="75000"/>
                  </a:schemeClr>
                </a:solidFill>
              </a:rPr>
              <a:t>independent variable </a:t>
            </a:r>
            <a:r>
              <a:rPr lang="en-US" sz="2000" b="1" dirty="0" smtClean="0"/>
              <a:t>|</a:t>
            </a:r>
            <a:r>
              <a:rPr lang="en-US" sz="2000" b="1" i="1" dirty="0" smtClean="0"/>
              <a:t> </a:t>
            </a:r>
            <a:r>
              <a:rPr lang="en-US" sz="2000" b="1" i="1" dirty="0" smtClean="0">
                <a:solidFill>
                  <a:srgbClr val="FFCC00"/>
                </a:solidFill>
              </a:rPr>
              <a:t>dependent variable</a:t>
            </a:r>
            <a:endParaRPr lang="en-US" sz="2000" b="1" i="1" dirty="0">
              <a:solidFill>
                <a:srgbClr val="FFCC00"/>
              </a:solidFill>
            </a:endParaRPr>
          </a:p>
        </p:txBody>
      </p:sp>
    </p:spTree>
    <p:extLst>
      <p:ext uri="{BB962C8B-B14F-4D97-AF65-F5344CB8AC3E}">
        <p14:creationId xmlns:p14="http://schemas.microsoft.com/office/powerpoint/2010/main" val="1395744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85800" y="2186940"/>
            <a:ext cx="7924800" cy="4525963"/>
          </a:xfrm>
        </p:spPr>
        <p:txBody>
          <a:bodyPr>
            <a:normAutofit/>
          </a:bodyPr>
          <a:lstStyle/>
          <a:p>
            <a:pPr marL="514350" indent="-514350">
              <a:buFont typeface="+mj-lt"/>
              <a:buAutoNum type="alphaUcPeriod"/>
            </a:pPr>
            <a:r>
              <a:rPr lang="en-US" dirty="0" smtClean="0"/>
              <a:t>Establish a FORCE11 Working Group</a:t>
            </a:r>
            <a:endParaRPr lang="en-US" dirty="0"/>
          </a:p>
          <a:p>
            <a:pPr marL="514350" indent="-514350">
              <a:spcBef>
                <a:spcPts val="3000"/>
              </a:spcBef>
              <a:buFont typeface="+mj-lt"/>
              <a:buAutoNum type="alphaUcPeriod"/>
            </a:pPr>
            <a:r>
              <a:rPr lang="en-US" dirty="0" smtClean="0"/>
              <a:t>Inform Open Research Information Framework (</a:t>
            </a:r>
            <a:r>
              <a:rPr lang="en-US" dirty="0" err="1" smtClean="0"/>
              <a:t>OpenRIF</a:t>
            </a:r>
            <a:r>
              <a:rPr lang="en-US" dirty="0" smtClean="0"/>
              <a:t>) efforts </a:t>
            </a:r>
          </a:p>
          <a:p>
            <a:pPr marL="800100" lvl="1">
              <a:buFont typeface="Wingdings" panose="05000000000000000000" pitchFamily="2" charset="2"/>
              <a:buChar char="§"/>
            </a:pPr>
            <a:r>
              <a:rPr lang="en-US" dirty="0" smtClean="0"/>
              <a:t>evolution of VIVO/eagle-</a:t>
            </a:r>
            <a:r>
              <a:rPr lang="en-US" dirty="0" err="1" smtClean="0"/>
              <a:t>i</a:t>
            </a:r>
            <a:r>
              <a:rPr lang="en-US" dirty="0" smtClean="0"/>
              <a:t> </a:t>
            </a:r>
            <a:r>
              <a:rPr lang="en-US" dirty="0"/>
              <a:t>d</a:t>
            </a:r>
            <a:r>
              <a:rPr lang="en-US" dirty="0" smtClean="0"/>
              <a:t>eveloper community</a:t>
            </a:r>
          </a:p>
          <a:p>
            <a:pPr marL="514350" indent="-514350">
              <a:spcBef>
                <a:spcPts val="3000"/>
              </a:spcBef>
              <a:buFont typeface="+mj-lt"/>
              <a:buAutoNum type="alphaUcPeriod"/>
            </a:pPr>
            <a:r>
              <a:rPr lang="en-US" dirty="0" smtClean="0"/>
              <a:t>Work with BD2K Data Discovery Index Metadata WG (</a:t>
            </a:r>
            <a:r>
              <a:rPr lang="en-US" dirty="0" err="1" smtClean="0"/>
              <a:t>bioCADDIE</a:t>
            </a:r>
            <a:r>
              <a:rPr lang="en-US" dirty="0" smtClean="0"/>
              <a:t>)</a:t>
            </a:r>
          </a:p>
          <a:p>
            <a:pPr marL="857250">
              <a:spcBef>
                <a:spcPts val="600"/>
              </a:spcBef>
              <a:buFont typeface="Wingdings" panose="05000000000000000000" pitchFamily="2" charset="2"/>
              <a:buChar char="§"/>
            </a:pPr>
            <a:endParaRPr lang="en-US" sz="2800" dirty="0" smtClean="0"/>
          </a:p>
          <a:p>
            <a:pPr marL="514350" indent="-514350">
              <a:buFont typeface="+mj-lt"/>
              <a:buAutoNum type="alphaUcPeriod"/>
            </a:pPr>
            <a:endParaRPr lang="en-US" dirty="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5290" y="274638"/>
            <a:ext cx="8229600" cy="1143000"/>
          </a:xfrm>
        </p:spPr>
        <p:txBody>
          <a:bodyPr>
            <a:normAutofit fontScale="90000"/>
          </a:bodyPr>
          <a:lstStyle/>
          <a:p>
            <a:r>
              <a:rPr lang="en-US" dirty="0" smtClean="0">
                <a:solidFill>
                  <a:srgbClr val="00A84C"/>
                </a:solidFill>
              </a:rPr>
              <a:t>IV. Applications and Future Directions</a:t>
            </a:r>
            <a:endParaRPr lang="en-US" dirty="0">
              <a:solidFill>
                <a:srgbClr val="00A84C"/>
              </a:solidFill>
            </a:endParaRPr>
          </a:p>
        </p:txBody>
      </p:sp>
      <p:sp>
        <p:nvSpPr>
          <p:cNvPr id="10" name="Title 1"/>
          <p:cNvSpPr txBox="1">
            <a:spLocks/>
          </p:cNvSpPr>
          <p:nvPr/>
        </p:nvSpPr>
        <p:spPr>
          <a:xfrm>
            <a:off x="480060" y="9601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dirty="0" smtClean="0">
                <a:solidFill>
                  <a:srgbClr val="002774"/>
                </a:solidFill>
              </a:rPr>
              <a:t>1. Partnering with the Community</a:t>
            </a:r>
            <a:endParaRPr lang="en-US" sz="3600" i="1" dirty="0">
              <a:solidFill>
                <a:srgbClr val="002774"/>
              </a:solidFill>
            </a:endParaRPr>
          </a:p>
        </p:txBody>
      </p:sp>
    </p:spTree>
    <p:extLst>
      <p:ext uri="{BB962C8B-B14F-4D97-AF65-F5344CB8AC3E}">
        <p14:creationId xmlns:p14="http://schemas.microsoft.com/office/powerpoint/2010/main" val="22201856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168" y="223839"/>
            <a:ext cx="8843960" cy="1143000"/>
          </a:xfrm>
        </p:spPr>
        <p:txBody>
          <a:bodyPr>
            <a:normAutofit/>
          </a:bodyPr>
          <a:lstStyle/>
          <a:p>
            <a:r>
              <a:rPr lang="en-US" dirty="0" smtClean="0">
                <a:solidFill>
                  <a:srgbClr val="00A84C"/>
                </a:solidFill>
              </a:rPr>
              <a:t>BD2K Data Discovery Index (DDI) </a:t>
            </a:r>
            <a:endParaRPr lang="en-US" dirty="0">
              <a:solidFill>
                <a:srgbClr val="00A84C"/>
              </a:solidFill>
            </a:endParaRPr>
          </a:p>
        </p:txBody>
      </p:sp>
      <p:sp>
        <p:nvSpPr>
          <p:cNvPr id="7" name="Content Placeholder 6"/>
          <p:cNvSpPr>
            <a:spLocks noGrp="1"/>
          </p:cNvSpPr>
          <p:nvPr>
            <p:ph idx="1"/>
          </p:nvPr>
        </p:nvSpPr>
        <p:spPr>
          <a:xfrm>
            <a:off x="457200" y="1404409"/>
            <a:ext cx="8229600" cy="5343528"/>
          </a:xfrm>
        </p:spPr>
        <p:txBody>
          <a:bodyPr>
            <a:normAutofit fontScale="85000" lnSpcReduction="10000"/>
          </a:bodyPr>
          <a:lstStyle/>
          <a:p>
            <a:pPr>
              <a:lnSpc>
                <a:spcPct val="120000"/>
              </a:lnSpc>
              <a:spcBef>
                <a:spcPts val="2400"/>
              </a:spcBef>
              <a:buFont typeface="Wingdings" panose="05000000000000000000" pitchFamily="2" charset="2"/>
              <a:buChar char="§"/>
            </a:pPr>
            <a:r>
              <a:rPr lang="en-US" dirty="0" smtClean="0"/>
              <a:t>Grant funded the </a:t>
            </a:r>
            <a:r>
              <a:rPr lang="en-US" dirty="0" err="1" smtClean="0">
                <a:hlinkClick r:id="rId3"/>
              </a:rPr>
              <a:t>bioCADDIE</a:t>
            </a:r>
            <a:r>
              <a:rPr lang="en-US" dirty="0" smtClean="0">
                <a:hlinkClick r:id="rId3"/>
              </a:rPr>
              <a:t> group</a:t>
            </a:r>
            <a:r>
              <a:rPr lang="en-US" dirty="0" smtClean="0"/>
              <a:t> (UCSD)  to </a:t>
            </a:r>
            <a:r>
              <a:rPr lang="en-US" dirty="0"/>
              <a:t>b</a:t>
            </a:r>
            <a:r>
              <a:rPr lang="en-US" baseline="0" dirty="0" smtClean="0"/>
              <a:t>uild</a:t>
            </a:r>
            <a:r>
              <a:rPr lang="en-US" dirty="0" smtClean="0"/>
              <a:t> </a:t>
            </a:r>
            <a:r>
              <a:rPr lang="en-US" baseline="0" dirty="0" smtClean="0"/>
              <a:t>a system to index metadata about biomedical datasets across repositories using a common model, and provide search interface for discovery</a:t>
            </a:r>
          </a:p>
          <a:p>
            <a:pPr>
              <a:lnSpc>
                <a:spcPct val="120000"/>
              </a:lnSpc>
              <a:spcBef>
                <a:spcPts val="2400"/>
              </a:spcBef>
              <a:buFont typeface="Wingdings" panose="05000000000000000000" pitchFamily="2" charset="2"/>
              <a:buChar char="§"/>
            </a:pPr>
            <a:r>
              <a:rPr lang="en-US" baseline="0" dirty="0" smtClean="0"/>
              <a:t>Metadata working group was tasked to define a model that could be used to aggregate</a:t>
            </a:r>
            <a:r>
              <a:rPr lang="en-US" dirty="0" smtClean="0"/>
              <a:t> metadata across existing repositories under unified framework</a:t>
            </a:r>
            <a:endParaRPr lang="en-US" baseline="0" dirty="0" smtClean="0"/>
          </a:p>
          <a:p>
            <a:pPr>
              <a:lnSpc>
                <a:spcPct val="120000"/>
              </a:lnSpc>
              <a:spcBef>
                <a:spcPts val="2400"/>
              </a:spcBef>
              <a:buFont typeface="Wingdings" panose="05000000000000000000" pitchFamily="2" charset="2"/>
              <a:buChar char="§"/>
            </a:pPr>
            <a:r>
              <a:rPr lang="en-US" dirty="0" smtClean="0"/>
              <a:t>Version 1 of their metadata specification is </a:t>
            </a:r>
            <a:r>
              <a:rPr lang="en-US" dirty="0" smtClean="0">
                <a:hlinkClick r:id="rId4"/>
              </a:rPr>
              <a:t>here</a:t>
            </a:r>
            <a:r>
              <a:rPr lang="en-US" dirty="0" smtClean="0"/>
              <a:t>.       DDI white paper is </a:t>
            </a:r>
            <a:r>
              <a:rPr lang="en-US" dirty="0" smtClean="0">
                <a:hlinkClick r:id="rId5"/>
              </a:rPr>
              <a:t>here</a:t>
            </a:r>
            <a:r>
              <a:rPr lang="en-US" dirty="0" smtClean="0"/>
              <a:t>.</a:t>
            </a:r>
            <a:endParaRPr lang="en-US"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5180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37068" y="1659890"/>
            <a:ext cx="8730194" cy="5232399"/>
          </a:xfrm>
        </p:spPr>
        <p:txBody>
          <a:bodyPr>
            <a:normAutofit fontScale="62500" lnSpcReduction="20000"/>
          </a:bodyPr>
          <a:lstStyle/>
          <a:p>
            <a:pPr marL="685800" indent="-400050">
              <a:spcBef>
                <a:spcPts val="1800"/>
              </a:spcBef>
              <a:buFont typeface="+mj-lt"/>
              <a:buAutoNum type="alphaUcPeriod"/>
            </a:pPr>
            <a:r>
              <a:rPr lang="en-US" sz="3800" dirty="0" smtClean="0"/>
              <a:t>Landscape analysis </a:t>
            </a:r>
          </a:p>
          <a:p>
            <a:pPr marL="1085850" lvl="1" indent="-228600">
              <a:lnSpc>
                <a:spcPct val="110000"/>
              </a:lnSpc>
              <a:buFont typeface="Wingdings" panose="05000000000000000000" pitchFamily="2" charset="2"/>
              <a:buChar char="§"/>
            </a:pPr>
            <a:r>
              <a:rPr lang="en-US" sz="3200" dirty="0"/>
              <a:t>W</a:t>
            </a:r>
            <a:r>
              <a:rPr lang="en-US" sz="3200" dirty="0" smtClean="0"/>
              <a:t>ho</a:t>
            </a:r>
            <a:r>
              <a:rPr lang="en-US" sz="3200" baseline="0" dirty="0" smtClean="0"/>
              <a:t> to partner with?  </a:t>
            </a:r>
            <a:r>
              <a:rPr lang="en-US" sz="3200" dirty="0"/>
              <a:t>W</a:t>
            </a:r>
            <a:r>
              <a:rPr lang="en-US" sz="3200" baseline="0" dirty="0" smtClean="0"/>
              <a:t>hat models to re-use or align with?</a:t>
            </a:r>
          </a:p>
          <a:p>
            <a:pPr marL="685800" indent="-400050">
              <a:spcBef>
                <a:spcPts val="1200"/>
              </a:spcBef>
              <a:buFont typeface="+mj-lt"/>
              <a:buAutoNum type="alphaUcPeriod"/>
            </a:pPr>
            <a:r>
              <a:rPr lang="en-US" sz="3800" dirty="0" smtClean="0"/>
              <a:t>G</a:t>
            </a:r>
            <a:r>
              <a:rPr lang="en-US" sz="3800" baseline="0" dirty="0" smtClean="0"/>
              <a:t>lossary and conceptual model</a:t>
            </a:r>
          </a:p>
          <a:p>
            <a:pPr marL="1085850" lvl="1" indent="-228600">
              <a:lnSpc>
                <a:spcPct val="110000"/>
              </a:lnSpc>
              <a:buFont typeface="Wingdings" panose="05000000000000000000" pitchFamily="2" charset="2"/>
              <a:buChar char="§"/>
            </a:pPr>
            <a:r>
              <a:rPr lang="en-US" sz="3200" dirty="0" smtClean="0"/>
              <a:t>Shared </a:t>
            </a:r>
            <a:r>
              <a:rPr lang="en-US" sz="3200" dirty="0" smtClean="0"/>
              <a:t>terminology for internal communication </a:t>
            </a:r>
            <a:r>
              <a:rPr lang="en-US" sz="3200" dirty="0" smtClean="0"/>
              <a:t>, </a:t>
            </a:r>
            <a:r>
              <a:rPr lang="en-US" sz="3200" dirty="0" smtClean="0"/>
              <a:t>documentation, models</a:t>
            </a:r>
          </a:p>
          <a:p>
            <a:pPr marL="1085850" lvl="1" indent="-228600">
              <a:lnSpc>
                <a:spcPct val="110000"/>
              </a:lnSpc>
              <a:buFont typeface="Wingdings" panose="05000000000000000000" pitchFamily="2" charset="2"/>
              <a:buChar char="§"/>
            </a:pPr>
            <a:r>
              <a:rPr lang="en-US" sz="3200" dirty="0" smtClean="0"/>
              <a:t>Guide </a:t>
            </a:r>
            <a:r>
              <a:rPr lang="en-US" sz="3200" baseline="0" dirty="0" smtClean="0"/>
              <a:t>communication and alignment with broader community </a:t>
            </a:r>
          </a:p>
          <a:p>
            <a:pPr marL="685800" indent="-400050">
              <a:spcBef>
                <a:spcPts val="1200"/>
              </a:spcBef>
              <a:buFont typeface="+mj-lt"/>
              <a:buAutoNum type="alphaUcPeriod"/>
            </a:pPr>
            <a:r>
              <a:rPr lang="en-US" sz="3800" baseline="0" dirty="0" smtClean="0"/>
              <a:t>General Metadata Requirements</a:t>
            </a:r>
          </a:p>
          <a:p>
            <a:pPr marL="1085850" lvl="1" indent="-228600">
              <a:lnSpc>
                <a:spcPct val="110000"/>
              </a:lnSpc>
              <a:buFont typeface="Wingdings" panose="05000000000000000000" pitchFamily="2" charset="2"/>
              <a:buChar char="§"/>
            </a:pPr>
            <a:r>
              <a:rPr lang="en-US" sz="3200" dirty="0"/>
              <a:t>G</a:t>
            </a:r>
            <a:r>
              <a:rPr lang="en-US" sz="3200" dirty="0" smtClean="0"/>
              <a:t>uide early iterations of internal metadata schema for developing systems </a:t>
            </a:r>
          </a:p>
          <a:p>
            <a:pPr marL="1085850" lvl="1" indent="-228600">
              <a:lnSpc>
                <a:spcPct val="110000"/>
              </a:lnSpc>
              <a:buFont typeface="Wingdings" panose="05000000000000000000" pitchFamily="2" charset="2"/>
              <a:buChar char="§"/>
            </a:pPr>
            <a:r>
              <a:rPr lang="en-US" sz="3200" dirty="0" smtClean="0"/>
              <a:t>Inform s</a:t>
            </a:r>
            <a:r>
              <a:rPr lang="en-US" sz="3200" baseline="0" dirty="0" smtClean="0"/>
              <a:t>election of existing  standards to adopt or align with</a:t>
            </a:r>
          </a:p>
          <a:p>
            <a:pPr marL="685800" indent="-400050">
              <a:spcBef>
                <a:spcPts val="1200"/>
              </a:spcBef>
              <a:buFont typeface="+mj-lt"/>
              <a:buAutoNum type="alphaUcPeriod"/>
            </a:pPr>
            <a:r>
              <a:rPr lang="en-US" sz="3800" baseline="0" dirty="0" smtClean="0"/>
              <a:t>Experimental Metadata Model</a:t>
            </a:r>
          </a:p>
          <a:p>
            <a:pPr marL="1085850" lvl="1" indent="-228600">
              <a:lnSpc>
                <a:spcPct val="110000"/>
              </a:lnSpc>
              <a:buFont typeface="Wingdings" panose="05000000000000000000" pitchFamily="2" charset="2"/>
              <a:buChar char="§"/>
            </a:pPr>
            <a:r>
              <a:rPr lang="en-US" sz="3200" dirty="0" smtClean="0"/>
              <a:t>Guide later iterations of internal metadata schema for systems</a:t>
            </a:r>
          </a:p>
          <a:p>
            <a:pPr marL="1085850" lvl="1" indent="-228600">
              <a:lnSpc>
                <a:spcPct val="110000"/>
              </a:lnSpc>
              <a:buFont typeface="Wingdings" panose="05000000000000000000" pitchFamily="2" charset="2"/>
              <a:buChar char="§"/>
            </a:pPr>
            <a:r>
              <a:rPr lang="en-US" sz="3200" dirty="0"/>
              <a:t>I</a:t>
            </a:r>
            <a:r>
              <a:rPr lang="en-US" sz="3200" dirty="0" smtClean="0"/>
              <a:t>nform development of community standards to unify metadata representation for research objects</a:t>
            </a:r>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76200"/>
            <a:ext cx="8229600" cy="1143000"/>
          </a:xfrm>
        </p:spPr>
        <p:txBody>
          <a:bodyPr>
            <a:normAutofit fontScale="90000"/>
          </a:bodyPr>
          <a:lstStyle/>
          <a:p>
            <a:r>
              <a:rPr lang="en-US" dirty="0" smtClean="0">
                <a:solidFill>
                  <a:srgbClr val="00A84C"/>
                </a:solidFill>
              </a:rPr>
              <a:t>IV. Next Steps and Future Directions</a:t>
            </a:r>
            <a:endParaRPr lang="en-US" dirty="0">
              <a:solidFill>
                <a:srgbClr val="00A84C"/>
              </a:solidFill>
            </a:endParaRPr>
          </a:p>
        </p:txBody>
      </p:sp>
      <p:sp>
        <p:nvSpPr>
          <p:cNvPr id="10" name="Title 1"/>
          <p:cNvSpPr txBox="1">
            <a:spLocks/>
          </p:cNvSpPr>
          <p:nvPr/>
        </p:nvSpPr>
        <p:spPr>
          <a:xfrm>
            <a:off x="228600" y="685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dirty="0" smtClean="0">
                <a:solidFill>
                  <a:srgbClr val="002774"/>
                </a:solidFill>
              </a:rPr>
              <a:t>2. Applications for Elsevier Projects</a:t>
            </a:r>
            <a:endParaRPr lang="en-US" sz="3600" i="1" dirty="0">
              <a:solidFill>
                <a:srgbClr val="002774"/>
              </a:solidFill>
            </a:endParaRPr>
          </a:p>
        </p:txBody>
      </p:sp>
    </p:spTree>
    <p:extLst>
      <p:ext uri="{BB962C8B-B14F-4D97-AF65-F5344CB8AC3E}">
        <p14:creationId xmlns:p14="http://schemas.microsoft.com/office/powerpoint/2010/main" val="35509130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37068" y="1798320"/>
            <a:ext cx="8730194" cy="4953000"/>
          </a:xfrm>
        </p:spPr>
        <p:txBody>
          <a:bodyPr>
            <a:normAutofit/>
          </a:bodyPr>
          <a:lstStyle/>
          <a:p>
            <a:pPr marL="684212" indent="-514350">
              <a:spcBef>
                <a:spcPts val="1200"/>
              </a:spcBef>
              <a:buFont typeface="+mj-lt"/>
              <a:buAutoNum type="alphaUcPeriod"/>
            </a:pPr>
            <a:r>
              <a:rPr lang="en-US" sz="3000" dirty="0" smtClean="0"/>
              <a:t>Adopting a common conceptual framework to underlie model and terminology</a:t>
            </a:r>
          </a:p>
          <a:p>
            <a:pPr marL="684212" indent="-514350">
              <a:spcBef>
                <a:spcPts val="1200"/>
              </a:spcBef>
              <a:buFont typeface="+mj-lt"/>
              <a:buAutoNum type="alphaUcPeriod"/>
            </a:pPr>
            <a:r>
              <a:rPr lang="en-US" sz="3000" baseline="0" dirty="0" smtClean="0"/>
              <a:t>Achieving</a:t>
            </a:r>
            <a:r>
              <a:rPr lang="en-US" sz="3000" dirty="0" smtClean="0"/>
              <a:t> consistent and robust use of community CVs/ontologies as value constraints</a:t>
            </a:r>
          </a:p>
          <a:p>
            <a:pPr marL="684212" indent="-514350">
              <a:spcBef>
                <a:spcPts val="1200"/>
              </a:spcBef>
              <a:buFont typeface="+mj-lt"/>
              <a:buAutoNum type="alphaUcPeriod"/>
            </a:pPr>
            <a:r>
              <a:rPr lang="en-US" sz="3000" baseline="0" dirty="0" smtClean="0"/>
              <a:t>Documentation standards and practices</a:t>
            </a:r>
          </a:p>
          <a:p>
            <a:pPr marL="684212" indent="-514350">
              <a:spcBef>
                <a:spcPts val="1200"/>
              </a:spcBef>
              <a:buFont typeface="+mj-lt"/>
              <a:buAutoNum type="alphaUcPeriod"/>
            </a:pPr>
            <a:r>
              <a:rPr lang="en-US" sz="3000" baseline="0" dirty="0" smtClean="0"/>
              <a:t>Mechanisms</a:t>
            </a:r>
            <a:r>
              <a:rPr lang="en-US" sz="3000" dirty="0" smtClean="0"/>
              <a:t> for translating between schema</a:t>
            </a:r>
          </a:p>
          <a:p>
            <a:pPr marL="684212" indent="-514350">
              <a:spcBef>
                <a:spcPts val="1200"/>
              </a:spcBef>
              <a:buFont typeface="+mj-lt"/>
              <a:buAutoNum type="alphaUcPeriod"/>
            </a:pPr>
            <a:r>
              <a:rPr lang="en-US" sz="3000" dirty="0" smtClean="0"/>
              <a:t>Incenting researchers to contribute</a:t>
            </a:r>
          </a:p>
          <a:p>
            <a:pPr marL="684212" indent="-514350">
              <a:spcBef>
                <a:spcPts val="1800"/>
              </a:spcBef>
              <a:buFont typeface="+mj-lt"/>
              <a:buAutoNum type="alphaUcPeriod"/>
            </a:pPr>
            <a:endParaRPr lang="en-US" baseline="0" dirty="0" smtClean="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76200"/>
            <a:ext cx="8229600" cy="1143000"/>
          </a:xfrm>
        </p:spPr>
        <p:txBody>
          <a:bodyPr>
            <a:normAutofit fontScale="90000"/>
          </a:bodyPr>
          <a:lstStyle/>
          <a:p>
            <a:r>
              <a:rPr lang="en-US" dirty="0" smtClean="0">
                <a:solidFill>
                  <a:srgbClr val="00A84C"/>
                </a:solidFill>
              </a:rPr>
              <a:t>IV. Next Steps and Future Directions</a:t>
            </a:r>
            <a:endParaRPr lang="en-US" dirty="0">
              <a:solidFill>
                <a:srgbClr val="00A84C"/>
              </a:solidFill>
            </a:endParaRPr>
          </a:p>
        </p:txBody>
      </p:sp>
      <p:sp>
        <p:nvSpPr>
          <p:cNvPr id="10" name="Title 1"/>
          <p:cNvSpPr txBox="1">
            <a:spLocks/>
          </p:cNvSpPr>
          <p:nvPr/>
        </p:nvSpPr>
        <p:spPr>
          <a:xfrm>
            <a:off x="457200" y="7315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dirty="0" smtClean="0">
                <a:solidFill>
                  <a:srgbClr val="002774"/>
                </a:solidFill>
              </a:rPr>
              <a:t>3. Broader Challenges for Community</a:t>
            </a:r>
            <a:endParaRPr lang="en-US" sz="3600" i="1" dirty="0">
              <a:solidFill>
                <a:srgbClr val="002774"/>
              </a:solidFill>
            </a:endParaRPr>
          </a:p>
        </p:txBody>
      </p:sp>
    </p:spTree>
    <p:extLst>
      <p:ext uri="{BB962C8B-B14F-4D97-AF65-F5344CB8AC3E}">
        <p14:creationId xmlns:p14="http://schemas.microsoft.com/office/powerpoint/2010/main" val="786730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274638"/>
            <a:ext cx="8229600" cy="1143000"/>
          </a:xfrm>
        </p:spPr>
        <p:txBody>
          <a:bodyPr>
            <a:normAutofit/>
          </a:bodyPr>
          <a:lstStyle/>
          <a:p>
            <a:r>
              <a:rPr lang="en-US" sz="5400" dirty="0" smtClean="0">
                <a:solidFill>
                  <a:srgbClr val="00A84C"/>
                </a:solidFill>
              </a:rPr>
              <a:t>Thank You!</a:t>
            </a:r>
            <a:endParaRPr lang="en-US" sz="5400" dirty="0">
              <a:solidFill>
                <a:srgbClr val="00A84C"/>
              </a:solidFill>
            </a:endParaRPr>
          </a:p>
        </p:txBody>
      </p:sp>
      <p:sp>
        <p:nvSpPr>
          <p:cNvPr id="3" name="TextBox 2"/>
          <p:cNvSpPr txBox="1"/>
          <p:nvPr/>
        </p:nvSpPr>
        <p:spPr>
          <a:xfrm>
            <a:off x="1676365" y="1558528"/>
            <a:ext cx="5805564" cy="4308872"/>
          </a:xfrm>
          <a:prstGeom prst="rect">
            <a:avLst/>
          </a:prstGeom>
          <a:noFill/>
        </p:spPr>
        <p:txBody>
          <a:bodyPr wrap="none" rtlCol="0">
            <a:spAutoFit/>
          </a:bodyPr>
          <a:lstStyle/>
          <a:p>
            <a:pPr algn="ctr"/>
            <a:r>
              <a:rPr lang="en-US" sz="3600" dirty="0" smtClean="0">
                <a:solidFill>
                  <a:srgbClr val="002774"/>
                </a:solidFill>
              </a:rPr>
              <a:t>Acknowledgements</a:t>
            </a:r>
          </a:p>
          <a:p>
            <a:pPr algn="ctr"/>
            <a:endParaRPr lang="en-US" sz="1400" dirty="0" smtClean="0">
              <a:solidFill>
                <a:srgbClr val="002774"/>
              </a:solidFill>
            </a:endParaRPr>
          </a:p>
          <a:p>
            <a:pPr algn="ctr"/>
            <a:r>
              <a:rPr lang="en-US" sz="2800" u="sng" dirty="0" smtClean="0">
                <a:solidFill>
                  <a:srgbClr val="002774"/>
                </a:solidFill>
              </a:rPr>
              <a:t>Elsevier Research Data Services</a:t>
            </a:r>
          </a:p>
          <a:p>
            <a:pPr algn="ctr"/>
            <a:r>
              <a:rPr lang="en-US" sz="2400" i="1" dirty="0" smtClean="0">
                <a:solidFill>
                  <a:srgbClr val="002774"/>
                </a:solidFill>
              </a:rPr>
              <a:t>Anita </a:t>
            </a:r>
            <a:r>
              <a:rPr lang="en-US" sz="2400" i="1" dirty="0" err="1" smtClean="0">
                <a:solidFill>
                  <a:srgbClr val="002774"/>
                </a:solidFill>
              </a:rPr>
              <a:t>deWard</a:t>
            </a:r>
            <a:endParaRPr lang="en-US" sz="2400" i="1" dirty="0" smtClean="0">
              <a:solidFill>
                <a:srgbClr val="002774"/>
              </a:solidFill>
            </a:endParaRPr>
          </a:p>
          <a:p>
            <a:pPr algn="ctr"/>
            <a:endParaRPr lang="en-US" sz="2000" dirty="0" smtClean="0">
              <a:solidFill>
                <a:srgbClr val="002774"/>
              </a:solidFill>
            </a:endParaRPr>
          </a:p>
          <a:p>
            <a:pPr algn="ctr"/>
            <a:r>
              <a:rPr lang="en-US" sz="2800" u="sng" dirty="0" smtClean="0">
                <a:solidFill>
                  <a:srgbClr val="002774"/>
                </a:solidFill>
              </a:rPr>
              <a:t>Oregon Health and Sciences University</a:t>
            </a:r>
          </a:p>
          <a:p>
            <a:pPr algn="ctr"/>
            <a:r>
              <a:rPr lang="en-US" sz="2400" i="1" dirty="0" smtClean="0">
                <a:solidFill>
                  <a:srgbClr val="002774"/>
                </a:solidFill>
              </a:rPr>
              <a:t>Melissa Haendel</a:t>
            </a:r>
          </a:p>
          <a:p>
            <a:pPr algn="ctr"/>
            <a:endParaRPr lang="en-US" sz="2000" dirty="0" smtClean="0">
              <a:solidFill>
                <a:srgbClr val="002774"/>
              </a:solidFill>
            </a:endParaRPr>
          </a:p>
          <a:p>
            <a:pPr algn="ctr"/>
            <a:r>
              <a:rPr lang="en-US" sz="2800" u="sng" dirty="0">
                <a:solidFill>
                  <a:srgbClr val="002774"/>
                </a:solidFill>
              </a:rPr>
              <a:t>Universidad </a:t>
            </a:r>
            <a:r>
              <a:rPr lang="en-US" sz="2800" u="sng" dirty="0" err="1">
                <a:solidFill>
                  <a:srgbClr val="002774"/>
                </a:solidFill>
              </a:rPr>
              <a:t>Politécnica</a:t>
            </a:r>
            <a:r>
              <a:rPr lang="en-US" sz="2800" u="sng" dirty="0">
                <a:solidFill>
                  <a:srgbClr val="002774"/>
                </a:solidFill>
              </a:rPr>
              <a:t> de Madrid</a:t>
            </a:r>
          </a:p>
          <a:p>
            <a:pPr algn="ctr"/>
            <a:r>
              <a:rPr lang="en-US" sz="2400" i="1" dirty="0">
                <a:solidFill>
                  <a:srgbClr val="002774"/>
                </a:solidFill>
              </a:rPr>
              <a:t>Olga Ximena Giraldo</a:t>
            </a:r>
          </a:p>
          <a:p>
            <a:pPr algn="ctr"/>
            <a:endParaRPr lang="en-US" dirty="0"/>
          </a:p>
        </p:txBody>
      </p:sp>
      <p:sp>
        <p:nvSpPr>
          <p:cNvPr id="4" name="Rectangle 3"/>
          <p:cNvSpPr/>
          <p:nvPr/>
        </p:nvSpPr>
        <p:spPr>
          <a:xfrm>
            <a:off x="304795" y="5701150"/>
            <a:ext cx="8585493" cy="677108"/>
          </a:xfrm>
          <a:prstGeom prst="rect">
            <a:avLst/>
          </a:prstGeom>
        </p:spPr>
        <p:txBody>
          <a:bodyPr wrap="square">
            <a:spAutoFit/>
          </a:bodyPr>
          <a:lstStyle/>
          <a:p>
            <a:pPr algn="ctr"/>
            <a:r>
              <a:rPr lang="en-US" sz="2000" b="1" dirty="0">
                <a:solidFill>
                  <a:srgbClr val="002774"/>
                </a:solidFill>
              </a:rPr>
              <a:t>Ongoing work on this project  hosted on </a:t>
            </a:r>
            <a:r>
              <a:rPr lang="en-US" sz="2000" b="1" dirty="0" smtClean="0">
                <a:solidFill>
                  <a:srgbClr val="002774"/>
                </a:solidFill>
              </a:rPr>
              <a:t>GitHub:</a:t>
            </a:r>
          </a:p>
          <a:p>
            <a:pPr algn="ctr"/>
            <a:r>
              <a:rPr lang="en-US" dirty="0" smtClean="0">
                <a:solidFill>
                  <a:srgbClr val="002774"/>
                </a:solidFill>
              </a:rPr>
              <a:t>https://github.com/OHSU-Ontology-Development-Group/experimental-metadata-model</a:t>
            </a:r>
          </a:p>
        </p:txBody>
      </p:sp>
    </p:spTree>
    <p:extLst>
      <p:ext uri="{BB962C8B-B14F-4D97-AF65-F5344CB8AC3E}">
        <p14:creationId xmlns:p14="http://schemas.microsoft.com/office/powerpoint/2010/main" val="24224975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7168" y="223839"/>
            <a:ext cx="8843960" cy="1143000"/>
          </a:xfrm>
        </p:spPr>
        <p:txBody>
          <a:bodyPr>
            <a:normAutofit/>
          </a:bodyPr>
          <a:lstStyle/>
          <a:p>
            <a:r>
              <a:rPr lang="en-US" dirty="0" smtClean="0">
                <a:solidFill>
                  <a:srgbClr val="00A84C"/>
                </a:solidFill>
              </a:rPr>
              <a:t>BD2K Data Discovery Index (DDI) </a:t>
            </a:r>
            <a:endParaRPr lang="en-US" dirty="0">
              <a:solidFill>
                <a:srgbClr val="00A84C"/>
              </a:solidFill>
            </a:endParaRPr>
          </a:p>
        </p:txBody>
      </p:sp>
      <p:sp>
        <p:nvSpPr>
          <p:cNvPr id="7" name="Content Placeholder 6"/>
          <p:cNvSpPr>
            <a:spLocks noGrp="1"/>
          </p:cNvSpPr>
          <p:nvPr>
            <p:ph idx="1"/>
          </p:nvPr>
        </p:nvSpPr>
        <p:spPr>
          <a:xfrm>
            <a:off x="457200" y="1404409"/>
            <a:ext cx="8229600" cy="5343528"/>
          </a:xfrm>
        </p:spPr>
        <p:txBody>
          <a:bodyPr>
            <a:normAutofit fontScale="85000" lnSpcReduction="10000"/>
          </a:bodyPr>
          <a:lstStyle/>
          <a:p>
            <a:pPr>
              <a:lnSpc>
                <a:spcPct val="120000"/>
              </a:lnSpc>
              <a:spcBef>
                <a:spcPts val="2400"/>
              </a:spcBef>
              <a:buFont typeface="Wingdings" panose="05000000000000000000" pitchFamily="2" charset="2"/>
              <a:buChar char="§"/>
            </a:pPr>
            <a:r>
              <a:rPr lang="en-US" dirty="0" smtClean="0"/>
              <a:t>Grant funded the </a:t>
            </a:r>
            <a:r>
              <a:rPr lang="en-US" dirty="0" err="1" smtClean="0">
                <a:hlinkClick r:id="rId3"/>
              </a:rPr>
              <a:t>bioCADDIE</a:t>
            </a:r>
            <a:r>
              <a:rPr lang="en-US" dirty="0" smtClean="0">
                <a:hlinkClick r:id="rId3"/>
              </a:rPr>
              <a:t> group</a:t>
            </a:r>
            <a:r>
              <a:rPr lang="en-US" dirty="0" smtClean="0"/>
              <a:t> (UCSD)  to </a:t>
            </a:r>
            <a:r>
              <a:rPr lang="en-US" dirty="0"/>
              <a:t>b</a:t>
            </a:r>
            <a:r>
              <a:rPr lang="en-US" baseline="0" dirty="0" smtClean="0"/>
              <a:t>uild</a:t>
            </a:r>
            <a:r>
              <a:rPr lang="en-US" dirty="0" smtClean="0"/>
              <a:t> </a:t>
            </a:r>
            <a:r>
              <a:rPr lang="en-US" baseline="0" dirty="0" smtClean="0"/>
              <a:t>a system to index metadata about biomedical datasets across repositories using a common model, and provide search interface for discovery</a:t>
            </a:r>
          </a:p>
          <a:p>
            <a:pPr>
              <a:lnSpc>
                <a:spcPct val="120000"/>
              </a:lnSpc>
              <a:spcBef>
                <a:spcPts val="2400"/>
              </a:spcBef>
              <a:buFont typeface="Wingdings" panose="05000000000000000000" pitchFamily="2" charset="2"/>
              <a:buChar char="§"/>
            </a:pPr>
            <a:r>
              <a:rPr lang="en-US" baseline="0" dirty="0" smtClean="0"/>
              <a:t>Metadata working group was tasked to define a model that could be used to aggregate</a:t>
            </a:r>
            <a:r>
              <a:rPr lang="en-US" dirty="0" smtClean="0"/>
              <a:t> metadata across existing repositories under unified framework</a:t>
            </a:r>
            <a:endParaRPr lang="en-US" baseline="0" dirty="0" smtClean="0"/>
          </a:p>
          <a:p>
            <a:pPr>
              <a:lnSpc>
                <a:spcPct val="120000"/>
              </a:lnSpc>
              <a:spcBef>
                <a:spcPts val="2400"/>
              </a:spcBef>
              <a:buFont typeface="Wingdings" panose="05000000000000000000" pitchFamily="2" charset="2"/>
              <a:buChar char="§"/>
            </a:pPr>
            <a:r>
              <a:rPr lang="en-US" dirty="0" smtClean="0"/>
              <a:t>Version 1 of their metadata specification is </a:t>
            </a:r>
            <a:r>
              <a:rPr lang="en-US" dirty="0" smtClean="0">
                <a:hlinkClick r:id="rId4"/>
              </a:rPr>
              <a:t>here</a:t>
            </a:r>
            <a:r>
              <a:rPr lang="en-US" dirty="0" smtClean="0"/>
              <a:t>. And DDI white paper is </a:t>
            </a:r>
            <a:r>
              <a:rPr lang="en-US" dirty="0" smtClean="0">
                <a:hlinkClick r:id="rId5"/>
              </a:rPr>
              <a:t>here</a:t>
            </a:r>
            <a:r>
              <a:rPr lang="en-US" dirty="0" smtClean="0"/>
              <a:t>.</a:t>
            </a:r>
            <a:endParaRPr lang="en-US" dirty="0"/>
          </a:p>
        </p:txBody>
      </p:sp>
      <p:sp>
        <p:nvSpPr>
          <p:cNvPr id="4" name="Rectangle 3"/>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9940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456344" y="1981200"/>
            <a:ext cx="8153400" cy="3344544"/>
            <a:chOff x="521748" y="2370456"/>
            <a:chExt cx="8153400" cy="3344544"/>
          </a:xfrm>
        </p:grpSpPr>
        <p:pic>
          <p:nvPicPr>
            <p:cNvPr id="4" name="Picture 3" descr="ResearchLifecycle_ImageOnly.png"/>
            <p:cNvPicPr>
              <a:picLocks noChangeAspect="1"/>
            </p:cNvPicPr>
            <p:nvPr/>
          </p:nvPicPr>
          <p:blipFill rotWithShape="1">
            <a:blip r:embed="rId3">
              <a:extLst>
                <a:ext uri="{28A0092B-C50C-407E-A947-70E740481C1C}">
                  <a14:useLocalDpi xmlns:a14="http://schemas.microsoft.com/office/drawing/2010/main" val="0"/>
                </a:ext>
              </a:extLst>
            </a:blip>
            <a:srcRect t="12566"/>
            <a:stretch/>
          </p:blipFill>
          <p:spPr>
            <a:xfrm>
              <a:off x="521748" y="2370456"/>
              <a:ext cx="8153400" cy="3344544"/>
            </a:xfrm>
            <a:prstGeom prst="rect">
              <a:avLst/>
            </a:prstGeom>
          </p:spPr>
        </p:pic>
        <p:sp>
          <p:nvSpPr>
            <p:cNvPr id="43" name="Rectangle 42"/>
            <p:cNvSpPr/>
            <p:nvPr/>
          </p:nvSpPr>
          <p:spPr>
            <a:xfrm>
              <a:off x="1143000" y="4404266"/>
              <a:ext cx="1752600" cy="77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381000" y="3390582"/>
            <a:ext cx="184730" cy="253916"/>
          </a:xfrm>
          <a:prstGeom prst="rect">
            <a:avLst/>
          </a:prstGeom>
          <a:noFill/>
        </p:spPr>
        <p:txBody>
          <a:bodyPr wrap="none" rtlCol="0">
            <a:spAutoFit/>
          </a:bodyPr>
          <a:lstStyle/>
          <a:p>
            <a:pPr algn="ctr"/>
            <a:endParaRPr lang="en-US" sz="1050" b="1" dirty="0">
              <a:solidFill>
                <a:srgbClr val="C00000"/>
              </a:solidFill>
              <a:latin typeface="Courier New" panose="02070309020205020404" pitchFamily="49" charset="0"/>
              <a:cs typeface="Courier New" panose="02070309020205020404" pitchFamily="49" charset="0"/>
            </a:endParaRPr>
          </a:p>
        </p:txBody>
      </p:sp>
      <p:sp>
        <p:nvSpPr>
          <p:cNvPr id="12" name="TextBox 11"/>
          <p:cNvSpPr txBox="1"/>
          <p:nvPr/>
        </p:nvSpPr>
        <p:spPr>
          <a:xfrm>
            <a:off x="2586464" y="2618104"/>
            <a:ext cx="768159"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protocols</a:t>
            </a:r>
          </a:p>
        </p:txBody>
      </p:sp>
      <p:sp>
        <p:nvSpPr>
          <p:cNvPr id="13" name="TextBox 12"/>
          <p:cNvSpPr txBox="1"/>
          <p:nvPr/>
        </p:nvSpPr>
        <p:spPr>
          <a:xfrm>
            <a:off x="4523108" y="2658744"/>
            <a:ext cx="1050288"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experimental</a:t>
            </a:r>
          </a:p>
          <a:p>
            <a:pPr algn="ctr"/>
            <a:r>
              <a:rPr lang="en-US" sz="1100" b="1" dirty="0" smtClean="0">
                <a:solidFill>
                  <a:srgbClr val="C00000"/>
                </a:solidFill>
                <a:latin typeface="Century" panose="02040604050505020304" pitchFamily="18" charset="0"/>
                <a:cs typeface="Courier New" panose="02070309020205020404" pitchFamily="49" charset="0"/>
              </a:rPr>
              <a:t>records</a:t>
            </a:r>
          </a:p>
        </p:txBody>
      </p:sp>
      <p:sp>
        <p:nvSpPr>
          <p:cNvPr id="14" name="TextBox 13"/>
          <p:cNvSpPr txBox="1"/>
          <p:nvPr/>
        </p:nvSpPr>
        <p:spPr>
          <a:xfrm>
            <a:off x="4798261" y="3115944"/>
            <a:ext cx="734495"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primary</a:t>
            </a:r>
          </a:p>
          <a:p>
            <a:pPr algn="ctr"/>
            <a:r>
              <a:rPr lang="en-US" sz="1100" b="1" dirty="0" smtClean="0">
                <a:solidFill>
                  <a:srgbClr val="C00000"/>
                </a:solidFill>
                <a:latin typeface="Century" panose="02040604050505020304" pitchFamily="18" charset="0"/>
                <a:cs typeface="Courier New" panose="02070309020205020404" pitchFamily="49" charset="0"/>
              </a:rPr>
              <a:t>datasets</a:t>
            </a:r>
          </a:p>
        </p:txBody>
      </p:sp>
      <p:sp>
        <p:nvSpPr>
          <p:cNvPr id="16" name="TextBox 15"/>
          <p:cNvSpPr txBox="1"/>
          <p:nvPr/>
        </p:nvSpPr>
        <p:spPr>
          <a:xfrm>
            <a:off x="5741036" y="4035330"/>
            <a:ext cx="838691"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secondary</a:t>
            </a:r>
          </a:p>
          <a:p>
            <a:pPr algn="ctr"/>
            <a:r>
              <a:rPr lang="en-US" sz="1100" b="1" dirty="0" smtClean="0">
                <a:solidFill>
                  <a:srgbClr val="C00000"/>
                </a:solidFill>
                <a:latin typeface="Century" panose="02040604050505020304" pitchFamily="18" charset="0"/>
                <a:cs typeface="Courier New" panose="02070309020205020404" pitchFamily="49" charset="0"/>
              </a:rPr>
              <a:t>datasets</a:t>
            </a:r>
          </a:p>
        </p:txBody>
      </p:sp>
      <p:sp>
        <p:nvSpPr>
          <p:cNvPr id="18" name="TextBox 17"/>
          <p:cNvSpPr txBox="1"/>
          <p:nvPr/>
        </p:nvSpPr>
        <p:spPr>
          <a:xfrm>
            <a:off x="7255831" y="3573144"/>
            <a:ext cx="984565"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publications</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19" name="TextBox 18"/>
          <p:cNvSpPr txBox="1"/>
          <p:nvPr/>
        </p:nvSpPr>
        <p:spPr>
          <a:xfrm>
            <a:off x="6739246" y="2220769"/>
            <a:ext cx="1231427" cy="600164"/>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curated</a:t>
            </a:r>
          </a:p>
          <a:p>
            <a:pPr algn="ctr"/>
            <a:r>
              <a:rPr lang="en-US" sz="1100" b="1" dirty="0" smtClean="0">
                <a:solidFill>
                  <a:srgbClr val="C00000"/>
                </a:solidFill>
                <a:latin typeface="Century" panose="02040604050505020304" pitchFamily="18" charset="0"/>
                <a:cs typeface="Courier New" panose="02070309020205020404" pitchFamily="49" charset="0"/>
              </a:rPr>
              <a:t>shared/archived</a:t>
            </a:r>
          </a:p>
          <a:p>
            <a:pPr algn="ctr"/>
            <a:r>
              <a:rPr lang="en-US" sz="1100" b="1" dirty="0" smtClean="0">
                <a:solidFill>
                  <a:srgbClr val="C00000"/>
                </a:solidFill>
                <a:latin typeface="Century" panose="02040604050505020304" pitchFamily="18" charset="0"/>
                <a:cs typeface="Courier New" panose="02070309020205020404" pitchFamily="49" charset="0"/>
              </a:rPr>
              <a:t>data sets</a:t>
            </a:r>
          </a:p>
        </p:txBody>
      </p:sp>
      <p:sp>
        <p:nvSpPr>
          <p:cNvPr id="22" name="TextBox 21"/>
          <p:cNvSpPr txBox="1"/>
          <p:nvPr/>
        </p:nvSpPr>
        <p:spPr>
          <a:xfrm>
            <a:off x="6944996" y="4464430"/>
            <a:ext cx="1588548" cy="451406"/>
          </a:xfrm>
          <a:prstGeom prst="rect">
            <a:avLst/>
          </a:prstGeom>
          <a:noFill/>
        </p:spPr>
        <p:txBody>
          <a:bodyPr wrap="square" rtlCol="0">
            <a:spAutoFit/>
          </a:bodyPr>
          <a:lstStyle/>
          <a:p>
            <a:pPr algn="ctr">
              <a:lnSpc>
                <a:spcPts val="1400"/>
              </a:lnSpc>
            </a:pPr>
            <a:r>
              <a:rPr lang="en-US" sz="1100" b="1" dirty="0" smtClean="0">
                <a:solidFill>
                  <a:srgbClr val="C00000"/>
                </a:solidFill>
                <a:latin typeface="Century" panose="02040604050505020304" pitchFamily="18" charset="0"/>
                <a:cs typeface="Courier New" panose="02070309020205020404" pitchFamily="49" charset="0"/>
              </a:rPr>
              <a:t>project repositories</a:t>
            </a:r>
          </a:p>
          <a:p>
            <a:pPr algn="ctr">
              <a:lnSpc>
                <a:spcPts val="1400"/>
              </a:lnSpc>
            </a:pPr>
            <a:r>
              <a:rPr lang="en-US" sz="1100" b="1" dirty="0" smtClean="0">
                <a:solidFill>
                  <a:srgbClr val="C00000"/>
                </a:solidFill>
                <a:latin typeface="Century" panose="02040604050505020304" pitchFamily="18" charset="0"/>
                <a:cs typeface="Courier New" panose="02070309020205020404" pitchFamily="49" charset="0"/>
              </a:rPr>
              <a:t>(</a:t>
            </a:r>
            <a:r>
              <a:rPr lang="en-US" sz="1100" b="1" dirty="0" err="1" smtClean="0">
                <a:solidFill>
                  <a:srgbClr val="C00000"/>
                </a:solidFill>
                <a:latin typeface="Century" panose="02040604050505020304" pitchFamily="18" charset="0"/>
                <a:cs typeface="Courier New" panose="02070309020205020404" pitchFamily="49" charset="0"/>
              </a:rPr>
              <a:t>github</a:t>
            </a:r>
            <a:r>
              <a:rPr lang="en-US" sz="1100" b="1" dirty="0" smtClean="0">
                <a:solidFill>
                  <a:srgbClr val="C00000"/>
                </a:solidFill>
                <a:latin typeface="Century" panose="02040604050505020304" pitchFamily="18" charset="0"/>
                <a:cs typeface="Courier New" panose="02070309020205020404" pitchFamily="49" charset="0"/>
              </a:rPr>
              <a:t>, OSF)</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10" name="TextBox 9"/>
          <p:cNvSpPr txBox="1"/>
          <p:nvPr/>
        </p:nvSpPr>
        <p:spPr>
          <a:xfrm>
            <a:off x="499484" y="1981200"/>
            <a:ext cx="1353256"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funding proposals</a:t>
            </a:r>
          </a:p>
        </p:txBody>
      </p:sp>
      <p:sp>
        <p:nvSpPr>
          <p:cNvPr id="36" name="TextBox 35"/>
          <p:cNvSpPr txBox="1"/>
          <p:nvPr/>
        </p:nvSpPr>
        <p:spPr>
          <a:xfrm>
            <a:off x="1855842" y="3497776"/>
            <a:ext cx="1406154"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data  management</a:t>
            </a:r>
          </a:p>
          <a:p>
            <a:pPr algn="ctr"/>
            <a:r>
              <a:rPr lang="en-US" sz="1100" b="1" dirty="0" smtClean="0">
                <a:solidFill>
                  <a:srgbClr val="C00000"/>
                </a:solidFill>
                <a:latin typeface="Century" panose="02040604050505020304" pitchFamily="18" charset="0"/>
                <a:cs typeface="Courier New" panose="02070309020205020404" pitchFamily="49" charset="0"/>
              </a:rPr>
              <a:t>plans</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37" name="Rectangle 36"/>
          <p:cNvSpPr/>
          <p:nvPr/>
        </p:nvSpPr>
        <p:spPr>
          <a:xfrm>
            <a:off x="3541396" y="4189813"/>
            <a:ext cx="1066800" cy="649888"/>
          </a:xfrm>
          <a:prstGeom prst="rect">
            <a:avLst/>
          </a:prstGeom>
          <a:solidFill>
            <a:srgbClr val="A8A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17596" y="4065904"/>
            <a:ext cx="1077538"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presentations</a:t>
            </a:r>
          </a:p>
        </p:txBody>
      </p:sp>
      <p:sp>
        <p:nvSpPr>
          <p:cNvPr id="39" name="Rectangle 38"/>
          <p:cNvSpPr/>
          <p:nvPr/>
        </p:nvSpPr>
        <p:spPr>
          <a:xfrm>
            <a:off x="5878018" y="4566740"/>
            <a:ext cx="1066800" cy="262801"/>
          </a:xfrm>
          <a:prstGeom prst="rect">
            <a:avLst/>
          </a:prstGeom>
          <a:solidFill>
            <a:srgbClr val="A8A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453744" y="4325441"/>
            <a:ext cx="1306128" cy="261610"/>
          </a:xfrm>
          <a:prstGeom prst="rect">
            <a:avLst/>
          </a:prstGeom>
          <a:noFill/>
        </p:spPr>
        <p:txBody>
          <a:bodyPr wrap="squar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code /  </a:t>
            </a:r>
            <a:r>
              <a:rPr lang="en-US" sz="1100" b="1" dirty="0" smtClean="0">
                <a:solidFill>
                  <a:srgbClr val="C00000"/>
                </a:solidFill>
                <a:latin typeface="Century" panose="02040604050505020304" pitchFamily="18" charset="0"/>
                <a:cs typeface="Courier New" panose="02070309020205020404" pitchFamily="49" charset="0"/>
              </a:rPr>
              <a:t>workflows</a:t>
            </a:r>
            <a:endParaRPr lang="en-US" sz="1100" b="1" dirty="0" smtClean="0">
              <a:solidFill>
                <a:srgbClr val="C00000"/>
              </a:solidFill>
              <a:latin typeface="Century" panose="02040604050505020304" pitchFamily="18" charset="0"/>
              <a:cs typeface="Courier New" panose="02070309020205020404" pitchFamily="49" charset="0"/>
            </a:endParaRPr>
          </a:p>
        </p:txBody>
      </p:sp>
      <p:sp>
        <p:nvSpPr>
          <p:cNvPr id="41" name="TextBox 40"/>
          <p:cNvSpPr txBox="1"/>
          <p:nvPr/>
        </p:nvSpPr>
        <p:spPr>
          <a:xfrm>
            <a:off x="5977091" y="4424886"/>
            <a:ext cx="739305"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progress</a:t>
            </a:r>
          </a:p>
          <a:p>
            <a:pPr algn="ctr"/>
            <a:r>
              <a:rPr lang="en-US" sz="1100" b="1" dirty="0" smtClean="0">
                <a:solidFill>
                  <a:srgbClr val="C00000"/>
                </a:solidFill>
                <a:latin typeface="Century" panose="02040604050505020304" pitchFamily="18" charset="0"/>
                <a:cs typeface="Courier New" panose="02070309020205020404" pitchFamily="49" charset="0"/>
              </a:rPr>
              <a:t>reports</a:t>
            </a:r>
          </a:p>
        </p:txBody>
      </p:sp>
      <p:pic>
        <p:nvPicPr>
          <p:cNvPr id="42" name="Picture 41" descr="ResearchLifecycle_ImageOnly.png"/>
          <p:cNvPicPr>
            <a:picLocks noChangeAspect="1"/>
          </p:cNvPicPr>
          <p:nvPr/>
        </p:nvPicPr>
        <p:blipFill rotWithShape="1">
          <a:blip r:embed="rId3">
            <a:extLst>
              <a:ext uri="{28A0092B-C50C-407E-A947-70E740481C1C}">
                <a14:useLocalDpi xmlns:a14="http://schemas.microsoft.com/office/drawing/2010/main" val="0"/>
              </a:ext>
            </a:extLst>
          </a:blip>
          <a:srcRect l="8180" t="64144" r="71033" b="15362"/>
          <a:stretch/>
        </p:blipFill>
        <p:spPr>
          <a:xfrm>
            <a:off x="1574308" y="4590419"/>
            <a:ext cx="1585185" cy="733241"/>
          </a:xfrm>
          <a:prstGeom prst="rect">
            <a:avLst/>
          </a:prstGeom>
        </p:spPr>
      </p:pic>
      <p:sp>
        <p:nvSpPr>
          <p:cNvPr id="46" name="TextBox 45"/>
          <p:cNvSpPr txBox="1"/>
          <p:nvPr/>
        </p:nvSpPr>
        <p:spPr>
          <a:xfrm>
            <a:off x="3394780" y="4551233"/>
            <a:ext cx="723853" cy="307777"/>
          </a:xfrm>
          <a:prstGeom prst="rect">
            <a:avLst/>
          </a:prstGeom>
          <a:noFill/>
        </p:spPr>
        <p:txBody>
          <a:bodyPr wrap="none" rtlCol="0">
            <a:spAutoFit/>
          </a:bodyPr>
          <a:lstStyle/>
          <a:p>
            <a:r>
              <a:rPr lang="en-US" sz="1400" dirty="0" smtClean="0"/>
              <a:t>Project</a:t>
            </a:r>
            <a:endParaRPr lang="en-US" sz="1400" dirty="0"/>
          </a:p>
        </p:txBody>
      </p:sp>
      <p:sp>
        <p:nvSpPr>
          <p:cNvPr id="26" name="Title 2"/>
          <p:cNvSpPr txBox="1">
            <a:spLocks/>
          </p:cNvSpPr>
          <p:nvPr/>
        </p:nvSpPr>
        <p:spPr>
          <a:xfrm>
            <a:off x="0" y="304800"/>
            <a:ext cx="9144000" cy="1447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
            <a:r>
              <a:rPr lang="en-US" sz="3400" b="1" dirty="0" smtClean="0">
                <a:solidFill>
                  <a:srgbClr val="00B050"/>
                </a:solidFill>
              </a:rPr>
              <a:t>‘Research objects’ </a:t>
            </a:r>
            <a:r>
              <a:rPr lang="en-US" sz="3400" dirty="0" smtClean="0"/>
              <a:t>are information artifacts that     are </a:t>
            </a:r>
            <a:r>
              <a:rPr lang="en-US" sz="3400" dirty="0" smtClean="0"/>
              <a:t>utilized or produced in the research lifecycle</a:t>
            </a:r>
            <a:r>
              <a:rPr lang="en-US" sz="3400" dirty="0" smtClean="0"/>
              <a:t> </a:t>
            </a:r>
            <a:endParaRPr lang="en-US" sz="3400" dirty="0"/>
          </a:p>
        </p:txBody>
      </p:sp>
      <p:sp>
        <p:nvSpPr>
          <p:cNvPr id="28" name="Title 2"/>
          <p:cNvSpPr txBox="1">
            <a:spLocks/>
          </p:cNvSpPr>
          <p:nvPr/>
        </p:nvSpPr>
        <p:spPr>
          <a:xfrm>
            <a:off x="-38956" y="5257800"/>
            <a:ext cx="9144000" cy="1447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
            <a:r>
              <a:rPr lang="en-US" sz="2800" i="1" dirty="0" smtClean="0">
                <a:solidFill>
                  <a:srgbClr val="00A84C"/>
                </a:solidFill>
              </a:rPr>
              <a:t>Metadata about research objects is becoming increasingly important in today’s data intensive research paradigm</a:t>
            </a:r>
            <a:endParaRPr lang="en-US" sz="2800" dirty="0">
              <a:solidFill>
                <a:srgbClr val="00A84C"/>
              </a:solidFill>
            </a:endParaRPr>
          </a:p>
        </p:txBody>
      </p:sp>
      <p:sp>
        <p:nvSpPr>
          <p:cNvPr id="29" name="Rectangle 28"/>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13496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txBox="1">
            <a:spLocks/>
          </p:cNvSpPr>
          <p:nvPr/>
        </p:nvSpPr>
        <p:spPr>
          <a:xfrm>
            <a:off x="157168" y="223839"/>
            <a:ext cx="884396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Core Concepts in </a:t>
            </a:r>
            <a:r>
              <a:rPr lang="en-US" dirty="0" err="1" smtClean="0">
                <a:solidFill>
                  <a:srgbClr val="00A84C"/>
                </a:solidFill>
              </a:rPr>
              <a:t>bioCADDIE</a:t>
            </a:r>
            <a:r>
              <a:rPr lang="en-US" dirty="0" smtClean="0">
                <a:solidFill>
                  <a:srgbClr val="00A84C"/>
                </a:solidFill>
              </a:rPr>
              <a:t> Model</a:t>
            </a:r>
            <a:endParaRPr lang="en-US" dirty="0">
              <a:solidFill>
                <a:srgbClr val="00A84C"/>
              </a:solidFill>
            </a:endParaRPr>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09600" y="1250664"/>
            <a:ext cx="1325619" cy="646331"/>
          </a:xfrm>
          <a:prstGeom prst="rect">
            <a:avLst/>
          </a:prstGeom>
          <a:noFill/>
        </p:spPr>
        <p:txBody>
          <a:bodyPr wrap="none" rtlCol="0">
            <a:spAutoFit/>
          </a:bodyPr>
          <a:lstStyle/>
          <a:p>
            <a:pPr algn="ctr"/>
            <a:r>
              <a:rPr lang="en-US" b="1" dirty="0" smtClean="0"/>
              <a:t>Information</a:t>
            </a:r>
          </a:p>
          <a:p>
            <a:pPr algn="ctr"/>
            <a:r>
              <a:rPr lang="en-US" b="1" dirty="0"/>
              <a:t>A</a:t>
            </a:r>
            <a:r>
              <a:rPr lang="en-US" b="1" dirty="0" smtClean="0"/>
              <a:t>rtifacts</a:t>
            </a:r>
            <a:endParaRPr lang="en-US" b="1" dirty="0"/>
          </a:p>
        </p:txBody>
      </p:sp>
      <p:sp>
        <p:nvSpPr>
          <p:cNvPr id="9" name="TextBox 8"/>
          <p:cNvSpPr txBox="1"/>
          <p:nvPr/>
        </p:nvSpPr>
        <p:spPr>
          <a:xfrm>
            <a:off x="2765569" y="1211195"/>
            <a:ext cx="3083153" cy="646331"/>
          </a:xfrm>
          <a:prstGeom prst="rect">
            <a:avLst/>
          </a:prstGeom>
          <a:noFill/>
        </p:spPr>
        <p:txBody>
          <a:bodyPr wrap="none" rtlCol="0">
            <a:spAutoFit/>
          </a:bodyPr>
          <a:lstStyle/>
          <a:p>
            <a:pPr algn="ctr"/>
            <a:r>
              <a:rPr lang="en-US" b="1" dirty="0" smtClean="0"/>
              <a:t>Experimental Concepts</a:t>
            </a:r>
          </a:p>
          <a:p>
            <a:pPr algn="ctr"/>
            <a:r>
              <a:rPr lang="en-US" b="1" dirty="0" smtClean="0"/>
              <a:t>(processes, participants, roles)</a:t>
            </a:r>
          </a:p>
        </p:txBody>
      </p:sp>
      <p:sp>
        <p:nvSpPr>
          <p:cNvPr id="10" name="TextBox 9"/>
          <p:cNvSpPr txBox="1"/>
          <p:nvPr/>
        </p:nvSpPr>
        <p:spPr>
          <a:xfrm>
            <a:off x="6705600" y="1240691"/>
            <a:ext cx="1728550" cy="646331"/>
          </a:xfrm>
          <a:prstGeom prst="rect">
            <a:avLst/>
          </a:prstGeom>
          <a:noFill/>
        </p:spPr>
        <p:txBody>
          <a:bodyPr wrap="none" rtlCol="0">
            <a:spAutoFit/>
          </a:bodyPr>
          <a:lstStyle/>
          <a:p>
            <a:pPr algn="ctr"/>
            <a:r>
              <a:rPr lang="en-US" b="1" dirty="0" smtClean="0"/>
              <a:t>Biology Domain</a:t>
            </a:r>
          </a:p>
          <a:p>
            <a:pPr algn="ctr"/>
            <a:r>
              <a:rPr lang="en-US" b="1" dirty="0" smtClean="0"/>
              <a:t>Concepts</a:t>
            </a:r>
            <a:endParaRPr lang="en-US" b="1" dirty="0"/>
          </a:p>
        </p:txBody>
      </p:sp>
      <p:sp>
        <p:nvSpPr>
          <p:cNvPr id="8" name="TextBox 7"/>
          <p:cNvSpPr txBox="1"/>
          <p:nvPr/>
        </p:nvSpPr>
        <p:spPr>
          <a:xfrm>
            <a:off x="203821" y="4867626"/>
            <a:ext cx="8559179" cy="1723549"/>
          </a:xfrm>
          <a:prstGeom prst="rect">
            <a:avLst/>
          </a:prstGeom>
          <a:noFill/>
        </p:spPr>
        <p:txBody>
          <a:bodyPr wrap="square" rtlCol="0">
            <a:spAutoFit/>
          </a:bodyPr>
          <a:lstStyle/>
          <a:p>
            <a:pPr marL="398463" indent="-280988">
              <a:spcBef>
                <a:spcPts val="1200"/>
              </a:spcBef>
              <a:buFont typeface="Wingdings" panose="05000000000000000000" pitchFamily="2" charset="2"/>
              <a:buChar char="§"/>
            </a:pPr>
            <a:r>
              <a:rPr lang="en-US" sz="2400" dirty="0" smtClean="0"/>
              <a:t>Similar set of core concepts represented when compared to our Experimental Metadata Model (EMM)</a:t>
            </a:r>
          </a:p>
          <a:p>
            <a:pPr marL="398463" indent="-280988">
              <a:spcBef>
                <a:spcPts val="1200"/>
              </a:spcBef>
              <a:buFont typeface="Wingdings" panose="05000000000000000000" pitchFamily="2" charset="2"/>
              <a:buChar char="§"/>
            </a:pPr>
            <a:r>
              <a:rPr lang="en-US" sz="2400" dirty="0" smtClean="0"/>
              <a:t>But key areas where the model created from these concepts don’t align with our model (see report  </a:t>
            </a:r>
            <a:r>
              <a:rPr lang="en-US" sz="2400" dirty="0" smtClean="0">
                <a:hlinkClick r:id="rId3"/>
              </a:rPr>
              <a:t>here</a:t>
            </a:r>
            <a:r>
              <a:rPr lang="en-US" sz="2400" dirty="0" smtClean="0"/>
              <a:t>).</a:t>
            </a:r>
            <a:endParaRPr lang="en-US" sz="2400" dirty="0"/>
          </a:p>
        </p:txBody>
      </p:sp>
      <p:pic>
        <p:nvPicPr>
          <p:cNvPr id="55302" name="Picture 6" descr="C:\Users\brushm\AppData\Roaming\PixelMetrics\CaptureWiz\Temp\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95" y="1947982"/>
            <a:ext cx="7700822" cy="2964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91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lvl="1" indent="0">
              <a:buNone/>
            </a:pPr>
            <a:r>
              <a:rPr lang="en-US" dirty="0" smtClean="0"/>
              <a:t> </a:t>
            </a:r>
            <a:endParaRPr lang="en-US" dirty="0"/>
          </a:p>
        </p:txBody>
      </p:sp>
      <p:sp>
        <p:nvSpPr>
          <p:cNvPr id="5" name="Title 5"/>
          <p:cNvSpPr txBox="1">
            <a:spLocks/>
          </p:cNvSpPr>
          <p:nvPr/>
        </p:nvSpPr>
        <p:spPr>
          <a:xfrm>
            <a:off x="157168" y="304800"/>
            <a:ext cx="884396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Overview of </a:t>
            </a:r>
            <a:r>
              <a:rPr lang="en-US" dirty="0" err="1" smtClean="0">
                <a:solidFill>
                  <a:srgbClr val="00A84C"/>
                </a:solidFill>
              </a:rPr>
              <a:t>bioCADDIE</a:t>
            </a:r>
            <a:r>
              <a:rPr lang="en-US" dirty="0" smtClean="0">
                <a:solidFill>
                  <a:srgbClr val="00A84C"/>
                </a:solidFill>
              </a:rPr>
              <a:t> Concepts          and Relationships</a:t>
            </a:r>
            <a:endParaRPr lang="en-US" dirty="0">
              <a:solidFill>
                <a:srgbClr val="00A84C"/>
              </a:solidFill>
            </a:endParaRPr>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250" name="Picture 2" descr="C:\Users\brushm\AppData\Roaming\PixelMetrics\CaptureWiz\Temp\34.png"/>
          <p:cNvPicPr>
            <a:picLocks noChangeAspect="1" noChangeArrowheads="1"/>
          </p:cNvPicPr>
          <p:nvPr/>
        </p:nvPicPr>
        <p:blipFill rotWithShape="1">
          <a:blip r:embed="rId3">
            <a:extLst>
              <a:ext uri="{28A0092B-C50C-407E-A947-70E740481C1C}">
                <a14:useLocalDpi xmlns:a14="http://schemas.microsoft.com/office/drawing/2010/main" val="0"/>
              </a:ext>
            </a:extLst>
          </a:blip>
          <a:srcRect l="-179" t="2001" r="13573" b="519"/>
          <a:stretch/>
        </p:blipFill>
        <p:spPr bwMode="auto">
          <a:xfrm>
            <a:off x="582930" y="1338488"/>
            <a:ext cx="8126730" cy="52489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brushm\AppData\Roaming\PixelMetrics\CaptureWiz\Temp\34.png"/>
          <p:cNvPicPr>
            <a:picLocks noChangeAspect="1" noChangeArrowheads="1"/>
          </p:cNvPicPr>
          <p:nvPr/>
        </p:nvPicPr>
        <p:blipFill rotWithShape="1">
          <a:blip r:embed="rId3">
            <a:extLst>
              <a:ext uri="{28A0092B-C50C-407E-A947-70E740481C1C}">
                <a14:useLocalDpi xmlns:a14="http://schemas.microsoft.com/office/drawing/2010/main" val="0"/>
              </a:ext>
            </a:extLst>
          </a:blip>
          <a:srcRect l="87100" t="8707" r="672" b="62443"/>
          <a:stretch/>
        </p:blipFill>
        <p:spPr bwMode="auto">
          <a:xfrm>
            <a:off x="7913370" y="5299710"/>
            <a:ext cx="957072" cy="12957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87340" y="6598872"/>
            <a:ext cx="3657600" cy="261610"/>
          </a:xfrm>
          <a:prstGeom prst="rect">
            <a:avLst/>
          </a:prstGeom>
        </p:spPr>
        <p:txBody>
          <a:bodyPr wrap="square">
            <a:spAutoFit/>
          </a:bodyPr>
          <a:lstStyle/>
          <a:p>
            <a:r>
              <a:rPr lang="en-US" sz="1100" dirty="0" smtClean="0">
                <a:solidFill>
                  <a:schemeClr val="bg1"/>
                </a:solidFill>
              </a:rPr>
              <a:t>https://github.com/biocaddie/WG3-MetadataSpecifications</a:t>
            </a:r>
            <a:endParaRPr lang="en-US" sz="1100" dirty="0">
              <a:solidFill>
                <a:schemeClr val="bg1"/>
              </a:solidFill>
            </a:endParaRPr>
          </a:p>
        </p:txBody>
      </p:sp>
    </p:spTree>
    <p:extLst>
      <p:ext uri="{BB962C8B-B14F-4D97-AF65-F5344CB8AC3E}">
        <p14:creationId xmlns:p14="http://schemas.microsoft.com/office/powerpoint/2010/main" val="682749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lvl="1" indent="0">
              <a:buNone/>
            </a:pPr>
            <a:r>
              <a:rPr lang="en-US" dirty="0" smtClean="0"/>
              <a:t> </a:t>
            </a:r>
            <a:endParaRPr lang="en-US" dirty="0"/>
          </a:p>
        </p:txBody>
      </p:sp>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252" name="Picture 4" descr="C:\Users\brushm\AppData\Roaming\PixelMetrics\CaptureWiz\Temp\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982" y="1401129"/>
            <a:ext cx="7042418" cy="522827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5"/>
          <p:cNvSpPr txBox="1">
            <a:spLocks/>
          </p:cNvSpPr>
          <p:nvPr/>
        </p:nvSpPr>
        <p:spPr>
          <a:xfrm>
            <a:off x="157168" y="381000"/>
            <a:ext cx="884396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A84C"/>
                </a:solidFill>
              </a:rPr>
              <a:t>Overview of </a:t>
            </a:r>
            <a:r>
              <a:rPr lang="en-US" dirty="0" err="1" smtClean="0">
                <a:solidFill>
                  <a:srgbClr val="00A84C"/>
                </a:solidFill>
              </a:rPr>
              <a:t>bioCADDIE</a:t>
            </a:r>
            <a:r>
              <a:rPr lang="en-US" dirty="0" smtClean="0">
                <a:solidFill>
                  <a:srgbClr val="00A84C"/>
                </a:solidFill>
              </a:rPr>
              <a:t> Concepts          and Relationships</a:t>
            </a:r>
            <a:endParaRPr lang="en-US" dirty="0">
              <a:solidFill>
                <a:srgbClr val="00A84C"/>
              </a:solidFill>
            </a:endParaRPr>
          </a:p>
        </p:txBody>
      </p:sp>
    </p:spTree>
    <p:extLst>
      <p:ext uri="{BB962C8B-B14F-4D97-AF65-F5344CB8AC3E}">
        <p14:creationId xmlns:p14="http://schemas.microsoft.com/office/powerpoint/2010/main" val="2712938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57200" y="76200"/>
            <a:ext cx="8229600" cy="1143000"/>
          </a:xfrm>
        </p:spPr>
        <p:txBody>
          <a:bodyPr>
            <a:normAutofit fontScale="90000"/>
          </a:bodyPr>
          <a:lstStyle/>
          <a:p>
            <a:r>
              <a:rPr lang="en-US" dirty="0" smtClean="0">
                <a:solidFill>
                  <a:srgbClr val="00A84C"/>
                </a:solidFill>
              </a:rPr>
              <a:t>IV. Applications and Future Directions</a:t>
            </a:r>
            <a:endParaRPr lang="en-US" dirty="0">
              <a:solidFill>
                <a:srgbClr val="00A84C"/>
              </a:solidFill>
            </a:endParaRPr>
          </a:p>
        </p:txBody>
      </p:sp>
      <p:sp>
        <p:nvSpPr>
          <p:cNvPr id="10" name="Title 1"/>
          <p:cNvSpPr txBox="1">
            <a:spLocks/>
          </p:cNvSpPr>
          <p:nvPr/>
        </p:nvSpPr>
        <p:spPr>
          <a:xfrm>
            <a:off x="228600" y="685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i="1" dirty="0" smtClean="0">
                <a:solidFill>
                  <a:srgbClr val="002774"/>
                </a:solidFill>
              </a:rPr>
              <a:t>2. Applications for Elsevier Projects</a:t>
            </a:r>
            <a:endParaRPr lang="en-US" sz="3600" i="1" dirty="0">
              <a:solidFill>
                <a:srgbClr val="002774"/>
              </a:solidFill>
            </a:endParaRPr>
          </a:p>
        </p:txBody>
      </p:sp>
      <p:pic>
        <p:nvPicPr>
          <p:cNvPr id="84996" name="Picture 4" descr="C:\Users\brushm\AppData\Roaming\PixelMetrics\CaptureWiz\Temp\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5500"/>
            <a:ext cx="8412354"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2804160"/>
            <a:ext cx="1038426" cy="369332"/>
          </a:xfrm>
          <a:prstGeom prst="rect">
            <a:avLst/>
          </a:prstGeom>
          <a:noFill/>
        </p:spPr>
        <p:txBody>
          <a:bodyPr wrap="none" rtlCol="0">
            <a:spAutoFit/>
          </a:bodyPr>
          <a:lstStyle/>
          <a:p>
            <a:r>
              <a:rPr lang="en-US" b="1" i="1" dirty="0" smtClean="0">
                <a:solidFill>
                  <a:srgbClr val="00A84C"/>
                </a:solidFill>
              </a:rPr>
              <a:t>OBI, ERO</a:t>
            </a:r>
            <a:endParaRPr lang="en-US" b="1" i="1" dirty="0">
              <a:solidFill>
                <a:srgbClr val="00A84C"/>
              </a:solidFill>
            </a:endParaRPr>
          </a:p>
        </p:txBody>
      </p:sp>
      <p:sp>
        <p:nvSpPr>
          <p:cNvPr id="11" name="TextBox 10"/>
          <p:cNvSpPr txBox="1"/>
          <p:nvPr/>
        </p:nvSpPr>
        <p:spPr>
          <a:xfrm>
            <a:off x="2145030" y="2800350"/>
            <a:ext cx="1080809" cy="369332"/>
          </a:xfrm>
          <a:prstGeom prst="rect">
            <a:avLst/>
          </a:prstGeom>
          <a:noFill/>
        </p:spPr>
        <p:txBody>
          <a:bodyPr wrap="none" rtlCol="0">
            <a:spAutoFit/>
          </a:bodyPr>
          <a:lstStyle/>
          <a:p>
            <a:r>
              <a:rPr lang="en-US" b="1" i="1" dirty="0" smtClean="0">
                <a:solidFill>
                  <a:srgbClr val="00A84C"/>
                </a:solidFill>
              </a:rPr>
              <a:t>ERO, ReO</a:t>
            </a:r>
            <a:endParaRPr lang="en-US" b="1" i="1" dirty="0">
              <a:solidFill>
                <a:srgbClr val="00A84C"/>
              </a:solidFill>
            </a:endParaRPr>
          </a:p>
        </p:txBody>
      </p:sp>
      <p:sp>
        <p:nvSpPr>
          <p:cNvPr id="12" name="TextBox 11"/>
          <p:cNvSpPr txBox="1"/>
          <p:nvPr/>
        </p:nvSpPr>
        <p:spPr>
          <a:xfrm>
            <a:off x="3737610" y="2796540"/>
            <a:ext cx="1038426" cy="369332"/>
          </a:xfrm>
          <a:prstGeom prst="rect">
            <a:avLst/>
          </a:prstGeom>
          <a:noFill/>
        </p:spPr>
        <p:txBody>
          <a:bodyPr wrap="none" rtlCol="0">
            <a:spAutoFit/>
          </a:bodyPr>
          <a:lstStyle/>
          <a:p>
            <a:r>
              <a:rPr lang="en-US" b="1" i="1" dirty="0" smtClean="0">
                <a:solidFill>
                  <a:srgbClr val="00A84C"/>
                </a:solidFill>
              </a:rPr>
              <a:t>OBI, ERO</a:t>
            </a:r>
            <a:endParaRPr lang="en-US" b="1" i="1" dirty="0">
              <a:solidFill>
                <a:srgbClr val="00A84C"/>
              </a:solidFill>
            </a:endParaRPr>
          </a:p>
        </p:txBody>
      </p:sp>
      <p:sp>
        <p:nvSpPr>
          <p:cNvPr id="13" name="TextBox 12"/>
          <p:cNvSpPr txBox="1"/>
          <p:nvPr/>
        </p:nvSpPr>
        <p:spPr>
          <a:xfrm>
            <a:off x="5497830" y="2804160"/>
            <a:ext cx="1038426" cy="369332"/>
          </a:xfrm>
          <a:prstGeom prst="rect">
            <a:avLst/>
          </a:prstGeom>
          <a:noFill/>
        </p:spPr>
        <p:txBody>
          <a:bodyPr wrap="none" rtlCol="0">
            <a:spAutoFit/>
          </a:bodyPr>
          <a:lstStyle/>
          <a:p>
            <a:r>
              <a:rPr lang="en-US" b="1" i="1" dirty="0" smtClean="0">
                <a:solidFill>
                  <a:srgbClr val="00A84C"/>
                </a:solidFill>
              </a:rPr>
              <a:t>OBI, ERO</a:t>
            </a:r>
            <a:endParaRPr lang="en-US" b="1" i="1" dirty="0">
              <a:solidFill>
                <a:srgbClr val="00A84C"/>
              </a:solidFill>
            </a:endParaRPr>
          </a:p>
        </p:txBody>
      </p:sp>
      <p:sp>
        <p:nvSpPr>
          <p:cNvPr id="14" name="TextBox 13"/>
          <p:cNvSpPr txBox="1"/>
          <p:nvPr/>
        </p:nvSpPr>
        <p:spPr>
          <a:xfrm>
            <a:off x="7258050" y="2807970"/>
            <a:ext cx="1038426" cy="369332"/>
          </a:xfrm>
          <a:prstGeom prst="rect">
            <a:avLst/>
          </a:prstGeom>
          <a:noFill/>
        </p:spPr>
        <p:txBody>
          <a:bodyPr wrap="none" rtlCol="0">
            <a:spAutoFit/>
          </a:bodyPr>
          <a:lstStyle/>
          <a:p>
            <a:r>
              <a:rPr lang="en-US" b="1" i="1" dirty="0" smtClean="0">
                <a:solidFill>
                  <a:srgbClr val="00A84C"/>
                </a:solidFill>
              </a:rPr>
              <a:t>OBI, ERO</a:t>
            </a:r>
            <a:endParaRPr lang="en-US" b="1" i="1" dirty="0">
              <a:solidFill>
                <a:srgbClr val="00A84C"/>
              </a:solidFill>
            </a:endParaRPr>
          </a:p>
        </p:txBody>
      </p:sp>
      <p:sp>
        <p:nvSpPr>
          <p:cNvPr id="15" name="TextBox 14"/>
          <p:cNvSpPr txBox="1"/>
          <p:nvPr/>
        </p:nvSpPr>
        <p:spPr>
          <a:xfrm>
            <a:off x="388620" y="4324350"/>
            <a:ext cx="729687" cy="369332"/>
          </a:xfrm>
          <a:prstGeom prst="rect">
            <a:avLst/>
          </a:prstGeom>
          <a:noFill/>
        </p:spPr>
        <p:txBody>
          <a:bodyPr wrap="none" rtlCol="0">
            <a:spAutoFit/>
          </a:bodyPr>
          <a:lstStyle/>
          <a:p>
            <a:r>
              <a:rPr lang="en-US" b="1" i="1" dirty="0" smtClean="0">
                <a:solidFill>
                  <a:srgbClr val="00A84C"/>
                </a:solidFill>
              </a:rPr>
              <a:t>ChEBI</a:t>
            </a:r>
            <a:endParaRPr lang="en-US" b="1" i="1" dirty="0">
              <a:solidFill>
                <a:srgbClr val="00A84C"/>
              </a:solidFill>
            </a:endParaRPr>
          </a:p>
        </p:txBody>
      </p:sp>
      <p:sp>
        <p:nvSpPr>
          <p:cNvPr id="16" name="TextBox 15"/>
          <p:cNvSpPr txBox="1"/>
          <p:nvPr/>
        </p:nvSpPr>
        <p:spPr>
          <a:xfrm>
            <a:off x="1924050" y="4320540"/>
            <a:ext cx="896399" cy="369332"/>
          </a:xfrm>
          <a:prstGeom prst="rect">
            <a:avLst/>
          </a:prstGeom>
          <a:noFill/>
        </p:spPr>
        <p:txBody>
          <a:bodyPr wrap="none" rtlCol="0">
            <a:spAutoFit/>
          </a:bodyPr>
          <a:lstStyle/>
          <a:p>
            <a:r>
              <a:rPr lang="en-US" b="1" i="1" dirty="0" err="1" smtClean="0">
                <a:solidFill>
                  <a:srgbClr val="00A84C"/>
                </a:solidFill>
              </a:rPr>
              <a:t>Uberon</a:t>
            </a:r>
            <a:endParaRPr lang="en-US" b="1" i="1" dirty="0">
              <a:solidFill>
                <a:srgbClr val="00A84C"/>
              </a:solidFill>
            </a:endParaRPr>
          </a:p>
        </p:txBody>
      </p:sp>
      <p:sp>
        <p:nvSpPr>
          <p:cNvPr id="17" name="TextBox 16"/>
          <p:cNvSpPr txBox="1"/>
          <p:nvPr/>
        </p:nvSpPr>
        <p:spPr>
          <a:xfrm>
            <a:off x="3516630" y="4316730"/>
            <a:ext cx="896399" cy="369332"/>
          </a:xfrm>
          <a:prstGeom prst="rect">
            <a:avLst/>
          </a:prstGeom>
          <a:noFill/>
        </p:spPr>
        <p:txBody>
          <a:bodyPr wrap="none" rtlCol="0">
            <a:spAutoFit/>
          </a:bodyPr>
          <a:lstStyle/>
          <a:p>
            <a:r>
              <a:rPr lang="en-US" b="1" i="1" dirty="0" err="1" smtClean="0">
                <a:solidFill>
                  <a:srgbClr val="00A84C"/>
                </a:solidFill>
              </a:rPr>
              <a:t>Uberon</a:t>
            </a:r>
            <a:endParaRPr lang="en-US" b="1" i="1" dirty="0">
              <a:solidFill>
                <a:srgbClr val="00A84C"/>
              </a:solidFill>
            </a:endParaRPr>
          </a:p>
        </p:txBody>
      </p:sp>
      <p:sp>
        <p:nvSpPr>
          <p:cNvPr id="18" name="TextBox 17"/>
          <p:cNvSpPr txBox="1"/>
          <p:nvPr/>
        </p:nvSpPr>
        <p:spPr>
          <a:xfrm>
            <a:off x="5276850" y="4324350"/>
            <a:ext cx="809837" cy="369332"/>
          </a:xfrm>
          <a:prstGeom prst="rect">
            <a:avLst/>
          </a:prstGeom>
          <a:noFill/>
        </p:spPr>
        <p:txBody>
          <a:bodyPr wrap="none" rtlCol="0">
            <a:spAutoFit/>
          </a:bodyPr>
          <a:lstStyle/>
          <a:p>
            <a:r>
              <a:rPr lang="en-US" b="1" i="1" dirty="0" smtClean="0">
                <a:solidFill>
                  <a:srgbClr val="00A84C"/>
                </a:solidFill>
              </a:rPr>
              <a:t>GO-BP</a:t>
            </a:r>
            <a:endParaRPr lang="en-US" b="1" i="1" dirty="0">
              <a:solidFill>
                <a:srgbClr val="00A84C"/>
              </a:solidFill>
            </a:endParaRPr>
          </a:p>
        </p:txBody>
      </p:sp>
      <p:sp>
        <p:nvSpPr>
          <p:cNvPr id="19" name="TextBox 18"/>
          <p:cNvSpPr txBox="1"/>
          <p:nvPr/>
        </p:nvSpPr>
        <p:spPr>
          <a:xfrm>
            <a:off x="6389370" y="4320540"/>
            <a:ext cx="1264192" cy="369332"/>
          </a:xfrm>
          <a:prstGeom prst="rect">
            <a:avLst/>
          </a:prstGeom>
          <a:noFill/>
        </p:spPr>
        <p:txBody>
          <a:bodyPr wrap="none" rtlCol="0">
            <a:spAutoFit/>
          </a:bodyPr>
          <a:lstStyle/>
          <a:p>
            <a:r>
              <a:rPr lang="en-US" b="1" i="1" dirty="0" smtClean="0">
                <a:solidFill>
                  <a:srgbClr val="00A84C"/>
                </a:solidFill>
              </a:rPr>
              <a:t>NCBI Taxon</a:t>
            </a:r>
            <a:endParaRPr lang="en-US" b="1" i="1" dirty="0">
              <a:solidFill>
                <a:srgbClr val="00A84C"/>
              </a:solidFill>
            </a:endParaRPr>
          </a:p>
        </p:txBody>
      </p:sp>
      <p:sp>
        <p:nvSpPr>
          <p:cNvPr id="20" name="TextBox 19"/>
          <p:cNvSpPr txBox="1"/>
          <p:nvPr/>
        </p:nvSpPr>
        <p:spPr>
          <a:xfrm>
            <a:off x="8008062" y="4320302"/>
            <a:ext cx="484428" cy="369332"/>
          </a:xfrm>
          <a:prstGeom prst="rect">
            <a:avLst/>
          </a:prstGeom>
          <a:noFill/>
        </p:spPr>
        <p:txBody>
          <a:bodyPr wrap="none" rtlCol="0">
            <a:spAutoFit/>
          </a:bodyPr>
          <a:lstStyle/>
          <a:p>
            <a:r>
              <a:rPr lang="en-US" b="1" i="1" dirty="0" smtClean="0">
                <a:solidFill>
                  <a:srgbClr val="00A84C"/>
                </a:solidFill>
              </a:rPr>
              <a:t>DO</a:t>
            </a:r>
            <a:endParaRPr lang="en-US" b="1" i="1" dirty="0">
              <a:solidFill>
                <a:srgbClr val="00A84C"/>
              </a:solidFill>
            </a:endParaRPr>
          </a:p>
        </p:txBody>
      </p:sp>
      <p:sp>
        <p:nvSpPr>
          <p:cNvPr id="22" name="TextBox 21"/>
          <p:cNvSpPr txBox="1"/>
          <p:nvPr/>
        </p:nvSpPr>
        <p:spPr>
          <a:xfrm>
            <a:off x="1119323" y="5760482"/>
            <a:ext cx="938077" cy="369332"/>
          </a:xfrm>
          <a:prstGeom prst="rect">
            <a:avLst/>
          </a:prstGeom>
          <a:noFill/>
        </p:spPr>
        <p:txBody>
          <a:bodyPr wrap="none" rtlCol="0">
            <a:spAutoFit/>
          </a:bodyPr>
          <a:lstStyle/>
          <a:p>
            <a:r>
              <a:rPr lang="en-US" b="1" i="1" dirty="0" err="1" smtClean="0">
                <a:solidFill>
                  <a:srgbClr val="00A84C"/>
                </a:solidFill>
              </a:rPr>
              <a:t>UPheno</a:t>
            </a:r>
            <a:endParaRPr lang="en-US" b="1" i="1" dirty="0">
              <a:solidFill>
                <a:srgbClr val="00A84C"/>
              </a:solidFill>
            </a:endParaRPr>
          </a:p>
        </p:txBody>
      </p:sp>
      <p:sp>
        <p:nvSpPr>
          <p:cNvPr id="23" name="TextBox 22"/>
          <p:cNvSpPr txBox="1"/>
          <p:nvPr/>
        </p:nvSpPr>
        <p:spPr>
          <a:xfrm>
            <a:off x="2286000" y="5767864"/>
            <a:ext cx="1197764" cy="369332"/>
          </a:xfrm>
          <a:prstGeom prst="rect">
            <a:avLst/>
          </a:prstGeom>
          <a:noFill/>
        </p:spPr>
        <p:txBody>
          <a:bodyPr wrap="none" rtlCol="0">
            <a:spAutoFit/>
          </a:bodyPr>
          <a:lstStyle/>
          <a:p>
            <a:r>
              <a:rPr lang="en-US" b="1" i="1" dirty="0" smtClean="0">
                <a:solidFill>
                  <a:srgbClr val="00A84C"/>
                </a:solidFill>
              </a:rPr>
              <a:t>NCBI Gene</a:t>
            </a:r>
            <a:endParaRPr lang="en-US" b="1" i="1" dirty="0">
              <a:solidFill>
                <a:srgbClr val="00A84C"/>
              </a:solidFill>
            </a:endParaRPr>
          </a:p>
        </p:txBody>
      </p:sp>
      <p:sp>
        <p:nvSpPr>
          <p:cNvPr id="24" name="TextBox 23"/>
          <p:cNvSpPr txBox="1"/>
          <p:nvPr/>
        </p:nvSpPr>
        <p:spPr>
          <a:xfrm>
            <a:off x="3610130" y="5752862"/>
            <a:ext cx="1723870" cy="369332"/>
          </a:xfrm>
          <a:prstGeom prst="rect">
            <a:avLst/>
          </a:prstGeom>
          <a:noFill/>
        </p:spPr>
        <p:txBody>
          <a:bodyPr wrap="none" rtlCol="0">
            <a:spAutoFit/>
          </a:bodyPr>
          <a:lstStyle/>
          <a:p>
            <a:r>
              <a:rPr lang="en-US" b="1" i="1" dirty="0" smtClean="0">
                <a:solidFill>
                  <a:srgbClr val="00A84C"/>
                </a:solidFill>
              </a:rPr>
              <a:t>GENO, Monarch</a:t>
            </a:r>
            <a:endParaRPr lang="en-US" b="1" i="1" dirty="0">
              <a:solidFill>
                <a:srgbClr val="00A84C"/>
              </a:solidFill>
            </a:endParaRPr>
          </a:p>
        </p:txBody>
      </p:sp>
      <p:sp>
        <p:nvSpPr>
          <p:cNvPr id="25" name="TextBox 24"/>
          <p:cNvSpPr txBox="1"/>
          <p:nvPr/>
        </p:nvSpPr>
        <p:spPr>
          <a:xfrm>
            <a:off x="5573558" y="5737622"/>
            <a:ext cx="679289" cy="369332"/>
          </a:xfrm>
          <a:prstGeom prst="rect">
            <a:avLst/>
          </a:prstGeom>
          <a:noFill/>
        </p:spPr>
        <p:txBody>
          <a:bodyPr wrap="none" rtlCol="0">
            <a:spAutoFit/>
          </a:bodyPr>
          <a:lstStyle/>
          <a:p>
            <a:r>
              <a:rPr lang="en-US" b="1" i="1" dirty="0" smtClean="0">
                <a:solidFill>
                  <a:srgbClr val="00A84C"/>
                </a:solidFill>
              </a:rPr>
              <a:t>PATO</a:t>
            </a:r>
            <a:endParaRPr lang="en-US" b="1" i="1" dirty="0">
              <a:solidFill>
                <a:srgbClr val="00A84C"/>
              </a:solidFill>
            </a:endParaRPr>
          </a:p>
        </p:txBody>
      </p:sp>
      <p:sp>
        <p:nvSpPr>
          <p:cNvPr id="26" name="TextBox 25"/>
          <p:cNvSpPr txBox="1"/>
          <p:nvPr/>
        </p:nvSpPr>
        <p:spPr>
          <a:xfrm>
            <a:off x="7113270" y="5730002"/>
            <a:ext cx="734881" cy="369332"/>
          </a:xfrm>
          <a:prstGeom prst="rect">
            <a:avLst/>
          </a:prstGeom>
          <a:noFill/>
        </p:spPr>
        <p:txBody>
          <a:bodyPr wrap="none" rtlCol="0">
            <a:spAutoFit/>
          </a:bodyPr>
          <a:lstStyle/>
          <a:p>
            <a:r>
              <a:rPr lang="en-US" b="1" i="1" dirty="0" smtClean="0">
                <a:solidFill>
                  <a:srgbClr val="00A84C"/>
                </a:solidFill>
              </a:rPr>
              <a:t>ENVO</a:t>
            </a:r>
            <a:endParaRPr lang="en-US" b="1" i="1" dirty="0">
              <a:solidFill>
                <a:srgbClr val="00A84C"/>
              </a:solidFill>
            </a:endParaRPr>
          </a:p>
        </p:txBody>
      </p:sp>
    </p:spTree>
    <p:extLst>
      <p:ext uri="{BB962C8B-B14F-4D97-AF65-F5344CB8AC3E}">
        <p14:creationId xmlns:p14="http://schemas.microsoft.com/office/powerpoint/2010/main" val="39841956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391955"/>
            <a:ext cx="8534400" cy="6663363"/>
          </a:xfrm>
          <a:prstGeom prst="rect">
            <a:avLst/>
          </a:prstGeom>
          <a:noFill/>
        </p:spPr>
        <p:txBody>
          <a:bodyPr wrap="square" rtlCol="0">
            <a:spAutoFit/>
          </a:bodyPr>
          <a:lstStyle/>
          <a:p>
            <a:pPr marL="342900" indent="-342900" fontAlgn="ctr">
              <a:buFont typeface="+mj-lt"/>
              <a:buAutoNum type="arabicPeriod"/>
            </a:pPr>
            <a:r>
              <a:rPr lang="en-US" sz="1300" dirty="0"/>
              <a:t>Different color for each ‘level’ in the model - try to limit the number of  levels for ease of data collection and queries.</a:t>
            </a:r>
          </a:p>
          <a:p>
            <a:pPr marL="342900" indent="-342900" fontAlgn="ctr">
              <a:spcBef>
                <a:spcPts val="1200"/>
              </a:spcBef>
              <a:buFont typeface="+mj-lt"/>
              <a:buAutoNum type="arabicPeriod"/>
            </a:pPr>
            <a:r>
              <a:rPr lang="en-US" sz="1300" dirty="0"/>
              <a:t>Experiment in orange is focal point. At this level we collect provenance metadata about the experiment rather than the dataset such as who performed it and when.  We also link it to  specific techniques applied in the experiment.  </a:t>
            </a:r>
          </a:p>
          <a:p>
            <a:pPr marL="342900" indent="-342900" fontAlgn="ctr">
              <a:spcBef>
                <a:spcPts val="1200"/>
              </a:spcBef>
              <a:buFont typeface="+mj-lt"/>
              <a:buAutoNum type="arabicPeriod"/>
            </a:pPr>
            <a:r>
              <a:rPr lang="en-US" sz="1300" dirty="0"/>
              <a:t>The next level in green is where we clearly see the focus of the model around experimental variables. Terms from CVs and ontologies that represent key features of the experiment are organized around these variable specification nodes.  We believe that this approach provides just the right context for supporting discovery use cases and competency questions.    (we will explore this in a minute</a:t>
            </a:r>
            <a:r>
              <a:rPr lang="en-US" sz="1300" dirty="0" smtClean="0"/>
              <a:t>)</a:t>
            </a:r>
            <a:endParaRPr lang="en-US" sz="1300" dirty="0"/>
          </a:p>
          <a:p>
            <a:pPr marL="342900" indent="-342900" fontAlgn="ctr">
              <a:spcBef>
                <a:spcPts val="1200"/>
              </a:spcBef>
              <a:buFont typeface="+mj-lt"/>
              <a:buAutoNum type="arabicPeriod"/>
            </a:pPr>
            <a:r>
              <a:rPr lang="en-US" sz="1300" dirty="0"/>
              <a:t>Looking at the dependent variable first - the entity and attribute measured in an assay </a:t>
            </a:r>
            <a:endParaRPr lang="en-US" sz="1300" dirty="0" smtClean="0"/>
          </a:p>
          <a:p>
            <a:pPr marL="800100" lvl="1" indent="-342900" fontAlgn="ctr">
              <a:buFont typeface="+mj-lt"/>
              <a:buAutoNum type="alphaLcPeriod"/>
            </a:pPr>
            <a:r>
              <a:rPr lang="en-US" sz="1300" dirty="0" smtClean="0"/>
              <a:t>we </a:t>
            </a:r>
            <a:r>
              <a:rPr lang="en-US" sz="1300" dirty="0"/>
              <a:t>see that this specification describes entity and attribute measured in an assay (namely the level or amount of gene expression) as well as the optional indication of the specific technique used for measurement. And in parentheses are ontologies where these terms could come from</a:t>
            </a:r>
            <a:r>
              <a:rPr lang="en-US" sz="1300" dirty="0" smtClean="0"/>
              <a:t>.</a:t>
            </a:r>
            <a:endParaRPr lang="en-US" sz="1300" dirty="0"/>
          </a:p>
          <a:p>
            <a:pPr marL="342900" indent="-342900" fontAlgn="ctr">
              <a:spcBef>
                <a:spcPts val="1200"/>
              </a:spcBef>
              <a:buFont typeface="+mj-lt"/>
              <a:buAutoNum type="arabicPeriod"/>
            </a:pPr>
            <a:r>
              <a:rPr lang="en-US" sz="1300" dirty="0"/>
              <a:t>Next we can look at the independent variables - again this represents parameters intentionally varied to test affect on dependent variable</a:t>
            </a:r>
          </a:p>
          <a:p>
            <a:pPr marL="800100" lvl="1" indent="-342900" fontAlgn="ctr">
              <a:buAutoNum type="alphaLcPeriod"/>
            </a:pPr>
            <a:r>
              <a:rPr lang="en-US" sz="1300" dirty="0" smtClean="0"/>
              <a:t>There </a:t>
            </a:r>
            <a:r>
              <a:rPr lang="en-US" sz="1300" dirty="0"/>
              <a:t>are two independent variable specifications in this experiment, one is a chemical exposure that specifies </a:t>
            </a:r>
            <a:r>
              <a:rPr lang="en-US" sz="1300" dirty="0" err="1"/>
              <a:t>dmso</a:t>
            </a:r>
            <a:r>
              <a:rPr lang="en-US" sz="1300" dirty="0"/>
              <a:t> and </a:t>
            </a:r>
            <a:r>
              <a:rPr lang="en-US" sz="1300" dirty="0" err="1"/>
              <a:t>arsenite</a:t>
            </a:r>
            <a:r>
              <a:rPr lang="en-US" sz="1300" dirty="0"/>
              <a:t> to different study groups, and the other is a phenotype variable that specifies normal vs memory impaired.   </a:t>
            </a:r>
            <a:endParaRPr lang="en-US" sz="1300" dirty="0" smtClean="0"/>
          </a:p>
          <a:p>
            <a:pPr marL="800100" lvl="1" indent="-342900" fontAlgn="ctr">
              <a:buAutoNum type="alphaLcPeriod"/>
            </a:pPr>
            <a:r>
              <a:rPr lang="en-US" sz="1300" dirty="0" smtClean="0"/>
              <a:t>additional </a:t>
            </a:r>
            <a:r>
              <a:rPr lang="en-US" sz="1300" dirty="0"/>
              <a:t>properties can be used to record things like the type of specimen affected, and the specific technique used to apply or determine the variable</a:t>
            </a:r>
            <a:r>
              <a:rPr lang="en-US" sz="1300" dirty="0" smtClean="0"/>
              <a:t>.</a:t>
            </a:r>
          </a:p>
          <a:p>
            <a:pPr marL="800100" lvl="1" indent="-342900" fontAlgn="ctr">
              <a:buAutoNum type="alphaLcPeriod"/>
            </a:pPr>
            <a:r>
              <a:rPr lang="en-US" sz="1300" dirty="0" smtClean="0"/>
              <a:t> and </a:t>
            </a:r>
            <a:r>
              <a:rPr lang="en-US" sz="1300" dirty="0"/>
              <a:t>again, we indicate CVs or ontologies where these terms might come from to control value entry.</a:t>
            </a:r>
          </a:p>
          <a:p>
            <a:pPr marL="342900" indent="-342900" fontAlgn="ctr">
              <a:spcBef>
                <a:spcPts val="1200"/>
              </a:spcBef>
              <a:buFont typeface="+mj-lt"/>
              <a:buAutoNum type="arabicPeriod"/>
            </a:pPr>
            <a:r>
              <a:rPr lang="en-US" sz="1300" dirty="0"/>
              <a:t>Finally, controlled variable  are parameters not varied across study </a:t>
            </a:r>
            <a:r>
              <a:rPr lang="en-US" sz="1300" dirty="0" smtClean="0"/>
              <a:t>groups</a:t>
            </a:r>
          </a:p>
          <a:p>
            <a:pPr marL="800100" lvl="1" indent="-342900" fontAlgn="ctr">
              <a:buFont typeface="+mj-lt"/>
              <a:buAutoNum type="alphaLcPeriod"/>
            </a:pPr>
            <a:r>
              <a:rPr lang="en-US" sz="1300" dirty="0" smtClean="0"/>
              <a:t>These </a:t>
            </a:r>
            <a:r>
              <a:rPr lang="en-US" sz="1300" dirty="0"/>
              <a:t>specifications follow similar pattern.  They allow description of reagents and devices that are not varied in the experiment, as well as specimen types and features that are held constant.  </a:t>
            </a:r>
            <a:endParaRPr lang="en-US" sz="1300" dirty="0" smtClean="0"/>
          </a:p>
          <a:p>
            <a:pPr marL="800100" lvl="1" indent="-342900" fontAlgn="ctr">
              <a:buFont typeface="+mj-lt"/>
              <a:buAutoNum type="alphaLcPeriod"/>
            </a:pPr>
            <a:r>
              <a:rPr lang="en-US" sz="1300" dirty="0" smtClean="0"/>
              <a:t> This </a:t>
            </a:r>
            <a:r>
              <a:rPr lang="en-US" sz="1300" dirty="0"/>
              <a:t>gets a wee bit nuanced when it comes to describing specimens - here we define the notion of the evaluated specimen - that mRNA the material that was actually input into the assay, and precursor specimens that allow you to describe where it came from. Here this is astrocytes and </a:t>
            </a:r>
            <a:r>
              <a:rPr lang="en-US" sz="1300" dirty="0" err="1"/>
              <a:t>mus</a:t>
            </a:r>
            <a:r>
              <a:rPr lang="en-US" sz="1300" dirty="0"/>
              <a:t> </a:t>
            </a:r>
            <a:r>
              <a:rPr lang="en-US" sz="1300" dirty="0" err="1"/>
              <a:t>musculus</a:t>
            </a:r>
            <a:r>
              <a:rPr lang="en-US" sz="1300" dirty="0"/>
              <a:t>.  We capture these because they represent potentially useful hooks into discovering this </a:t>
            </a:r>
            <a:r>
              <a:rPr lang="en-US" sz="1300" dirty="0" smtClean="0"/>
              <a:t>dataset.</a:t>
            </a:r>
          </a:p>
          <a:p>
            <a:pPr marL="800100" lvl="1" indent="-342900" fontAlgn="ctr">
              <a:buFont typeface="+mj-lt"/>
              <a:buAutoNum type="alphaLcPeriod"/>
            </a:pPr>
            <a:r>
              <a:rPr lang="en-US" sz="1300" dirty="0" smtClean="0"/>
              <a:t>Note </a:t>
            </a:r>
            <a:r>
              <a:rPr lang="en-US" sz="1300" dirty="0"/>
              <a:t>that the model supports additional descriptors and qualifiers to provide additional information about these variables, such as the mouse being a model of a disease, or its genotype.</a:t>
            </a:r>
          </a:p>
          <a:p>
            <a:pPr marL="228600" indent="-228600">
              <a:buFont typeface="+mj-lt"/>
              <a:buAutoNum type="arabicPeriod"/>
            </a:pPr>
            <a:endParaRPr lang="en-US" sz="1300" dirty="0"/>
          </a:p>
        </p:txBody>
      </p:sp>
      <p:sp>
        <p:nvSpPr>
          <p:cNvPr id="3" name="Title 1"/>
          <p:cNvSpPr txBox="1">
            <a:spLocks/>
          </p:cNvSpPr>
          <p:nvPr/>
        </p:nvSpPr>
        <p:spPr>
          <a:xfrm>
            <a:off x="457200" y="-67735"/>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smtClean="0"/>
              <a:t>Model Description</a:t>
            </a:r>
            <a:endParaRPr lang="en-US" sz="3200" dirty="0"/>
          </a:p>
        </p:txBody>
      </p:sp>
    </p:spTree>
    <p:extLst>
      <p:ext uri="{BB962C8B-B14F-4D97-AF65-F5344CB8AC3E}">
        <p14:creationId xmlns:p14="http://schemas.microsoft.com/office/powerpoint/2010/main" val="18872939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Model Description</a:t>
            </a:r>
            <a:endParaRPr lang="en-US" dirty="0"/>
          </a:p>
        </p:txBody>
      </p:sp>
      <p:sp>
        <p:nvSpPr>
          <p:cNvPr id="3" name="Content Placeholder 2"/>
          <p:cNvSpPr>
            <a:spLocks noGrp="1"/>
          </p:cNvSpPr>
          <p:nvPr>
            <p:ph idx="1"/>
          </p:nvPr>
        </p:nvSpPr>
        <p:spPr>
          <a:xfrm>
            <a:off x="167640" y="624840"/>
            <a:ext cx="8763000" cy="6498115"/>
          </a:xfrm>
        </p:spPr>
        <p:txBody>
          <a:bodyPr>
            <a:normAutofit fontScale="47500" lnSpcReduction="20000"/>
          </a:bodyPr>
          <a:lstStyle/>
          <a:p>
            <a:pPr marL="233363" indent="-233363" fontAlgn="ctr">
              <a:spcBef>
                <a:spcPts val="700"/>
              </a:spcBef>
              <a:buFont typeface="+mj-lt"/>
              <a:buAutoNum type="arabicPeriod"/>
            </a:pPr>
            <a:r>
              <a:rPr lang="en-US" b="1" dirty="0" smtClean="0"/>
              <a:t>Different </a:t>
            </a:r>
            <a:r>
              <a:rPr lang="en-US" b="1" dirty="0"/>
              <a:t>color for each </a:t>
            </a:r>
            <a:r>
              <a:rPr lang="en-US" b="1" dirty="0" smtClean="0"/>
              <a:t>‘level’ </a:t>
            </a:r>
            <a:r>
              <a:rPr lang="en-US" b="1" dirty="0"/>
              <a:t>in the model - try to keep to </a:t>
            </a:r>
            <a:r>
              <a:rPr lang="en-US" b="1" dirty="0" smtClean="0"/>
              <a:t>3-4 </a:t>
            </a:r>
            <a:r>
              <a:rPr lang="en-US" b="1" dirty="0"/>
              <a:t>levels for </a:t>
            </a:r>
            <a:r>
              <a:rPr lang="en-US" b="1" dirty="0" smtClean="0"/>
              <a:t>ease of </a:t>
            </a:r>
            <a:r>
              <a:rPr lang="en-US" b="1" dirty="0"/>
              <a:t>data collection and queries.</a:t>
            </a:r>
          </a:p>
          <a:p>
            <a:pPr marL="233363" indent="-233363" fontAlgn="ctr">
              <a:spcBef>
                <a:spcPts val="700"/>
              </a:spcBef>
              <a:buFont typeface="+mj-lt"/>
              <a:buAutoNum type="arabicPeriod"/>
            </a:pPr>
            <a:r>
              <a:rPr lang="en-US" b="1" dirty="0"/>
              <a:t>Rectangles represent instances, rounded boxes represent classes from community ontologies used as standardized descriptors of </a:t>
            </a:r>
            <a:r>
              <a:rPr lang="en-US" b="1" dirty="0" smtClean="0"/>
              <a:t>variables.</a:t>
            </a:r>
            <a:endParaRPr lang="en-US" b="1" dirty="0"/>
          </a:p>
          <a:p>
            <a:pPr marL="233363" indent="-233363" fontAlgn="ctr">
              <a:spcBef>
                <a:spcPts val="700"/>
              </a:spcBef>
              <a:buFont typeface="+mj-lt"/>
              <a:buAutoNum type="arabicPeriod"/>
            </a:pPr>
            <a:r>
              <a:rPr lang="en-US" b="1" dirty="0" smtClean="0"/>
              <a:t>Experiment in orange is </a:t>
            </a:r>
            <a:r>
              <a:rPr lang="en-US" b="1" dirty="0"/>
              <a:t>focal point. Provenance metadata here are about the experiment (not the RO</a:t>
            </a:r>
            <a:r>
              <a:rPr lang="en-US" b="1" dirty="0" smtClean="0"/>
              <a:t>). Note </a:t>
            </a:r>
            <a:r>
              <a:rPr lang="en-US" b="1" dirty="0"/>
              <a:t>support for 'keyword' type links to techniques/methods applied and experimental designs followed.</a:t>
            </a:r>
          </a:p>
          <a:p>
            <a:pPr marL="233363" indent="-233363" fontAlgn="ctr">
              <a:spcBef>
                <a:spcPts val="700"/>
              </a:spcBef>
              <a:buFont typeface="+mj-lt"/>
              <a:buAutoNum type="arabicPeriod"/>
            </a:pPr>
            <a:r>
              <a:rPr lang="en-US" b="1" dirty="0"/>
              <a:t>Below this we clearly see the focus on our three types of variables.</a:t>
            </a:r>
          </a:p>
          <a:p>
            <a:pPr marL="233363" indent="-233363" fontAlgn="ctr">
              <a:spcBef>
                <a:spcPts val="700"/>
              </a:spcBef>
              <a:buFont typeface="+mj-lt"/>
              <a:buAutoNum type="arabicPeriod"/>
            </a:pPr>
            <a:r>
              <a:rPr lang="en-US" b="1" dirty="0"/>
              <a:t>Green nodes represent 'variable specifications' that serve as hubs </a:t>
            </a:r>
            <a:r>
              <a:rPr lang="en-US" b="1" dirty="0" smtClean="0"/>
              <a:t>for </a:t>
            </a:r>
            <a:r>
              <a:rPr lang="en-US" b="1" dirty="0"/>
              <a:t>aggregating information about a given variable that needs to be grouped for answering queries.  </a:t>
            </a:r>
            <a:r>
              <a:rPr lang="en-US" b="1" dirty="0" smtClean="0"/>
              <a:t>These contextualize </a:t>
            </a:r>
            <a:r>
              <a:rPr lang="en-US" b="1" dirty="0"/>
              <a:t>variables, in an extensible way if more detail is desired</a:t>
            </a:r>
          </a:p>
          <a:p>
            <a:pPr marL="233363" indent="-233363" fontAlgn="ctr">
              <a:spcBef>
                <a:spcPts val="700"/>
              </a:spcBef>
              <a:buFont typeface="+mj-lt"/>
              <a:buAutoNum type="arabicPeriod"/>
            </a:pPr>
            <a:r>
              <a:rPr lang="en-US" b="1" dirty="0"/>
              <a:t>Independent variables</a:t>
            </a:r>
          </a:p>
          <a:p>
            <a:pPr marL="633413" lvl="2" indent="-287338" fontAlgn="ctr">
              <a:spcBef>
                <a:spcPts val="700"/>
              </a:spcBef>
              <a:buFont typeface="+mj-lt"/>
              <a:buAutoNum type="alphaLcPeriod"/>
            </a:pPr>
            <a:r>
              <a:rPr lang="en-US" b="1" dirty="0"/>
              <a:t>A key independent variable in our experiment is the cellular phenotype of the source specimens.  a variable type link records the general type of thing that is varied, and the </a:t>
            </a:r>
            <a:r>
              <a:rPr lang="en-US" b="1" dirty="0" err="1"/>
              <a:t>variable_value</a:t>
            </a:r>
            <a:r>
              <a:rPr lang="en-US" b="1" dirty="0"/>
              <a:t> link records the values it takes in the experiment.</a:t>
            </a:r>
          </a:p>
          <a:p>
            <a:pPr marL="633413" lvl="2" indent="-287338" fontAlgn="ctr">
              <a:spcBef>
                <a:spcPts val="700"/>
              </a:spcBef>
              <a:buFont typeface="+mj-lt"/>
              <a:buAutoNum type="alphaLcPeriod"/>
            </a:pPr>
            <a:r>
              <a:rPr lang="en-US" b="1" dirty="0"/>
              <a:t>Similarly for the chemical treatment variable. </a:t>
            </a:r>
          </a:p>
          <a:p>
            <a:pPr marL="633413" lvl="2" indent="-287338" fontAlgn="ctr">
              <a:spcBef>
                <a:spcPts val="700"/>
              </a:spcBef>
              <a:buFont typeface="+mj-lt"/>
              <a:buAutoNum type="alphaLcPeriod"/>
            </a:pPr>
            <a:r>
              <a:rPr lang="en-US" b="1" dirty="0"/>
              <a:t>N</a:t>
            </a:r>
            <a:r>
              <a:rPr lang="en-US" b="1" dirty="0" smtClean="0"/>
              <a:t>ote </a:t>
            </a:r>
            <a:r>
              <a:rPr lang="en-US" b="1" dirty="0"/>
              <a:t>that this pattern allow users to find this dataset by searching for experiments where type of chemical treatments is varied, or based on specific chemical values.</a:t>
            </a:r>
          </a:p>
          <a:p>
            <a:pPr marL="633413" lvl="2" indent="-287338" fontAlgn="ctr">
              <a:spcBef>
                <a:spcPts val="700"/>
              </a:spcBef>
              <a:buFont typeface="+mj-lt"/>
              <a:buAutoNum type="alphaLcPeriod"/>
            </a:pPr>
            <a:r>
              <a:rPr lang="en-US" b="1" dirty="0" smtClean="0"/>
              <a:t>Also support </a:t>
            </a:r>
            <a:r>
              <a:rPr lang="en-US" b="1" dirty="0"/>
              <a:t>for capturing other important information contextualizing how  the variable was </a:t>
            </a:r>
            <a:r>
              <a:rPr lang="en-US" b="1" dirty="0" smtClean="0"/>
              <a:t>applied (affected specimen, related techniques or conditions)</a:t>
            </a:r>
            <a:endParaRPr lang="en-US" b="1" dirty="0"/>
          </a:p>
          <a:p>
            <a:pPr marL="233363" indent="-233363" fontAlgn="ctr">
              <a:spcBef>
                <a:spcPts val="700"/>
              </a:spcBef>
              <a:buFont typeface="+mj-lt"/>
              <a:buAutoNum type="arabicPeriod"/>
            </a:pPr>
            <a:r>
              <a:rPr lang="en-US" b="1" dirty="0" smtClean="0"/>
              <a:t>Dependent </a:t>
            </a:r>
            <a:r>
              <a:rPr lang="en-US" b="1" dirty="0"/>
              <a:t>variables</a:t>
            </a:r>
          </a:p>
          <a:p>
            <a:pPr marL="630238" lvl="2" indent="-284163" fontAlgn="ctr">
              <a:spcBef>
                <a:spcPts val="700"/>
              </a:spcBef>
              <a:buFont typeface="+mj-lt"/>
              <a:buAutoNum type="alphaLcPeriod"/>
            </a:pPr>
            <a:r>
              <a:rPr lang="en-US" b="1" dirty="0"/>
              <a:t>Specification here describes the type of thing that varies (gene expression), and the attribute measured (amount), as well as the technique used for measurement, and related conditions for the measurement</a:t>
            </a:r>
          </a:p>
          <a:p>
            <a:pPr marL="233363" indent="-233363" fontAlgn="ctr">
              <a:spcBef>
                <a:spcPts val="700"/>
              </a:spcBef>
              <a:buFont typeface="+mj-lt"/>
              <a:buAutoNum type="arabicPeriod"/>
            </a:pPr>
            <a:r>
              <a:rPr lang="en-US" b="1" dirty="0"/>
              <a:t>Control/constant variable </a:t>
            </a:r>
            <a:endParaRPr lang="en-US" b="1" dirty="0" smtClean="0"/>
          </a:p>
          <a:p>
            <a:pPr marL="633413" lvl="1" indent="-233363" fontAlgn="ctr">
              <a:spcBef>
                <a:spcPts val="700"/>
              </a:spcBef>
              <a:buFont typeface="+mj-lt"/>
              <a:buAutoNum type="arabicPeriod"/>
            </a:pPr>
            <a:r>
              <a:rPr lang="en-US" b="1" dirty="0" smtClean="0"/>
              <a:t>These </a:t>
            </a:r>
            <a:r>
              <a:rPr lang="en-US" b="1" dirty="0"/>
              <a:t>specifications follow similar pattern.  They allow description of reagents and devices that are not varied in the experiment, as well as </a:t>
            </a:r>
            <a:r>
              <a:rPr lang="en-US" b="1" dirty="0" smtClean="0"/>
              <a:t>specimen types and features that are held constant.  </a:t>
            </a:r>
            <a:endParaRPr lang="en-US" b="1" dirty="0"/>
          </a:p>
          <a:p>
            <a:pPr marL="633413" lvl="1" indent="-233363" fontAlgn="ctr">
              <a:spcBef>
                <a:spcPts val="700"/>
              </a:spcBef>
              <a:buFont typeface="+mj-lt"/>
              <a:buAutoNum type="arabicPeriod"/>
            </a:pPr>
            <a:r>
              <a:rPr lang="en-US" b="1" dirty="0" smtClean="0"/>
              <a:t>Note </a:t>
            </a:r>
            <a:r>
              <a:rPr lang="en-US" b="1" dirty="0"/>
              <a:t>that the model supports additional descriptors and qualifiers to provide additional information about these </a:t>
            </a:r>
            <a:r>
              <a:rPr lang="en-US" b="1" dirty="0" smtClean="0"/>
              <a:t>variables (not shown here)</a:t>
            </a:r>
          </a:p>
          <a:p>
            <a:pPr marL="233363" indent="-233363" fontAlgn="ctr">
              <a:spcBef>
                <a:spcPts val="700"/>
              </a:spcBef>
              <a:buFont typeface="+mj-lt"/>
              <a:buAutoNum type="arabicPeriod"/>
            </a:pPr>
            <a:r>
              <a:rPr lang="en-US" b="1" dirty="0"/>
              <a:t>All rounded blue boxes would ideally be terms from an ontology to constrain value entry and leverage knowledge encoded in structure /axioms of ontologies  . . .but this is a challenge, and likely a longer term goal as support for use of ontologies in curation systems improves</a:t>
            </a:r>
            <a:endParaRPr lang="en-US" b="1" dirty="0"/>
          </a:p>
          <a:p>
            <a:pPr marL="233363" indent="-233363">
              <a:spcBef>
                <a:spcPts val="700"/>
              </a:spcBef>
              <a:buFont typeface="+mj-lt"/>
              <a:buAutoNum type="arabicPeriod"/>
            </a:pPr>
            <a:endParaRPr lang="en-US" dirty="0"/>
          </a:p>
        </p:txBody>
      </p:sp>
      <p:sp>
        <p:nvSpPr>
          <p:cNvPr id="4" name="Slide Number Placeholder 3"/>
          <p:cNvSpPr>
            <a:spLocks noGrp="1"/>
          </p:cNvSpPr>
          <p:nvPr>
            <p:ph type="sldNum" sz="quarter" idx="12"/>
          </p:nvPr>
        </p:nvSpPr>
        <p:spPr/>
        <p:txBody>
          <a:bodyPr/>
          <a:lstStyle/>
          <a:p>
            <a:fld id="{F47D5A3B-C5AA-4549-B30E-CA1655418998}" type="slidenum">
              <a:rPr lang="en-US" smtClean="0"/>
              <a:t>45</a:t>
            </a:fld>
            <a:endParaRPr lang="en-US"/>
          </a:p>
        </p:txBody>
      </p:sp>
    </p:spTree>
    <p:extLst>
      <p:ext uri="{BB962C8B-B14F-4D97-AF65-F5344CB8AC3E}">
        <p14:creationId xmlns:p14="http://schemas.microsoft.com/office/powerpoint/2010/main" val="1664025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342900" y="1112048"/>
            <a:ext cx="8229600" cy="5603080"/>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Variable-Centric: </a:t>
            </a:r>
            <a:r>
              <a:rPr lang="en-US" dirty="0"/>
              <a:t>Variable specification instances serve as central organizing nodes that describe variable type and values. </a:t>
            </a:r>
          </a:p>
          <a:p>
            <a:pPr lvl="1" fontAlgn="ctr"/>
            <a:r>
              <a:rPr lang="en-US" dirty="0"/>
              <a:t>Sets apart from other models, which tend to be workflow or specimen centric, and is key for balancing utility for search with minimal curation burden</a:t>
            </a:r>
            <a:endParaRPr lang="en-US" dirty="0"/>
          </a:p>
          <a:p>
            <a:pPr lvl="2" fontAlgn="ctr"/>
            <a:r>
              <a:rPr lang="en-US" dirty="0"/>
              <a:t>abstracts away some details to provide more direct/efficient links from ROs to variable descriptions</a:t>
            </a:r>
            <a:endParaRPr lang="en-US" dirty="0"/>
          </a:p>
          <a:p>
            <a:pPr lvl="1" fontAlgn="ctr"/>
            <a:r>
              <a:rPr lang="en-US" dirty="0"/>
              <a:t>Most efficient way to represent all key entities and provide enough context to support CQs</a:t>
            </a:r>
            <a:endParaRPr lang="en-US" dirty="0"/>
          </a:p>
          <a:p>
            <a:pPr lvl="2" fontAlgn="ctr"/>
            <a:r>
              <a:rPr lang="en-US" dirty="0"/>
              <a:t>captures just enough context – focuses on experimental variables and creates direct relationships to key biological </a:t>
            </a:r>
            <a:r>
              <a:rPr lang="en-US" dirty="0" smtClean="0"/>
              <a:t>concepts</a:t>
            </a:r>
            <a:endParaRPr lang="en-US" dirty="0"/>
          </a:p>
          <a:p>
            <a:pPr marL="0" indent="0">
              <a:buNone/>
            </a:pPr>
            <a:r>
              <a:rPr lang="en-US" b="1" dirty="0"/>
              <a:t>Core/proximal concepts are universal</a:t>
            </a:r>
            <a:endParaRPr lang="en-US" dirty="0"/>
          </a:p>
          <a:p>
            <a:pPr fontAlgn="ctr"/>
            <a:r>
              <a:rPr lang="en-US" dirty="0"/>
              <a:t>Experimental variables are universal paradigm across disciplines that describes how entities participate in  an </a:t>
            </a:r>
            <a:r>
              <a:rPr lang="en-US" dirty="0" smtClean="0"/>
              <a:t>experiment</a:t>
            </a:r>
            <a:endParaRPr lang="en-US" dirty="0"/>
          </a:p>
          <a:p>
            <a:pPr marL="0" indent="0">
              <a:buNone/>
            </a:pPr>
            <a:r>
              <a:rPr lang="en-US" dirty="0"/>
              <a:t> </a:t>
            </a:r>
          </a:p>
          <a:p>
            <a:pPr marL="0" indent="0">
              <a:buNone/>
            </a:pPr>
            <a:r>
              <a:rPr lang="en-US" b="1" dirty="0"/>
              <a:t>Optional extensions record additional context/granularity: </a:t>
            </a:r>
            <a:r>
              <a:rPr lang="en-US" dirty="0"/>
              <a:t>Imparts low initial curation  burden that is scalable for extended use cases</a:t>
            </a:r>
          </a:p>
          <a:p>
            <a:pPr fontAlgn="ctr"/>
            <a:r>
              <a:rPr lang="en-US" dirty="0"/>
              <a:t>Additional info about  specimens, techniques, conditions can be collected as needed by different applications  - but the core value of variable types and values can be collected independently of this other metadata</a:t>
            </a:r>
            <a:endParaRPr lang="en-US" dirty="0"/>
          </a:p>
          <a:p>
            <a:pPr fontAlgn="ctr"/>
            <a:r>
              <a:rPr lang="en-US" dirty="0"/>
              <a:t>Dependencies ordered so description of primary features (variables) is not dependent on secondary features (processes)</a:t>
            </a:r>
            <a:endParaRPr lang="en-US" dirty="0"/>
          </a:p>
          <a:p>
            <a:pPr marL="0" indent="0">
              <a:buNone/>
            </a:pPr>
            <a:r>
              <a:rPr lang="en-US" dirty="0"/>
              <a:t> </a:t>
            </a:r>
          </a:p>
          <a:p>
            <a:pPr marL="0" indent="0">
              <a:buNone/>
            </a:pPr>
            <a:r>
              <a:rPr lang="en-US" b="1" dirty="0"/>
              <a:t>Captures types over instances: </a:t>
            </a:r>
            <a:r>
              <a:rPr lang="en-US" dirty="0"/>
              <a:t>abstracts away similarities between specimens to eliminate redundant representation of concepts. </a:t>
            </a:r>
          </a:p>
          <a:p>
            <a:pPr fontAlgn="ctr"/>
            <a:r>
              <a:rPr lang="en-US" dirty="0"/>
              <a:t>Don’t represent each specimen or measurement, just the shared set of features that describe them</a:t>
            </a:r>
            <a:endParaRPr lang="en-US" sz="7200" dirty="0"/>
          </a:p>
          <a:p>
            <a:pPr marL="0" indent="0">
              <a:buNone/>
            </a:pPr>
            <a:endParaRPr lang="en-US" b="1" dirty="0" smtClean="0"/>
          </a:p>
          <a:p>
            <a:pPr marL="0" indent="0">
              <a:buNone/>
            </a:pPr>
            <a:r>
              <a:rPr lang="en-US" b="1" dirty="0" smtClean="0"/>
              <a:t>Direct </a:t>
            </a:r>
            <a:r>
              <a:rPr lang="en-US" b="1" dirty="0"/>
              <a:t>re-use of  use community vocabularies/ontologies:</a:t>
            </a:r>
            <a:r>
              <a:rPr lang="en-US" dirty="0"/>
              <a:t> constrains data entry in variable descriptions, </a:t>
            </a:r>
            <a:r>
              <a:rPr lang="en-US" dirty="0" smtClean="0"/>
              <a:t>with terms </a:t>
            </a:r>
            <a:r>
              <a:rPr lang="en-US" dirty="0"/>
              <a:t>coming from community CVs/ontologies</a:t>
            </a:r>
          </a:p>
          <a:p>
            <a:pPr fontAlgn="ctr"/>
            <a:r>
              <a:rPr lang="en-US" dirty="0"/>
              <a:t>overhead to this in entry and tooling, so early iterations of applications based on this model may capture free text initially</a:t>
            </a:r>
            <a:endParaRPr lang="en-US" sz="7200" dirty="0"/>
          </a:p>
          <a:p>
            <a:pPr marL="0" indent="0">
              <a:buNone/>
            </a:pPr>
            <a:endParaRPr lang="en-US" b="1" dirty="0" smtClean="0"/>
          </a:p>
          <a:p>
            <a:pPr marL="0" indent="0">
              <a:buNone/>
            </a:pPr>
            <a:r>
              <a:rPr lang="en-US" b="1" dirty="0" smtClean="0"/>
              <a:t>Parsimonious </a:t>
            </a:r>
            <a:r>
              <a:rPr lang="en-US" b="1" dirty="0"/>
              <a:t>(manageable size/complexity): </a:t>
            </a:r>
            <a:r>
              <a:rPr lang="en-US" dirty="0"/>
              <a:t>Implements a relatively small set of classes and properties, which results in less precise semantics, but simplifies model/data entry, and simplifies queries</a:t>
            </a:r>
          </a:p>
          <a:p>
            <a:pPr marL="0" indent="0">
              <a:buNone/>
            </a:pPr>
            <a:endParaRPr lang="en-US" sz="2800" dirty="0" smtClean="0"/>
          </a:p>
          <a:p>
            <a:pPr fontAlgn="ctr"/>
            <a:endParaRPr lang="en-US" sz="2400" dirty="0"/>
          </a:p>
          <a:p>
            <a:pPr marL="1263650" lvl="2" indent="-514350"/>
            <a:endParaRPr lang="en-US" sz="2000" dirty="0" smtClean="0"/>
          </a:p>
          <a:p>
            <a:pPr marL="857250" lvl="2"/>
            <a:endParaRPr lang="en-US" sz="1800" dirty="0" smtClean="0"/>
          </a:p>
          <a:p>
            <a:pPr lvl="2"/>
            <a:endParaRPr lang="en-US" sz="1800" dirty="0"/>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C00000"/>
                </a:solidFill>
              </a:rPr>
              <a:t>Key Features</a:t>
            </a:r>
            <a:endParaRPr lang="en-US" sz="4000" dirty="0">
              <a:solidFill>
                <a:srgbClr val="C00000"/>
              </a:solidFill>
            </a:endParaRPr>
          </a:p>
        </p:txBody>
      </p:sp>
    </p:spTree>
    <p:extLst>
      <p:ext uri="{BB962C8B-B14F-4D97-AF65-F5344CB8AC3E}">
        <p14:creationId xmlns:p14="http://schemas.microsoft.com/office/powerpoint/2010/main" val="2400789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4880"/>
            <a:ext cx="8458200" cy="6096000"/>
          </a:xfrm>
        </p:spPr>
        <p:txBody>
          <a:bodyPr>
            <a:normAutofit fontScale="55000" lnSpcReduction="20000"/>
          </a:bodyPr>
          <a:lstStyle/>
          <a:p>
            <a:pPr marL="0" indent="0" fontAlgn="ctr">
              <a:spcBef>
                <a:spcPts val="1200"/>
              </a:spcBef>
              <a:buNone/>
            </a:pPr>
            <a:r>
              <a:rPr lang="en-US" sz="3800" b="1" dirty="0"/>
              <a:t>Focus is on ‘Experimental </a:t>
            </a:r>
            <a:r>
              <a:rPr lang="en-US" sz="3800" b="1" dirty="0" smtClean="0"/>
              <a:t>Variables’ (not </a:t>
            </a:r>
            <a:r>
              <a:rPr lang="en-US" sz="3800" b="1" dirty="0" smtClean="0"/>
              <a:t>workflow or specimens)</a:t>
            </a:r>
            <a:endParaRPr lang="en-US" sz="3800" b="1" dirty="0"/>
          </a:p>
          <a:p>
            <a:pPr marL="569913" lvl="1" indent="-223838" fontAlgn="ctr">
              <a:buFont typeface="Arial" panose="020B0604020202020204" pitchFamily="34" charset="0"/>
              <a:buChar char="•"/>
            </a:pPr>
            <a:r>
              <a:rPr lang="en-US" sz="3400" dirty="0" smtClean="0"/>
              <a:t>Variable </a:t>
            </a:r>
            <a:r>
              <a:rPr lang="en-US" sz="3400" dirty="0"/>
              <a:t>specification instances serve as central organizing nodes that describe variable type and </a:t>
            </a:r>
            <a:r>
              <a:rPr lang="en-US" sz="3400" dirty="0" smtClean="0"/>
              <a:t>values. This approach abstracts </a:t>
            </a:r>
            <a:r>
              <a:rPr lang="en-US" sz="3400" dirty="0"/>
              <a:t>away some details to provide more direct/efficient links from ROs to variable descriptions</a:t>
            </a:r>
            <a:r>
              <a:rPr lang="en-US" sz="3400" dirty="0" smtClean="0"/>
              <a:t>.</a:t>
            </a:r>
            <a:endParaRPr lang="en-US" sz="3800" dirty="0"/>
          </a:p>
          <a:p>
            <a:pPr marL="0" indent="0" fontAlgn="ctr">
              <a:spcBef>
                <a:spcPts val="1200"/>
              </a:spcBef>
              <a:buNone/>
            </a:pPr>
            <a:r>
              <a:rPr lang="en-US" sz="3800" b="1" dirty="0"/>
              <a:t>Extensible to record as much </a:t>
            </a:r>
            <a:r>
              <a:rPr lang="en-US" sz="3800" b="1" dirty="0" smtClean="0"/>
              <a:t>context around variables </a:t>
            </a:r>
            <a:r>
              <a:rPr lang="en-US" sz="3800" b="1" dirty="0"/>
              <a:t>as is needed for a given use case </a:t>
            </a:r>
          </a:p>
          <a:p>
            <a:pPr marL="568325" lvl="1" indent="-222250" fontAlgn="ctr">
              <a:buFont typeface="Arial" panose="020B0604020202020204" pitchFamily="34" charset="0"/>
              <a:buChar char="•"/>
            </a:pPr>
            <a:r>
              <a:rPr lang="en-US" sz="3400" dirty="0"/>
              <a:t>R</a:t>
            </a:r>
            <a:r>
              <a:rPr lang="en-US" sz="3400" dirty="0" smtClean="0"/>
              <a:t>elated </a:t>
            </a:r>
            <a:r>
              <a:rPr lang="en-US" sz="3400" dirty="0"/>
              <a:t>specimens, techniques, conditions can be collected as needed by different applications  - but the core value of variable types and values can be collected independently of this other </a:t>
            </a:r>
            <a:r>
              <a:rPr lang="en-US" sz="3400" dirty="0" smtClean="0"/>
              <a:t>metadata</a:t>
            </a:r>
            <a:endParaRPr lang="en-US" sz="3400" dirty="0"/>
          </a:p>
          <a:p>
            <a:pPr marL="568325" lvl="1" indent="-222250" fontAlgn="ctr">
              <a:buFont typeface="Arial" panose="020B0604020202020204" pitchFamily="34" charset="0"/>
              <a:buChar char="•"/>
            </a:pPr>
            <a:r>
              <a:rPr lang="en-US" sz="3400" dirty="0"/>
              <a:t>I</a:t>
            </a:r>
            <a:r>
              <a:rPr lang="en-US" sz="3400" dirty="0" smtClean="0"/>
              <a:t>mparts </a:t>
            </a:r>
            <a:r>
              <a:rPr lang="en-US" sz="3400" dirty="0"/>
              <a:t>low </a:t>
            </a:r>
            <a:r>
              <a:rPr lang="en-US" sz="3400" dirty="0" smtClean="0"/>
              <a:t>initial curation  burden that is scalable for extended use cases</a:t>
            </a:r>
          </a:p>
          <a:p>
            <a:pPr marL="568325" lvl="1" indent="-222250" fontAlgn="ctr">
              <a:buFont typeface="Arial" panose="020B0604020202020204" pitchFamily="34" charset="0"/>
              <a:buChar char="•"/>
            </a:pPr>
            <a:r>
              <a:rPr lang="en-US" sz="3400" dirty="0" smtClean="0"/>
              <a:t>Dependencies </a:t>
            </a:r>
            <a:r>
              <a:rPr lang="en-US" sz="3400" dirty="0"/>
              <a:t>o</a:t>
            </a:r>
            <a:r>
              <a:rPr lang="en-US" sz="3400" dirty="0" smtClean="0"/>
              <a:t>rdered so description </a:t>
            </a:r>
            <a:r>
              <a:rPr lang="en-US" sz="3400" dirty="0"/>
              <a:t>of primary features (variables) is not dependent on secondary features (processes</a:t>
            </a:r>
            <a:r>
              <a:rPr lang="en-US" sz="3400" dirty="0" smtClean="0"/>
              <a:t>)</a:t>
            </a:r>
            <a:endParaRPr lang="en-US" sz="3800" dirty="0"/>
          </a:p>
          <a:p>
            <a:pPr marL="0" indent="0" fontAlgn="ctr">
              <a:spcBef>
                <a:spcPts val="1200"/>
              </a:spcBef>
              <a:buNone/>
            </a:pPr>
            <a:r>
              <a:rPr lang="en-US" sz="3800" b="1" dirty="0"/>
              <a:t>Direct re-use of  use community vocabularies/ontologies in variable descriptions</a:t>
            </a:r>
          </a:p>
          <a:p>
            <a:pPr marL="569913" lvl="1" indent="-223838" fontAlgn="ctr">
              <a:buFont typeface="Arial" panose="020B0604020202020204" pitchFamily="34" charset="0"/>
              <a:buChar char="•"/>
            </a:pPr>
            <a:r>
              <a:rPr lang="en-US" sz="3400" dirty="0" smtClean="0"/>
              <a:t>Constrains data entry in variable descriptions, with terms coming from community CVs/ontologies</a:t>
            </a:r>
          </a:p>
          <a:p>
            <a:pPr marL="0" indent="0" fontAlgn="ctr">
              <a:spcBef>
                <a:spcPts val="1200"/>
              </a:spcBef>
              <a:buNone/>
            </a:pPr>
            <a:r>
              <a:rPr lang="en-US" sz="3800" b="1" dirty="0" smtClean="0"/>
              <a:t>Manageable </a:t>
            </a:r>
            <a:r>
              <a:rPr lang="en-US" sz="3800" b="1" dirty="0" smtClean="0"/>
              <a:t>size/complexity</a:t>
            </a:r>
            <a:endParaRPr lang="en-US" sz="3800" b="1" dirty="0"/>
          </a:p>
          <a:p>
            <a:pPr marL="569913" lvl="1" indent="-223838" fontAlgn="ctr">
              <a:buFont typeface="Arial" panose="020B0604020202020204" pitchFamily="34" charset="0"/>
              <a:buChar char="•"/>
            </a:pPr>
            <a:r>
              <a:rPr lang="en-US" sz="3400" dirty="0"/>
              <a:t>I</a:t>
            </a:r>
            <a:r>
              <a:rPr lang="en-US" sz="3400" dirty="0" smtClean="0"/>
              <a:t>mplements a relatively small set </a:t>
            </a:r>
            <a:r>
              <a:rPr lang="en-US" sz="3400" dirty="0"/>
              <a:t>of classes and </a:t>
            </a:r>
            <a:r>
              <a:rPr lang="en-US" sz="3400" dirty="0" smtClean="0"/>
              <a:t>properties, which results in </a:t>
            </a:r>
            <a:r>
              <a:rPr lang="en-US" sz="3400" dirty="0"/>
              <a:t>less precise semantics, but simplifies model/data entry, </a:t>
            </a:r>
            <a:r>
              <a:rPr lang="en-US" sz="3400" dirty="0" smtClean="0"/>
              <a:t>and simplifies queries</a:t>
            </a:r>
          </a:p>
          <a:p>
            <a:pPr marL="569913" lvl="1" indent="-223838" fontAlgn="ctr">
              <a:buFont typeface="Arial" panose="020B0604020202020204" pitchFamily="34" charset="0"/>
              <a:buChar char="•"/>
            </a:pPr>
            <a:r>
              <a:rPr lang="en-US" sz="3400" dirty="0" smtClean="0"/>
              <a:t>e.g. a single</a:t>
            </a:r>
            <a:r>
              <a:rPr lang="en-US" sz="3400" i="1" dirty="0" smtClean="0"/>
              <a:t> </a:t>
            </a:r>
            <a:r>
              <a:rPr lang="en-US" sz="3400" i="1" dirty="0" err="1" smtClean="0"/>
              <a:t>specimen_feature</a:t>
            </a:r>
            <a:r>
              <a:rPr lang="en-US" sz="3400" i="1" dirty="0" smtClean="0"/>
              <a:t> </a:t>
            </a:r>
            <a:r>
              <a:rPr lang="en-US" sz="3400" dirty="0" smtClean="0"/>
              <a:t>property is used to capture any characteristic of a specimen</a:t>
            </a:r>
            <a:endParaRPr lang="en-US" sz="3400" dirty="0"/>
          </a:p>
          <a:p>
            <a:endParaRPr lang="en-US" dirty="0"/>
          </a:p>
        </p:txBody>
      </p:sp>
      <p:sp>
        <p:nvSpPr>
          <p:cNvPr id="4" name="Title 1"/>
          <p:cNvSpPr txBox="1">
            <a:spLocks/>
          </p:cNvSpPr>
          <p:nvPr/>
        </p:nvSpPr>
        <p:spPr>
          <a:xfrm>
            <a:off x="39624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Features and Benefits</a:t>
            </a:r>
            <a:endParaRPr lang="en-US" dirty="0"/>
          </a:p>
        </p:txBody>
      </p:sp>
    </p:spTree>
    <p:extLst>
      <p:ext uri="{BB962C8B-B14F-4D97-AF65-F5344CB8AC3E}">
        <p14:creationId xmlns:p14="http://schemas.microsoft.com/office/powerpoint/2010/main" val="4034612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1447800"/>
            <a:ext cx="8763000" cy="5334000"/>
          </a:xfrm>
        </p:spPr>
        <p:txBody>
          <a:bodyPr>
            <a:normAutofit fontScale="92500"/>
          </a:bodyPr>
          <a:lstStyle/>
          <a:p>
            <a:pPr marL="971550" lvl="1" indent="-514350">
              <a:lnSpc>
                <a:spcPct val="90000"/>
              </a:lnSpc>
              <a:spcBef>
                <a:spcPts val="1200"/>
              </a:spcBef>
              <a:buFont typeface="+mj-lt"/>
              <a:buAutoNum type="arabicPeriod"/>
            </a:pPr>
            <a:r>
              <a:rPr lang="en-US" sz="2600" b="1" dirty="0" smtClean="0"/>
              <a:t>Electronic </a:t>
            </a:r>
            <a:r>
              <a:rPr lang="en-US" sz="2600" b="1" dirty="0"/>
              <a:t>Lab Notebook (</a:t>
            </a:r>
            <a:r>
              <a:rPr lang="en-US" sz="2600" b="1" dirty="0" err="1"/>
              <a:t>Hivebench</a:t>
            </a:r>
            <a:r>
              <a:rPr lang="en-US" sz="2600" b="1" dirty="0"/>
              <a:t>)</a:t>
            </a:r>
          </a:p>
          <a:p>
            <a:pPr marL="966788" lvl="2" indent="0">
              <a:lnSpc>
                <a:spcPct val="90000"/>
              </a:lnSpc>
              <a:buNone/>
            </a:pPr>
            <a:r>
              <a:rPr lang="en-US" sz="2600" dirty="0" smtClean="0"/>
              <a:t>Capture metadata at </a:t>
            </a:r>
            <a:r>
              <a:rPr lang="en-US" sz="2600" dirty="0"/>
              <a:t>point of practice, </a:t>
            </a:r>
            <a:r>
              <a:rPr lang="en-US" sz="2600" dirty="0" smtClean="0"/>
              <a:t>in </a:t>
            </a:r>
            <a:r>
              <a:rPr lang="en-US" sz="2600" dirty="0" smtClean="0"/>
              <a:t>research </a:t>
            </a:r>
            <a:r>
              <a:rPr lang="en-US" sz="2600" dirty="0"/>
              <a:t>workflow</a:t>
            </a:r>
          </a:p>
          <a:p>
            <a:pPr marL="971550" lvl="1" indent="-514350">
              <a:lnSpc>
                <a:spcPct val="90000"/>
              </a:lnSpc>
              <a:spcBef>
                <a:spcPts val="1200"/>
              </a:spcBef>
              <a:buFont typeface="+mj-lt"/>
              <a:buAutoNum type="arabicPeriod"/>
            </a:pPr>
            <a:r>
              <a:rPr lang="en-US" sz="2600" b="1" dirty="0" smtClean="0"/>
              <a:t>Research </a:t>
            </a:r>
            <a:r>
              <a:rPr lang="en-US" sz="2600" b="1" dirty="0"/>
              <a:t>Object Repository (Mendeley)</a:t>
            </a:r>
          </a:p>
          <a:p>
            <a:pPr marL="966788" lvl="2" indent="0">
              <a:lnSpc>
                <a:spcPct val="90000"/>
              </a:lnSpc>
              <a:buNone/>
            </a:pPr>
            <a:r>
              <a:rPr lang="en-US" sz="2600" dirty="0" smtClean="0"/>
              <a:t>Share curated data and resources across </a:t>
            </a:r>
            <a:r>
              <a:rPr lang="en-US" sz="2600" dirty="0" smtClean="0"/>
              <a:t>the </a:t>
            </a:r>
            <a:r>
              <a:rPr lang="en-US" sz="2600" dirty="0"/>
              <a:t>research cycle </a:t>
            </a:r>
          </a:p>
          <a:p>
            <a:pPr marL="971550" lvl="1" indent="-514350">
              <a:lnSpc>
                <a:spcPct val="90000"/>
              </a:lnSpc>
              <a:spcBef>
                <a:spcPts val="1200"/>
              </a:spcBef>
              <a:buFont typeface="+mj-lt"/>
              <a:buAutoNum type="arabicPeriod"/>
            </a:pPr>
            <a:r>
              <a:rPr lang="en-US" sz="2600" b="1" dirty="0" smtClean="0"/>
              <a:t>Integrated </a:t>
            </a:r>
            <a:r>
              <a:rPr lang="en-US" sz="2600" b="1" dirty="0" smtClean="0"/>
              <a:t>Data </a:t>
            </a:r>
            <a:r>
              <a:rPr lang="en-US" sz="2600" b="1" dirty="0"/>
              <a:t>Search </a:t>
            </a:r>
            <a:r>
              <a:rPr lang="en-US" sz="2600" b="1" dirty="0" smtClean="0"/>
              <a:t>Platform</a:t>
            </a:r>
            <a:endParaRPr lang="en-US" sz="2600" b="1" dirty="0"/>
          </a:p>
          <a:p>
            <a:pPr marL="966788" lvl="2" indent="0">
              <a:lnSpc>
                <a:spcPct val="90000"/>
              </a:lnSpc>
              <a:buNone/>
            </a:pPr>
            <a:r>
              <a:rPr lang="en-US" sz="2600" dirty="0"/>
              <a:t>D</a:t>
            </a:r>
            <a:r>
              <a:rPr lang="en-US" sz="2600" dirty="0" smtClean="0"/>
              <a:t>iscovery of data and other research objects across disciplines and systems </a:t>
            </a:r>
            <a:endParaRPr lang="en-US" sz="2600" dirty="0"/>
          </a:p>
          <a:p>
            <a:pPr marL="966788" lvl="2" indent="-514350">
              <a:lnSpc>
                <a:spcPct val="90000"/>
              </a:lnSpc>
              <a:buFont typeface="+mj-lt"/>
              <a:buAutoNum type="arabicPeriod" startAt="4"/>
            </a:pPr>
            <a:r>
              <a:rPr lang="en-US" sz="2600" b="1" dirty="0" smtClean="0"/>
              <a:t>Abstract and Citation Databases </a:t>
            </a:r>
            <a:r>
              <a:rPr lang="en-US" sz="2600" b="1" dirty="0" smtClean="0"/>
              <a:t>(</a:t>
            </a:r>
            <a:r>
              <a:rPr lang="en-US" sz="2600" b="1" dirty="0" smtClean="0"/>
              <a:t>S</a:t>
            </a:r>
            <a:r>
              <a:rPr lang="en-US" sz="2600" b="1" dirty="0" smtClean="0"/>
              <a:t>copus, </a:t>
            </a:r>
            <a:r>
              <a:rPr lang="en-US" sz="2600" b="1" dirty="0" smtClean="0"/>
              <a:t>S</a:t>
            </a:r>
            <a:r>
              <a:rPr lang="en-US" sz="2600" b="1" dirty="0" smtClean="0"/>
              <a:t>cience </a:t>
            </a:r>
            <a:r>
              <a:rPr lang="en-US" sz="2600" b="1" dirty="0" smtClean="0"/>
              <a:t>D</a:t>
            </a:r>
            <a:r>
              <a:rPr lang="en-US" sz="2600" b="1" dirty="0" smtClean="0"/>
              <a:t>irect)</a:t>
            </a:r>
          </a:p>
          <a:p>
            <a:pPr marL="452438" lvl="2" indent="0">
              <a:lnSpc>
                <a:spcPct val="90000"/>
              </a:lnSpc>
              <a:buNone/>
            </a:pPr>
            <a:r>
              <a:rPr lang="en-US" sz="2600" dirty="0" smtClean="0"/>
              <a:t> 	 </a:t>
            </a:r>
            <a:r>
              <a:rPr lang="en-US" sz="2600" dirty="0" smtClean="0"/>
              <a:t>Literature search and citation analysis</a:t>
            </a:r>
            <a:endParaRPr lang="en-US" sz="2600" dirty="0" smtClean="0"/>
          </a:p>
          <a:p>
            <a:pPr marL="966788" lvl="2" indent="-514350">
              <a:lnSpc>
                <a:spcPct val="90000"/>
              </a:lnSpc>
              <a:buFont typeface="+mj-lt"/>
              <a:buAutoNum type="arabicPeriod" startAt="5"/>
            </a:pPr>
            <a:r>
              <a:rPr lang="en-US" sz="2600" b="1" dirty="0" smtClean="0"/>
              <a:t>Research Intelligence Services (</a:t>
            </a:r>
            <a:r>
              <a:rPr lang="en-US" sz="2600" b="1" dirty="0" err="1" smtClean="0"/>
              <a:t>SciVal</a:t>
            </a:r>
            <a:r>
              <a:rPr lang="en-US" sz="2600" b="1" dirty="0" smtClean="0"/>
              <a:t>, PURE</a:t>
            </a:r>
            <a:r>
              <a:rPr lang="en-US" sz="2600" dirty="0" smtClean="0"/>
              <a:t>) </a:t>
            </a:r>
          </a:p>
          <a:p>
            <a:pPr marL="966788" lvl="2" indent="0">
              <a:lnSpc>
                <a:spcPct val="90000"/>
              </a:lnSpc>
              <a:buNone/>
            </a:pPr>
            <a:r>
              <a:rPr lang="en-US" sz="2600" dirty="0" smtClean="0"/>
              <a:t>Evaluation of research strategy, performance, and impact, connect experts, and identify trends and funding sources</a:t>
            </a:r>
            <a:endParaRPr lang="en-US" sz="2600" dirty="0"/>
          </a:p>
        </p:txBody>
      </p:sp>
      <p:sp>
        <p:nvSpPr>
          <p:cNvPr id="6" name="Title 2"/>
          <p:cNvSpPr txBox="1">
            <a:spLocks/>
          </p:cNvSpPr>
          <p:nvPr/>
        </p:nvSpPr>
        <p:spPr>
          <a:xfrm>
            <a:off x="304800" y="22034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solidFill>
                  <a:srgbClr val="C00000"/>
                </a:solidFill>
              </a:rPr>
              <a:t>Context of Application</a:t>
            </a:r>
            <a:endParaRPr lang="en-US" sz="4800" dirty="0">
              <a:solidFill>
                <a:srgbClr val="C00000"/>
              </a:solidFill>
            </a:endParaRPr>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26881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456344" y="1981200"/>
            <a:ext cx="8153400" cy="3344544"/>
            <a:chOff x="521748" y="2370456"/>
            <a:chExt cx="8153400" cy="3344544"/>
          </a:xfrm>
        </p:grpSpPr>
        <p:pic>
          <p:nvPicPr>
            <p:cNvPr id="4" name="Picture 3" descr="ResearchLifecycle_ImageOnly.png"/>
            <p:cNvPicPr>
              <a:picLocks noChangeAspect="1"/>
            </p:cNvPicPr>
            <p:nvPr/>
          </p:nvPicPr>
          <p:blipFill rotWithShape="1">
            <a:blip r:embed="rId3">
              <a:extLst>
                <a:ext uri="{28A0092B-C50C-407E-A947-70E740481C1C}">
                  <a14:useLocalDpi xmlns:a14="http://schemas.microsoft.com/office/drawing/2010/main" val="0"/>
                </a:ext>
              </a:extLst>
            </a:blip>
            <a:srcRect t="12566"/>
            <a:stretch/>
          </p:blipFill>
          <p:spPr>
            <a:xfrm>
              <a:off x="521748" y="2370456"/>
              <a:ext cx="8153400" cy="3344544"/>
            </a:xfrm>
            <a:prstGeom prst="rect">
              <a:avLst/>
            </a:prstGeom>
          </p:spPr>
        </p:pic>
        <p:sp>
          <p:nvSpPr>
            <p:cNvPr id="43" name="Rectangle 42"/>
            <p:cNvSpPr/>
            <p:nvPr/>
          </p:nvSpPr>
          <p:spPr>
            <a:xfrm>
              <a:off x="1143000" y="4404266"/>
              <a:ext cx="1752600" cy="77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381000" y="3390582"/>
            <a:ext cx="184730" cy="253916"/>
          </a:xfrm>
          <a:prstGeom prst="rect">
            <a:avLst/>
          </a:prstGeom>
          <a:noFill/>
        </p:spPr>
        <p:txBody>
          <a:bodyPr wrap="none" rtlCol="0">
            <a:spAutoFit/>
          </a:bodyPr>
          <a:lstStyle/>
          <a:p>
            <a:pPr algn="ctr"/>
            <a:endParaRPr lang="en-US" sz="1050" b="1" dirty="0">
              <a:solidFill>
                <a:srgbClr val="C00000"/>
              </a:solidFill>
              <a:latin typeface="Courier New" panose="02070309020205020404" pitchFamily="49" charset="0"/>
              <a:cs typeface="Courier New" panose="02070309020205020404" pitchFamily="49" charset="0"/>
            </a:endParaRPr>
          </a:p>
        </p:txBody>
      </p:sp>
      <p:sp>
        <p:nvSpPr>
          <p:cNvPr id="12" name="TextBox 11"/>
          <p:cNvSpPr txBox="1"/>
          <p:nvPr/>
        </p:nvSpPr>
        <p:spPr>
          <a:xfrm>
            <a:off x="2586464" y="2618104"/>
            <a:ext cx="768159"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protocols</a:t>
            </a:r>
          </a:p>
        </p:txBody>
      </p:sp>
      <p:sp>
        <p:nvSpPr>
          <p:cNvPr id="13" name="TextBox 12"/>
          <p:cNvSpPr txBox="1"/>
          <p:nvPr/>
        </p:nvSpPr>
        <p:spPr>
          <a:xfrm>
            <a:off x="4523108" y="2658744"/>
            <a:ext cx="1050288"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experimental</a:t>
            </a:r>
          </a:p>
          <a:p>
            <a:pPr algn="ctr"/>
            <a:r>
              <a:rPr lang="en-US" sz="1100" b="1" dirty="0" smtClean="0">
                <a:solidFill>
                  <a:srgbClr val="C00000"/>
                </a:solidFill>
                <a:latin typeface="Century" panose="02040604050505020304" pitchFamily="18" charset="0"/>
                <a:cs typeface="Courier New" panose="02070309020205020404" pitchFamily="49" charset="0"/>
              </a:rPr>
              <a:t>records</a:t>
            </a:r>
          </a:p>
        </p:txBody>
      </p:sp>
      <p:sp>
        <p:nvSpPr>
          <p:cNvPr id="14" name="TextBox 13"/>
          <p:cNvSpPr txBox="1"/>
          <p:nvPr/>
        </p:nvSpPr>
        <p:spPr>
          <a:xfrm>
            <a:off x="4798261" y="3115944"/>
            <a:ext cx="734495"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primary</a:t>
            </a:r>
          </a:p>
          <a:p>
            <a:pPr algn="ctr"/>
            <a:r>
              <a:rPr lang="en-US" sz="1100" b="1" dirty="0" smtClean="0">
                <a:solidFill>
                  <a:srgbClr val="C00000"/>
                </a:solidFill>
                <a:latin typeface="Century" panose="02040604050505020304" pitchFamily="18" charset="0"/>
                <a:cs typeface="Courier New" panose="02070309020205020404" pitchFamily="49" charset="0"/>
              </a:rPr>
              <a:t>datasets</a:t>
            </a:r>
          </a:p>
        </p:txBody>
      </p:sp>
      <p:sp>
        <p:nvSpPr>
          <p:cNvPr id="16" name="TextBox 15"/>
          <p:cNvSpPr txBox="1"/>
          <p:nvPr/>
        </p:nvSpPr>
        <p:spPr>
          <a:xfrm>
            <a:off x="5741036" y="4035330"/>
            <a:ext cx="838691"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secondary</a:t>
            </a:r>
          </a:p>
          <a:p>
            <a:pPr algn="ctr"/>
            <a:r>
              <a:rPr lang="en-US" sz="1100" b="1" dirty="0" smtClean="0">
                <a:solidFill>
                  <a:srgbClr val="C00000"/>
                </a:solidFill>
                <a:latin typeface="Century" panose="02040604050505020304" pitchFamily="18" charset="0"/>
                <a:cs typeface="Courier New" panose="02070309020205020404" pitchFamily="49" charset="0"/>
              </a:rPr>
              <a:t>datasets</a:t>
            </a:r>
          </a:p>
        </p:txBody>
      </p:sp>
      <p:sp>
        <p:nvSpPr>
          <p:cNvPr id="18" name="TextBox 17"/>
          <p:cNvSpPr txBox="1"/>
          <p:nvPr/>
        </p:nvSpPr>
        <p:spPr>
          <a:xfrm>
            <a:off x="7255831" y="3573144"/>
            <a:ext cx="984565"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publications</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19" name="TextBox 18"/>
          <p:cNvSpPr txBox="1"/>
          <p:nvPr/>
        </p:nvSpPr>
        <p:spPr>
          <a:xfrm>
            <a:off x="6739246" y="2220769"/>
            <a:ext cx="1231427" cy="600164"/>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curated</a:t>
            </a:r>
          </a:p>
          <a:p>
            <a:pPr algn="ctr"/>
            <a:r>
              <a:rPr lang="en-US" sz="1100" b="1" dirty="0" smtClean="0">
                <a:solidFill>
                  <a:srgbClr val="C00000"/>
                </a:solidFill>
                <a:latin typeface="Century" panose="02040604050505020304" pitchFamily="18" charset="0"/>
                <a:cs typeface="Courier New" panose="02070309020205020404" pitchFamily="49" charset="0"/>
              </a:rPr>
              <a:t>shared/archived</a:t>
            </a:r>
          </a:p>
          <a:p>
            <a:pPr algn="ctr"/>
            <a:r>
              <a:rPr lang="en-US" sz="1100" b="1" dirty="0" smtClean="0">
                <a:solidFill>
                  <a:srgbClr val="C00000"/>
                </a:solidFill>
                <a:latin typeface="Century" panose="02040604050505020304" pitchFamily="18" charset="0"/>
                <a:cs typeface="Courier New" panose="02070309020205020404" pitchFamily="49" charset="0"/>
              </a:rPr>
              <a:t>data sets</a:t>
            </a:r>
          </a:p>
        </p:txBody>
      </p:sp>
      <p:sp>
        <p:nvSpPr>
          <p:cNvPr id="22" name="TextBox 21"/>
          <p:cNvSpPr txBox="1"/>
          <p:nvPr/>
        </p:nvSpPr>
        <p:spPr>
          <a:xfrm>
            <a:off x="6944996" y="4464430"/>
            <a:ext cx="1588548" cy="451406"/>
          </a:xfrm>
          <a:prstGeom prst="rect">
            <a:avLst/>
          </a:prstGeom>
          <a:noFill/>
        </p:spPr>
        <p:txBody>
          <a:bodyPr wrap="square" rtlCol="0">
            <a:spAutoFit/>
          </a:bodyPr>
          <a:lstStyle/>
          <a:p>
            <a:pPr algn="ctr">
              <a:lnSpc>
                <a:spcPts val="1400"/>
              </a:lnSpc>
            </a:pPr>
            <a:r>
              <a:rPr lang="en-US" sz="1100" b="1" dirty="0" smtClean="0">
                <a:solidFill>
                  <a:srgbClr val="C00000"/>
                </a:solidFill>
                <a:latin typeface="Century" panose="02040604050505020304" pitchFamily="18" charset="0"/>
                <a:cs typeface="Courier New" panose="02070309020205020404" pitchFamily="49" charset="0"/>
              </a:rPr>
              <a:t>project repositories</a:t>
            </a:r>
          </a:p>
          <a:p>
            <a:pPr algn="ctr">
              <a:lnSpc>
                <a:spcPts val="1400"/>
              </a:lnSpc>
            </a:pPr>
            <a:r>
              <a:rPr lang="en-US" sz="1100" b="1" dirty="0" smtClean="0">
                <a:solidFill>
                  <a:srgbClr val="C00000"/>
                </a:solidFill>
                <a:latin typeface="Century" panose="02040604050505020304" pitchFamily="18" charset="0"/>
                <a:cs typeface="Courier New" panose="02070309020205020404" pitchFamily="49" charset="0"/>
              </a:rPr>
              <a:t>(</a:t>
            </a:r>
            <a:r>
              <a:rPr lang="en-US" sz="1100" b="1" dirty="0" err="1" smtClean="0">
                <a:solidFill>
                  <a:srgbClr val="C00000"/>
                </a:solidFill>
                <a:latin typeface="Century" panose="02040604050505020304" pitchFamily="18" charset="0"/>
                <a:cs typeface="Courier New" panose="02070309020205020404" pitchFamily="49" charset="0"/>
              </a:rPr>
              <a:t>github</a:t>
            </a:r>
            <a:r>
              <a:rPr lang="en-US" sz="1100" b="1" dirty="0" smtClean="0">
                <a:solidFill>
                  <a:srgbClr val="C00000"/>
                </a:solidFill>
                <a:latin typeface="Century" panose="02040604050505020304" pitchFamily="18" charset="0"/>
                <a:cs typeface="Courier New" panose="02070309020205020404" pitchFamily="49" charset="0"/>
              </a:rPr>
              <a:t>, OSF)</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10" name="TextBox 9"/>
          <p:cNvSpPr txBox="1"/>
          <p:nvPr/>
        </p:nvSpPr>
        <p:spPr>
          <a:xfrm>
            <a:off x="499484" y="1981200"/>
            <a:ext cx="1353256"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funding proposals</a:t>
            </a:r>
          </a:p>
        </p:txBody>
      </p:sp>
      <p:sp>
        <p:nvSpPr>
          <p:cNvPr id="36" name="TextBox 35"/>
          <p:cNvSpPr txBox="1"/>
          <p:nvPr/>
        </p:nvSpPr>
        <p:spPr>
          <a:xfrm>
            <a:off x="1855842" y="3497776"/>
            <a:ext cx="1406154"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data  management</a:t>
            </a:r>
          </a:p>
          <a:p>
            <a:pPr algn="ctr"/>
            <a:r>
              <a:rPr lang="en-US" sz="1100" b="1" dirty="0" smtClean="0">
                <a:solidFill>
                  <a:srgbClr val="C00000"/>
                </a:solidFill>
                <a:latin typeface="Century" panose="02040604050505020304" pitchFamily="18" charset="0"/>
                <a:cs typeface="Courier New" panose="02070309020205020404" pitchFamily="49" charset="0"/>
              </a:rPr>
              <a:t>plans</a:t>
            </a:r>
            <a:endParaRPr lang="en-US" sz="1100" b="1" dirty="0">
              <a:solidFill>
                <a:srgbClr val="C00000"/>
              </a:solidFill>
              <a:latin typeface="Century" panose="02040604050505020304" pitchFamily="18" charset="0"/>
              <a:cs typeface="Courier New" panose="02070309020205020404" pitchFamily="49" charset="0"/>
            </a:endParaRPr>
          </a:p>
        </p:txBody>
      </p:sp>
      <p:sp>
        <p:nvSpPr>
          <p:cNvPr id="37" name="Rectangle 36"/>
          <p:cNvSpPr/>
          <p:nvPr/>
        </p:nvSpPr>
        <p:spPr>
          <a:xfrm>
            <a:off x="3541396" y="4189813"/>
            <a:ext cx="1066800" cy="649888"/>
          </a:xfrm>
          <a:prstGeom prst="rect">
            <a:avLst/>
          </a:prstGeom>
          <a:solidFill>
            <a:srgbClr val="A8A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617596" y="4065904"/>
            <a:ext cx="1077538" cy="261610"/>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presentations</a:t>
            </a:r>
          </a:p>
        </p:txBody>
      </p:sp>
      <p:sp>
        <p:nvSpPr>
          <p:cNvPr id="39" name="Rectangle 38"/>
          <p:cNvSpPr/>
          <p:nvPr/>
        </p:nvSpPr>
        <p:spPr>
          <a:xfrm>
            <a:off x="5878018" y="4566740"/>
            <a:ext cx="1066800" cy="262801"/>
          </a:xfrm>
          <a:prstGeom prst="rect">
            <a:avLst/>
          </a:prstGeom>
          <a:solidFill>
            <a:srgbClr val="A8A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453744" y="4325441"/>
            <a:ext cx="1306128" cy="261610"/>
          </a:xfrm>
          <a:prstGeom prst="rect">
            <a:avLst/>
          </a:prstGeom>
          <a:noFill/>
        </p:spPr>
        <p:txBody>
          <a:bodyPr wrap="squar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code /  pipelines</a:t>
            </a:r>
          </a:p>
        </p:txBody>
      </p:sp>
      <p:sp>
        <p:nvSpPr>
          <p:cNvPr id="41" name="TextBox 40"/>
          <p:cNvSpPr txBox="1"/>
          <p:nvPr/>
        </p:nvSpPr>
        <p:spPr>
          <a:xfrm>
            <a:off x="5977091" y="4424886"/>
            <a:ext cx="739305" cy="430887"/>
          </a:xfrm>
          <a:prstGeom prst="rect">
            <a:avLst/>
          </a:prstGeom>
          <a:noFill/>
        </p:spPr>
        <p:txBody>
          <a:bodyPr wrap="none" rtlCol="0">
            <a:spAutoFit/>
          </a:bodyPr>
          <a:lstStyle/>
          <a:p>
            <a:pPr algn="ctr"/>
            <a:r>
              <a:rPr lang="en-US" sz="1100" b="1" dirty="0" smtClean="0">
                <a:solidFill>
                  <a:srgbClr val="C00000"/>
                </a:solidFill>
                <a:latin typeface="Century" panose="02040604050505020304" pitchFamily="18" charset="0"/>
                <a:cs typeface="Courier New" panose="02070309020205020404" pitchFamily="49" charset="0"/>
              </a:rPr>
              <a:t>progress</a:t>
            </a:r>
          </a:p>
          <a:p>
            <a:pPr algn="ctr"/>
            <a:r>
              <a:rPr lang="en-US" sz="1100" b="1" dirty="0" smtClean="0">
                <a:solidFill>
                  <a:srgbClr val="C00000"/>
                </a:solidFill>
                <a:latin typeface="Century" panose="02040604050505020304" pitchFamily="18" charset="0"/>
                <a:cs typeface="Courier New" panose="02070309020205020404" pitchFamily="49" charset="0"/>
              </a:rPr>
              <a:t>reports</a:t>
            </a:r>
          </a:p>
        </p:txBody>
      </p:sp>
      <p:pic>
        <p:nvPicPr>
          <p:cNvPr id="42" name="Picture 41" descr="ResearchLifecycle_ImageOnly.png"/>
          <p:cNvPicPr>
            <a:picLocks noChangeAspect="1"/>
          </p:cNvPicPr>
          <p:nvPr/>
        </p:nvPicPr>
        <p:blipFill rotWithShape="1">
          <a:blip r:embed="rId3">
            <a:extLst>
              <a:ext uri="{28A0092B-C50C-407E-A947-70E740481C1C}">
                <a14:useLocalDpi xmlns:a14="http://schemas.microsoft.com/office/drawing/2010/main" val="0"/>
              </a:ext>
            </a:extLst>
          </a:blip>
          <a:srcRect l="8180" t="64144" r="71033" b="15362"/>
          <a:stretch/>
        </p:blipFill>
        <p:spPr>
          <a:xfrm>
            <a:off x="1574308" y="4590419"/>
            <a:ext cx="1585185" cy="733241"/>
          </a:xfrm>
          <a:prstGeom prst="rect">
            <a:avLst/>
          </a:prstGeom>
        </p:spPr>
      </p:pic>
      <p:sp>
        <p:nvSpPr>
          <p:cNvPr id="46" name="TextBox 45"/>
          <p:cNvSpPr txBox="1"/>
          <p:nvPr/>
        </p:nvSpPr>
        <p:spPr>
          <a:xfrm>
            <a:off x="3394780" y="4551233"/>
            <a:ext cx="723853" cy="307777"/>
          </a:xfrm>
          <a:prstGeom prst="rect">
            <a:avLst/>
          </a:prstGeom>
          <a:noFill/>
        </p:spPr>
        <p:txBody>
          <a:bodyPr wrap="none" rtlCol="0">
            <a:spAutoFit/>
          </a:bodyPr>
          <a:lstStyle/>
          <a:p>
            <a:r>
              <a:rPr lang="en-US" sz="1400" dirty="0" smtClean="0"/>
              <a:t>Project</a:t>
            </a:r>
            <a:endParaRPr lang="en-US" sz="1400" dirty="0"/>
          </a:p>
        </p:txBody>
      </p:sp>
      <p:sp>
        <p:nvSpPr>
          <p:cNvPr id="26" name="Title 2"/>
          <p:cNvSpPr txBox="1">
            <a:spLocks/>
          </p:cNvSpPr>
          <p:nvPr/>
        </p:nvSpPr>
        <p:spPr>
          <a:xfrm>
            <a:off x="0" y="304800"/>
            <a:ext cx="9144000" cy="1447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
            <a:r>
              <a:rPr lang="en-US" sz="3400" b="1" dirty="0" smtClean="0">
                <a:solidFill>
                  <a:srgbClr val="C00000"/>
                </a:solidFill>
              </a:rPr>
              <a:t>Research objects</a:t>
            </a:r>
            <a:r>
              <a:rPr lang="en-US" sz="3400" b="1" dirty="0" smtClean="0"/>
              <a:t> </a:t>
            </a:r>
            <a:r>
              <a:rPr lang="en-US" sz="3400" dirty="0" smtClean="0"/>
              <a:t>are information artifacts that     are </a:t>
            </a:r>
            <a:r>
              <a:rPr lang="en-US" sz="3400" dirty="0" smtClean="0"/>
              <a:t>utilized or produced in the research lifecycle</a:t>
            </a:r>
            <a:r>
              <a:rPr lang="en-US" sz="3400" dirty="0" smtClean="0"/>
              <a:t> </a:t>
            </a:r>
            <a:endParaRPr lang="en-US" sz="3400" dirty="0"/>
          </a:p>
        </p:txBody>
      </p:sp>
      <p:sp>
        <p:nvSpPr>
          <p:cNvPr id="28" name="Title 2"/>
          <p:cNvSpPr txBox="1">
            <a:spLocks/>
          </p:cNvSpPr>
          <p:nvPr/>
        </p:nvSpPr>
        <p:spPr>
          <a:xfrm>
            <a:off x="-38956" y="5257800"/>
            <a:ext cx="9144000" cy="1447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
            <a:r>
              <a:rPr lang="en-US" sz="2800" i="1" dirty="0" smtClean="0">
                <a:solidFill>
                  <a:srgbClr val="C00000"/>
                </a:solidFill>
              </a:rPr>
              <a:t>Metadata about research objects is becoming increasingly important in todays data intensive research paradigm</a:t>
            </a:r>
            <a:endParaRPr lang="en-US" sz="2800" dirty="0"/>
          </a:p>
        </p:txBody>
      </p:sp>
      <p:sp>
        <p:nvSpPr>
          <p:cNvPr id="29" name="Rectangle 28"/>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56344" y="1752600"/>
            <a:ext cx="8382856" cy="38100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10" descr="C:\Users\brushm\AppData\Roaming\PixelMetrics\CaptureWiz\Temp\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368" y="1829526"/>
            <a:ext cx="1828500" cy="866133"/>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5" name="Picture 2" descr="C:\Users\brushm\AppData\Roaming\PixelMetrics\CaptureWiz\Temp\3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647" y="4077822"/>
            <a:ext cx="2408918" cy="665224"/>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6" name="Picture 4" descr="C:\Users\brushm\AppData\Roaming\PixelMetrics\CaptureWiz\Temp\3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9727" y="3907835"/>
            <a:ext cx="1402275" cy="835211"/>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 name="Picture 6" descr="C:\Users\brushm\AppData\Roaming\PixelMetrics\CaptureWiz\Temp\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0942" y="1766671"/>
            <a:ext cx="1013551" cy="908039"/>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 name="Picture 8" descr="C:\Users\brushm\AppData\Roaming\PixelMetrics\CaptureWiz\Temp\4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829526"/>
            <a:ext cx="1459418" cy="845184"/>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12" descr="C:\Users\brushm\AppData\Roaming\PixelMetrics\CaptureWiz\Temp\4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365" y="3364669"/>
            <a:ext cx="2135115" cy="563994"/>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4218417" y="1752600"/>
            <a:ext cx="1314339" cy="1248169"/>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4227698" y="1872364"/>
            <a:ext cx="1298671" cy="1180432"/>
            <a:chOff x="-2294596" y="4119745"/>
            <a:chExt cx="1292341" cy="1203140"/>
          </a:xfrm>
          <a:effectLst/>
        </p:grpSpPr>
        <p:pic>
          <p:nvPicPr>
            <p:cNvPr id="67" name="Picture 4" descr="C:\Users\brushm\AppData\Roaming\PixelMetrics\CaptureWiz\Temp\3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57400" y="4119745"/>
              <a:ext cx="869827" cy="89399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294596" y="4953553"/>
              <a:ext cx="1292341" cy="369332"/>
            </a:xfrm>
            <a:prstGeom prst="rect">
              <a:avLst/>
            </a:prstGeom>
            <a:noFill/>
          </p:spPr>
          <p:txBody>
            <a:bodyPr wrap="none" rtlCol="0">
              <a:spAutoFit/>
            </a:bodyPr>
            <a:lstStyle/>
            <a:p>
              <a:r>
                <a:rPr lang="en-US" b="1" dirty="0" smtClean="0">
                  <a:solidFill>
                    <a:srgbClr val="F79747"/>
                  </a:solidFill>
                  <a:latin typeface="AngsanaUPC" panose="02020603050405020304" pitchFamily="18" charset="-34"/>
                  <a:cs typeface="AngsanaUPC" panose="02020603050405020304" pitchFamily="18" charset="-34"/>
                </a:rPr>
                <a:t>DATA SEARCH</a:t>
              </a:r>
              <a:endParaRPr lang="en-US" b="1" dirty="0">
                <a:solidFill>
                  <a:srgbClr val="F79747"/>
                </a:solidFill>
                <a:latin typeface="AngsanaUPC" panose="02020603050405020304" pitchFamily="18" charset="-34"/>
                <a:cs typeface="AngsanaUPC" panose="02020603050405020304" pitchFamily="18" charset="-34"/>
              </a:endParaRPr>
            </a:p>
          </p:txBody>
        </p:sp>
      </p:grpSp>
      <p:sp>
        <p:nvSpPr>
          <p:cNvPr id="69" name="TextBox 68"/>
          <p:cNvSpPr txBox="1"/>
          <p:nvPr/>
        </p:nvSpPr>
        <p:spPr>
          <a:xfrm>
            <a:off x="3331353" y="166622"/>
            <a:ext cx="2933816" cy="6447919"/>
          </a:xfrm>
          <a:prstGeom prst="rect">
            <a:avLst/>
          </a:prstGeom>
          <a:noFill/>
        </p:spPr>
        <p:txBody>
          <a:bodyPr wrap="none" rtlCol="0">
            <a:spAutoFit/>
          </a:bodyPr>
          <a:lstStyle/>
          <a:p>
            <a:r>
              <a:rPr lang="en-US" sz="41300" dirty="0" smtClean="0">
                <a:solidFill>
                  <a:srgbClr val="FF0000"/>
                </a:solidFill>
              </a:rPr>
              <a:t>X</a:t>
            </a:r>
            <a:endParaRPr lang="en-US" sz="41300" dirty="0">
              <a:solidFill>
                <a:srgbClr val="FF0000"/>
              </a:solidFill>
            </a:endParaRPr>
          </a:p>
        </p:txBody>
      </p:sp>
    </p:spTree>
    <p:extLst>
      <p:ext uri="{BB962C8B-B14F-4D97-AF65-F5344CB8AC3E}">
        <p14:creationId xmlns:p14="http://schemas.microsoft.com/office/powerpoint/2010/main" val="1036480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10476" y="1398144"/>
            <a:ext cx="5711784" cy="5257800"/>
          </a:xfrm>
        </p:spPr>
        <p:txBody>
          <a:bodyPr>
            <a:normAutofit fontScale="85000" lnSpcReduction="10000"/>
          </a:bodyPr>
          <a:lstStyle/>
          <a:p>
            <a:pPr marL="77788" lvl="1" indent="0" fontAlgn="ctr">
              <a:spcBef>
                <a:spcPts val="1800"/>
              </a:spcBef>
              <a:buNone/>
            </a:pPr>
            <a:r>
              <a:rPr lang="en-US" sz="3600" b="1" dirty="0" smtClean="0"/>
              <a:t> Facilitate Internal Efficiencies</a:t>
            </a:r>
          </a:p>
          <a:p>
            <a:pPr marL="971550" lvl="1" indent="-514350" fontAlgn="ctr">
              <a:lnSpc>
                <a:spcPct val="110000"/>
              </a:lnSpc>
              <a:spcBef>
                <a:spcPts val="600"/>
              </a:spcBef>
              <a:buFont typeface="+mj-lt"/>
              <a:buAutoNum type="arabicPeriod"/>
            </a:pPr>
            <a:r>
              <a:rPr lang="en-US" dirty="0"/>
              <a:t>C</a:t>
            </a:r>
            <a:r>
              <a:rPr lang="en-US" dirty="0" smtClean="0"/>
              <a:t>onceptual alignment and communication </a:t>
            </a:r>
          </a:p>
          <a:p>
            <a:pPr marL="971550" lvl="1" indent="-514350" fontAlgn="ctr">
              <a:lnSpc>
                <a:spcPct val="110000"/>
              </a:lnSpc>
              <a:spcBef>
                <a:spcPts val="1200"/>
              </a:spcBef>
              <a:buFont typeface="+mj-lt"/>
              <a:buAutoNum type="arabicPeriod"/>
            </a:pPr>
            <a:r>
              <a:rPr lang="en-US" dirty="0" smtClean="0"/>
              <a:t>Uniform  </a:t>
            </a:r>
            <a:r>
              <a:rPr lang="en-US" dirty="0"/>
              <a:t>collection </a:t>
            </a:r>
            <a:r>
              <a:rPr lang="en-US" dirty="0" smtClean="0"/>
              <a:t>of metadata                           </a:t>
            </a:r>
            <a:r>
              <a:rPr lang="en-US" dirty="0" smtClean="0"/>
              <a:t>across</a:t>
            </a:r>
            <a:r>
              <a:rPr lang="en-US" dirty="0" smtClean="0"/>
              <a:t> </a:t>
            </a:r>
            <a:r>
              <a:rPr lang="en-US" dirty="0"/>
              <a:t>Elsevier </a:t>
            </a:r>
            <a:r>
              <a:rPr lang="en-US" dirty="0" smtClean="0"/>
              <a:t>systems</a:t>
            </a:r>
          </a:p>
          <a:p>
            <a:pPr marL="57150" indent="0" fontAlgn="ctr">
              <a:spcBef>
                <a:spcPts val="2400"/>
              </a:spcBef>
              <a:buNone/>
            </a:pPr>
            <a:r>
              <a:rPr lang="en-US" b="1" dirty="0" smtClean="0"/>
              <a:t> </a:t>
            </a:r>
            <a:r>
              <a:rPr lang="en-US" sz="3600" b="1" dirty="0" smtClean="0"/>
              <a:t>Support Community Integration</a:t>
            </a:r>
            <a:endParaRPr lang="en-US" b="1" dirty="0"/>
          </a:p>
          <a:p>
            <a:pPr marL="971550" lvl="1" indent="-514350" fontAlgn="ctr">
              <a:lnSpc>
                <a:spcPct val="110000"/>
              </a:lnSpc>
              <a:spcBef>
                <a:spcPts val="600"/>
              </a:spcBef>
              <a:buFont typeface="+mj-lt"/>
              <a:buAutoNum type="arabicPeriod"/>
            </a:pPr>
            <a:r>
              <a:rPr lang="en-US" dirty="0"/>
              <a:t>M</a:t>
            </a:r>
            <a:r>
              <a:rPr lang="en-US" dirty="0" smtClean="0"/>
              <a:t>etadata integration </a:t>
            </a:r>
            <a:r>
              <a:rPr lang="en-US" dirty="0" smtClean="0"/>
              <a:t>for search </a:t>
            </a:r>
            <a:r>
              <a:rPr lang="en-US" dirty="0" smtClean="0"/>
              <a:t>across external systems </a:t>
            </a:r>
            <a:r>
              <a:rPr lang="en-US" dirty="0"/>
              <a:t>and </a:t>
            </a:r>
            <a:r>
              <a:rPr lang="en-US" dirty="0" smtClean="0"/>
              <a:t>research domains </a:t>
            </a:r>
            <a:endParaRPr lang="en-US" dirty="0"/>
          </a:p>
          <a:p>
            <a:pPr marL="971550" lvl="1" indent="-514350" fontAlgn="ctr">
              <a:lnSpc>
                <a:spcPct val="110000"/>
              </a:lnSpc>
              <a:spcBef>
                <a:spcPts val="1200"/>
              </a:spcBef>
              <a:buFont typeface="+mj-lt"/>
              <a:buAutoNum type="arabicPeriod"/>
            </a:pPr>
            <a:r>
              <a:rPr lang="en-US" dirty="0" smtClean="0"/>
              <a:t>Inform community metadata  standards for research objects</a:t>
            </a:r>
            <a:endParaRPr lang="en-US" dirty="0" smtClean="0"/>
          </a:p>
        </p:txBody>
      </p:sp>
      <p:sp>
        <p:nvSpPr>
          <p:cNvPr id="3" name="Title 2"/>
          <p:cNvSpPr>
            <a:spLocks noGrp="1"/>
          </p:cNvSpPr>
          <p:nvPr>
            <p:ph type="title"/>
          </p:nvPr>
        </p:nvSpPr>
        <p:spPr/>
        <p:txBody>
          <a:bodyPr>
            <a:normAutofit/>
          </a:bodyPr>
          <a:lstStyle/>
          <a:p>
            <a:r>
              <a:rPr lang="en-US" sz="4800" dirty="0" smtClean="0">
                <a:solidFill>
                  <a:srgbClr val="00B050"/>
                </a:solidFill>
              </a:rPr>
              <a:t>Applications for this Work</a:t>
            </a:r>
            <a:endParaRPr lang="en-US" sz="4800" dirty="0">
              <a:solidFill>
                <a:srgbClr val="00B050"/>
              </a:solidFill>
            </a:endParaRPr>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Users\brushm\AppData\Roaming\PixelMetrics\CaptureWiz\Temp\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237" y="2132301"/>
            <a:ext cx="1729711" cy="819338"/>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C:\Users\brushm\AppData\Roaming\PixelMetrics\CaptureWiz\Temp\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018" y="4527756"/>
            <a:ext cx="2348824" cy="648629"/>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C:\Users\brushm\AppData\Roaming\PixelMetrics\CaptureWiz\Temp\3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5488" y="3417204"/>
            <a:ext cx="1117572" cy="665640"/>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C:\Users\brushm\AppData\Roaming\PixelMetrics\CaptureWiz\Temp\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8800" y="5410200"/>
            <a:ext cx="1112579" cy="996758"/>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8" descr="C:\Users\brushm\AppData\Roaming\PixelMetrics\CaptureWiz\Temp\4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5437329"/>
            <a:ext cx="1532092" cy="887271"/>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5960808" y="3152954"/>
            <a:ext cx="1271251" cy="1219942"/>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990304" y="3206095"/>
            <a:ext cx="1346844" cy="1166801"/>
            <a:chOff x="-2267173" y="4119745"/>
            <a:chExt cx="1284585" cy="1196168"/>
          </a:xfrm>
          <a:effectLst/>
        </p:grpSpPr>
        <p:pic>
          <p:nvPicPr>
            <p:cNvPr id="14" name="Picture 4" descr="C:\Users\brushm\AppData\Roaming\PixelMetrics\CaptureWiz\Temp\3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7400" y="4119745"/>
              <a:ext cx="869827" cy="8939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67173" y="4921509"/>
              <a:ext cx="1284585" cy="394404"/>
            </a:xfrm>
            <a:prstGeom prst="rect">
              <a:avLst/>
            </a:prstGeom>
            <a:noFill/>
          </p:spPr>
          <p:txBody>
            <a:bodyPr wrap="none" rtlCol="0">
              <a:spAutoFit/>
            </a:bodyPr>
            <a:lstStyle/>
            <a:p>
              <a:r>
                <a:rPr lang="en-US" sz="1900" b="1" dirty="0" smtClean="0">
                  <a:solidFill>
                    <a:srgbClr val="F79747"/>
                  </a:solidFill>
                  <a:latin typeface="AngsanaUPC" panose="02020603050405020304" pitchFamily="18" charset="-34"/>
                  <a:cs typeface="AngsanaUPC" panose="02020603050405020304" pitchFamily="18" charset="-34"/>
                </a:rPr>
                <a:t>DATA SEARCH</a:t>
              </a:r>
              <a:endParaRPr lang="en-US" sz="1900" b="1" dirty="0">
                <a:solidFill>
                  <a:srgbClr val="F79747"/>
                </a:solidFill>
                <a:latin typeface="AngsanaUPC" panose="02020603050405020304" pitchFamily="18" charset="-34"/>
                <a:cs typeface="AngsanaUPC" panose="02020603050405020304" pitchFamily="18" charset="-34"/>
              </a:endParaRPr>
            </a:p>
          </p:txBody>
        </p:sp>
      </p:grpSp>
      <p:pic>
        <p:nvPicPr>
          <p:cNvPr id="16" name="Picture 15" descr="C:\Users\brushm\AppData\Roaming\PixelMetrics\CaptureWiz\Temp\4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5074" y="1327987"/>
            <a:ext cx="2248482" cy="593940"/>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454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1295400"/>
            <a:ext cx="8686800" cy="5257800"/>
          </a:xfrm>
        </p:spPr>
        <p:txBody>
          <a:bodyPr>
            <a:normAutofit/>
          </a:bodyPr>
          <a:lstStyle/>
          <a:p>
            <a:pPr marL="77788" lvl="1" indent="0" fontAlgn="ctr">
              <a:spcBef>
                <a:spcPts val="1800"/>
              </a:spcBef>
              <a:buNone/>
            </a:pPr>
            <a:r>
              <a:rPr lang="en-US" sz="3600" b="1" dirty="0" smtClean="0"/>
              <a:t> Facilitate Internal Efficiencies</a:t>
            </a:r>
          </a:p>
          <a:p>
            <a:pPr marL="971550" lvl="1" indent="-514350" fontAlgn="ctr">
              <a:spcBef>
                <a:spcPts val="600"/>
              </a:spcBef>
              <a:buFont typeface="+mj-lt"/>
              <a:buAutoNum type="arabicPeriod"/>
            </a:pPr>
            <a:r>
              <a:rPr lang="en-US" dirty="0"/>
              <a:t>C</a:t>
            </a:r>
            <a:r>
              <a:rPr lang="en-US" dirty="0" smtClean="0"/>
              <a:t>onceptual alignment and communication </a:t>
            </a:r>
          </a:p>
          <a:p>
            <a:pPr marL="971550" lvl="1" indent="-514350" fontAlgn="ctr">
              <a:spcBef>
                <a:spcPts val="1800"/>
              </a:spcBef>
              <a:buFont typeface="+mj-lt"/>
              <a:buAutoNum type="arabicPeriod"/>
            </a:pPr>
            <a:r>
              <a:rPr lang="en-US" dirty="0" smtClean="0"/>
              <a:t>Uniform  </a:t>
            </a:r>
            <a:r>
              <a:rPr lang="en-US" dirty="0"/>
              <a:t>collection </a:t>
            </a:r>
            <a:r>
              <a:rPr lang="en-US" dirty="0" smtClean="0"/>
              <a:t>of metadata </a:t>
            </a:r>
            <a:r>
              <a:rPr lang="en-US" dirty="0" smtClean="0"/>
              <a:t>across</a:t>
            </a:r>
            <a:r>
              <a:rPr lang="en-US" dirty="0" smtClean="0"/>
              <a:t> </a:t>
            </a:r>
            <a:r>
              <a:rPr lang="en-US" dirty="0"/>
              <a:t>Elsevier </a:t>
            </a:r>
            <a:r>
              <a:rPr lang="en-US" dirty="0" smtClean="0"/>
              <a:t>systems</a:t>
            </a:r>
          </a:p>
          <a:p>
            <a:pPr marL="57150" indent="0" fontAlgn="ctr">
              <a:spcBef>
                <a:spcPts val="1800"/>
              </a:spcBef>
              <a:buNone/>
            </a:pPr>
            <a:r>
              <a:rPr lang="en-US" b="1" dirty="0" smtClean="0"/>
              <a:t> </a:t>
            </a:r>
            <a:r>
              <a:rPr lang="en-US" sz="3600" b="1" dirty="0" smtClean="0"/>
              <a:t>Support Community Integration</a:t>
            </a:r>
            <a:endParaRPr lang="en-US" b="1" dirty="0"/>
          </a:p>
          <a:p>
            <a:pPr marL="971550" lvl="1" indent="-514350" fontAlgn="ctr">
              <a:spcBef>
                <a:spcPts val="600"/>
              </a:spcBef>
              <a:buFont typeface="+mj-lt"/>
              <a:buAutoNum type="arabicPeriod"/>
            </a:pPr>
            <a:r>
              <a:rPr lang="en-US" dirty="0"/>
              <a:t>M</a:t>
            </a:r>
            <a:r>
              <a:rPr lang="en-US" dirty="0" smtClean="0"/>
              <a:t>etadata integration for search </a:t>
            </a:r>
            <a:r>
              <a:rPr lang="en-US" dirty="0"/>
              <a:t>across </a:t>
            </a:r>
            <a:r>
              <a:rPr lang="en-US" dirty="0" smtClean="0"/>
              <a:t>external systems </a:t>
            </a:r>
            <a:r>
              <a:rPr lang="en-US" dirty="0"/>
              <a:t>and </a:t>
            </a:r>
            <a:r>
              <a:rPr lang="en-US" dirty="0" smtClean="0"/>
              <a:t>research domains </a:t>
            </a:r>
            <a:endParaRPr lang="en-US" dirty="0"/>
          </a:p>
          <a:p>
            <a:pPr marL="971550" lvl="1" indent="-514350" fontAlgn="ctr">
              <a:spcBef>
                <a:spcPts val="1800"/>
              </a:spcBef>
              <a:buFont typeface="+mj-lt"/>
              <a:buAutoNum type="arabicPeriod"/>
            </a:pPr>
            <a:r>
              <a:rPr lang="en-US" dirty="0" smtClean="0"/>
              <a:t>Inform community metadata  standards for research objects  (a universal metadata layer)</a:t>
            </a:r>
            <a:endParaRPr lang="en-US" dirty="0" smtClean="0"/>
          </a:p>
        </p:txBody>
      </p:sp>
      <p:sp>
        <p:nvSpPr>
          <p:cNvPr id="3" name="Title 2"/>
          <p:cNvSpPr>
            <a:spLocks noGrp="1"/>
          </p:cNvSpPr>
          <p:nvPr>
            <p:ph type="title"/>
          </p:nvPr>
        </p:nvSpPr>
        <p:spPr/>
        <p:txBody>
          <a:bodyPr>
            <a:normAutofit/>
          </a:bodyPr>
          <a:lstStyle/>
          <a:p>
            <a:r>
              <a:rPr lang="en-US" sz="4800" dirty="0" smtClean="0">
                <a:solidFill>
                  <a:srgbClr val="C00000"/>
                </a:solidFill>
              </a:rPr>
              <a:t>Applications for this Work</a:t>
            </a:r>
            <a:endParaRPr lang="en-US" sz="4800" dirty="0">
              <a:solidFill>
                <a:srgbClr val="C00000"/>
              </a:solidFill>
            </a:endParaRPr>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49720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1295400"/>
            <a:ext cx="8686800" cy="5257800"/>
          </a:xfrm>
        </p:spPr>
        <p:txBody>
          <a:bodyPr>
            <a:normAutofit/>
          </a:bodyPr>
          <a:lstStyle/>
          <a:p>
            <a:pPr marL="77788" lvl="1" indent="0" fontAlgn="ctr">
              <a:spcBef>
                <a:spcPts val="1800"/>
              </a:spcBef>
              <a:buNone/>
            </a:pPr>
            <a:r>
              <a:rPr lang="en-US" sz="3600" b="1" dirty="0" smtClean="0"/>
              <a:t> Facilitate Internal Efficiencies</a:t>
            </a:r>
          </a:p>
          <a:p>
            <a:pPr marL="971550" lvl="1" indent="-514350" fontAlgn="ctr">
              <a:spcBef>
                <a:spcPts val="600"/>
              </a:spcBef>
              <a:buFont typeface="+mj-lt"/>
              <a:buAutoNum type="arabicPeriod"/>
            </a:pPr>
            <a:r>
              <a:rPr lang="en-US" dirty="0"/>
              <a:t>C</a:t>
            </a:r>
            <a:r>
              <a:rPr lang="en-US" dirty="0" smtClean="0"/>
              <a:t>onceptual alignment and communication </a:t>
            </a:r>
          </a:p>
          <a:p>
            <a:pPr marL="971550" lvl="1" indent="-514350" fontAlgn="ctr">
              <a:spcBef>
                <a:spcPts val="1800"/>
              </a:spcBef>
              <a:buFont typeface="+mj-lt"/>
              <a:buAutoNum type="arabicPeriod"/>
            </a:pPr>
            <a:r>
              <a:rPr lang="en-US" dirty="0" smtClean="0"/>
              <a:t>Uniform  </a:t>
            </a:r>
            <a:r>
              <a:rPr lang="en-US" dirty="0"/>
              <a:t>collection </a:t>
            </a:r>
            <a:r>
              <a:rPr lang="en-US" dirty="0" smtClean="0"/>
              <a:t>of metadata                           </a:t>
            </a:r>
            <a:r>
              <a:rPr lang="en-US" dirty="0" smtClean="0"/>
              <a:t>across</a:t>
            </a:r>
            <a:r>
              <a:rPr lang="en-US" dirty="0" smtClean="0"/>
              <a:t> </a:t>
            </a:r>
            <a:r>
              <a:rPr lang="en-US" dirty="0"/>
              <a:t>Elsevier </a:t>
            </a:r>
            <a:r>
              <a:rPr lang="en-US" dirty="0" smtClean="0"/>
              <a:t>systems</a:t>
            </a:r>
          </a:p>
          <a:p>
            <a:pPr marL="57150" indent="0" fontAlgn="ctr">
              <a:spcBef>
                <a:spcPts val="3000"/>
              </a:spcBef>
              <a:buNone/>
            </a:pPr>
            <a:r>
              <a:rPr lang="en-US" b="1" dirty="0" smtClean="0"/>
              <a:t> </a:t>
            </a:r>
            <a:r>
              <a:rPr lang="en-US" sz="3600" b="1" dirty="0" smtClean="0"/>
              <a:t>Support Community Integration</a:t>
            </a:r>
            <a:endParaRPr lang="en-US" b="1" dirty="0"/>
          </a:p>
          <a:p>
            <a:pPr marL="971550" lvl="1" indent="-514350" fontAlgn="ctr">
              <a:spcBef>
                <a:spcPts val="600"/>
              </a:spcBef>
              <a:buFont typeface="+mj-lt"/>
              <a:buAutoNum type="arabicPeriod"/>
            </a:pPr>
            <a:r>
              <a:rPr lang="en-US" dirty="0"/>
              <a:t>M</a:t>
            </a:r>
            <a:r>
              <a:rPr lang="en-US" dirty="0" smtClean="0"/>
              <a:t>etadata integration for search </a:t>
            </a:r>
            <a:r>
              <a:rPr lang="en-US" dirty="0"/>
              <a:t>across </a:t>
            </a:r>
            <a:r>
              <a:rPr lang="en-US" dirty="0" smtClean="0"/>
              <a:t>external systems </a:t>
            </a:r>
            <a:r>
              <a:rPr lang="en-US" dirty="0"/>
              <a:t>and </a:t>
            </a:r>
            <a:r>
              <a:rPr lang="en-US" dirty="0" smtClean="0"/>
              <a:t>research domains </a:t>
            </a:r>
            <a:endParaRPr lang="en-US" dirty="0"/>
          </a:p>
          <a:p>
            <a:pPr marL="971550" lvl="1" indent="-514350" fontAlgn="ctr">
              <a:spcBef>
                <a:spcPts val="1800"/>
              </a:spcBef>
              <a:buFont typeface="+mj-lt"/>
              <a:buAutoNum type="arabicPeriod"/>
            </a:pPr>
            <a:r>
              <a:rPr lang="en-US" dirty="0" smtClean="0"/>
              <a:t>Inform community metadata  standards for research objects  (a universal metadata layer)</a:t>
            </a:r>
            <a:endParaRPr lang="en-US" dirty="0" smtClean="0"/>
          </a:p>
        </p:txBody>
      </p:sp>
      <p:sp>
        <p:nvSpPr>
          <p:cNvPr id="3" name="Title 2"/>
          <p:cNvSpPr>
            <a:spLocks noGrp="1"/>
          </p:cNvSpPr>
          <p:nvPr>
            <p:ph type="title"/>
          </p:nvPr>
        </p:nvSpPr>
        <p:spPr/>
        <p:txBody>
          <a:bodyPr>
            <a:normAutofit/>
          </a:bodyPr>
          <a:lstStyle/>
          <a:p>
            <a:r>
              <a:rPr lang="en-US" sz="4800" dirty="0" smtClean="0">
                <a:solidFill>
                  <a:srgbClr val="C00000"/>
                </a:solidFill>
              </a:rPr>
              <a:t>Applications for this Work</a:t>
            </a:r>
            <a:endParaRPr lang="en-US" sz="4800" dirty="0">
              <a:solidFill>
                <a:srgbClr val="C00000"/>
              </a:solidFill>
            </a:endParaRPr>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C:\Users\brushm\AppData\Roaming\PixelMetrics\CaptureWiz\Temp\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850" y="2514600"/>
            <a:ext cx="1371600" cy="649706"/>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C:\Users\brushm\AppData\Roaming\PixelMetrics\CaptureWiz\Temp\3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675" y="3393979"/>
            <a:ext cx="1565599" cy="432341"/>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C:\Users\brushm\AppData\Roaming\PixelMetrics\CaptureWiz\Temp\3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9931" y="3975401"/>
            <a:ext cx="838200" cy="499242"/>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C:\Users\brushm\AppData\Roaming\PixelMetrics\CaptureWiz\Temp\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3753" y="2514601"/>
            <a:ext cx="725200" cy="649706"/>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8" descr="C:\Users\brushm\AppData\Roaming\PixelMetrics\CaptureWiz\Temp\4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83663" y="1271770"/>
            <a:ext cx="1212537" cy="702209"/>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7837394" y="1400852"/>
            <a:ext cx="926668" cy="899423"/>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7800375" y="1465355"/>
            <a:ext cx="1039067" cy="879290"/>
            <a:chOff x="-2351274" y="4119745"/>
            <a:chExt cx="1466576" cy="1243702"/>
          </a:xfrm>
          <a:effectLst/>
        </p:grpSpPr>
        <p:pic>
          <p:nvPicPr>
            <p:cNvPr id="14" name="Picture 4" descr="C:\Users\brushm\AppData\Roaming\PixelMetrics\CaptureWiz\Temp\3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7400" y="4119745"/>
              <a:ext cx="869827" cy="8939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51274" y="4928115"/>
              <a:ext cx="1466576" cy="435332"/>
            </a:xfrm>
            <a:prstGeom prst="rect">
              <a:avLst/>
            </a:prstGeom>
            <a:noFill/>
          </p:spPr>
          <p:txBody>
            <a:bodyPr wrap="none" rtlCol="0">
              <a:spAutoFit/>
            </a:bodyPr>
            <a:lstStyle/>
            <a:p>
              <a:r>
                <a:rPr lang="en-US" sz="1400" b="1" dirty="0" smtClean="0">
                  <a:solidFill>
                    <a:srgbClr val="F79747"/>
                  </a:solidFill>
                  <a:latin typeface="AngsanaUPC" panose="02020603050405020304" pitchFamily="18" charset="-34"/>
                  <a:cs typeface="AngsanaUPC" panose="02020603050405020304" pitchFamily="18" charset="-34"/>
                </a:rPr>
                <a:t>DATA SEARCH</a:t>
              </a:r>
              <a:endParaRPr lang="en-US" sz="1400" b="1" dirty="0">
                <a:solidFill>
                  <a:srgbClr val="F79747"/>
                </a:solidFill>
                <a:latin typeface="AngsanaUPC" panose="02020603050405020304" pitchFamily="18" charset="-34"/>
                <a:cs typeface="AngsanaUPC" panose="02020603050405020304" pitchFamily="18" charset="-34"/>
              </a:endParaRPr>
            </a:p>
          </p:txBody>
        </p:sp>
      </p:grpSp>
      <p:pic>
        <p:nvPicPr>
          <p:cNvPr id="16" name="Picture 15" descr="C:\Users\brushm\AppData\Roaming\PixelMetrics\CaptureWiz\Temp\4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1541" y="3352427"/>
            <a:ext cx="1776052" cy="469147"/>
          </a:xfrm>
          <a:prstGeom prst="rect">
            <a:avLst/>
          </a:prstGeom>
          <a:noFill/>
          <a:effectLst>
            <a:outerShdw blurRad="508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0236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a:xfrm>
            <a:off x="441702" y="2362200"/>
            <a:ext cx="82296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09588">
              <a:spcBef>
                <a:spcPts val="1800"/>
              </a:spcBef>
              <a:buFont typeface="Wingdings" panose="05000000000000000000" pitchFamily="2" charset="2"/>
              <a:buChar char="§"/>
            </a:pPr>
            <a:r>
              <a:rPr lang="en-US" sz="2600" dirty="0" smtClean="0"/>
              <a:t>Experimental variables are universal </a:t>
            </a:r>
            <a:r>
              <a:rPr lang="en-US" sz="2600" dirty="0"/>
              <a:t>paradigm that describes how entities participate in  an experiment</a:t>
            </a:r>
          </a:p>
          <a:p>
            <a:pPr marL="509588">
              <a:spcBef>
                <a:spcPts val="1800"/>
              </a:spcBef>
              <a:buFont typeface="Wingdings" panose="05000000000000000000" pitchFamily="2" charset="2"/>
              <a:buChar char="§"/>
            </a:pPr>
            <a:r>
              <a:rPr lang="en-US" sz="2600" dirty="0"/>
              <a:t>Captures the aspects most important for researchers to discover, understand, and analyze it on their terms</a:t>
            </a:r>
          </a:p>
          <a:p>
            <a:pPr marL="509588">
              <a:spcBef>
                <a:spcPts val="1800"/>
              </a:spcBef>
              <a:buFont typeface="Wingdings" panose="05000000000000000000" pitchFamily="2" charset="2"/>
              <a:buChar char="§"/>
            </a:pPr>
            <a:r>
              <a:rPr lang="en-US" sz="2600" dirty="0"/>
              <a:t>This perspective is necessary to answer queries about cause and effect </a:t>
            </a:r>
          </a:p>
          <a:p>
            <a:pPr fontAlgn="ctr"/>
            <a:endParaRPr lang="en-US" sz="2400" dirty="0"/>
          </a:p>
          <a:p>
            <a:pPr marL="1263650" lvl="2" indent="-514350"/>
            <a:endParaRPr lang="en-US" sz="2000" dirty="0" smtClean="0"/>
          </a:p>
          <a:p>
            <a:pPr marL="857250" lvl="2"/>
            <a:endParaRPr lang="en-US" sz="1800" dirty="0" smtClean="0"/>
          </a:p>
          <a:p>
            <a:pPr lvl="2"/>
            <a:endParaRPr lang="en-US" sz="1800" dirty="0"/>
          </a:p>
        </p:txBody>
      </p:sp>
      <p:sp>
        <p:nvSpPr>
          <p:cNvPr id="6" name="Rectangle 5"/>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0" y="152400"/>
            <a:ext cx="8915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i="1" dirty="0" smtClean="0">
                <a:solidFill>
                  <a:srgbClr val="C00000"/>
                </a:solidFill>
              </a:rPr>
              <a:t>. . . But They Still Have Much to Offer </a:t>
            </a:r>
            <a:endParaRPr lang="en-US" sz="4000" i="1" dirty="0">
              <a:solidFill>
                <a:srgbClr val="C00000"/>
              </a:solidFill>
            </a:endParaRPr>
          </a:p>
        </p:txBody>
      </p:sp>
      <p:sp>
        <p:nvSpPr>
          <p:cNvPr id="10" name="Rectangle 9"/>
          <p:cNvSpPr/>
          <p:nvPr/>
        </p:nvSpPr>
        <p:spPr>
          <a:xfrm>
            <a:off x="303510" y="1084798"/>
            <a:ext cx="8458200" cy="1200329"/>
          </a:xfrm>
          <a:prstGeom prst="rect">
            <a:avLst/>
          </a:prstGeom>
        </p:spPr>
        <p:txBody>
          <a:bodyPr wrap="square">
            <a:spAutoFit/>
          </a:bodyPr>
          <a:lstStyle/>
          <a:p>
            <a:pPr algn="ctr" fontAlgn="ctr"/>
            <a:r>
              <a:rPr lang="en-US" sz="3600" dirty="0" smtClean="0">
                <a:solidFill>
                  <a:srgbClr val="002060"/>
                </a:solidFill>
              </a:rPr>
              <a:t>Converge </a:t>
            </a:r>
            <a:r>
              <a:rPr lang="en-US" sz="3600" dirty="0" smtClean="0">
                <a:solidFill>
                  <a:srgbClr val="002060"/>
                </a:solidFill>
              </a:rPr>
              <a:t>on </a:t>
            </a:r>
            <a:r>
              <a:rPr lang="en-US" sz="3600" dirty="0" smtClean="0">
                <a:solidFill>
                  <a:srgbClr val="002060"/>
                </a:solidFill>
              </a:rPr>
              <a:t>central relationship between </a:t>
            </a:r>
            <a:r>
              <a:rPr lang="en-US" sz="3600" i="1" dirty="0" smtClean="0">
                <a:solidFill>
                  <a:srgbClr val="002060"/>
                </a:solidFill>
              </a:rPr>
              <a:t>techniques</a:t>
            </a:r>
            <a:r>
              <a:rPr lang="en-US" sz="3600" dirty="0" smtClean="0">
                <a:solidFill>
                  <a:srgbClr val="002060"/>
                </a:solidFill>
              </a:rPr>
              <a:t>, </a:t>
            </a:r>
            <a:r>
              <a:rPr lang="en-US" sz="3600" i="1" dirty="0">
                <a:solidFill>
                  <a:srgbClr val="002060"/>
                </a:solidFill>
              </a:rPr>
              <a:t>specimens</a:t>
            </a:r>
            <a:r>
              <a:rPr lang="en-US" sz="3600" dirty="0">
                <a:solidFill>
                  <a:srgbClr val="002060"/>
                </a:solidFill>
              </a:rPr>
              <a:t>, and </a:t>
            </a:r>
            <a:r>
              <a:rPr lang="en-US" sz="3600" i="1" dirty="0" smtClean="0">
                <a:solidFill>
                  <a:srgbClr val="002060"/>
                </a:solidFill>
              </a:rPr>
              <a:t>variables </a:t>
            </a:r>
            <a:endParaRPr lang="en-US" sz="3600" i="1" dirty="0">
              <a:solidFill>
                <a:srgbClr val="002060"/>
              </a:solidFill>
            </a:endParaRPr>
          </a:p>
        </p:txBody>
      </p:sp>
      <p:sp>
        <p:nvSpPr>
          <p:cNvPr id="11" name="TextBox 10"/>
          <p:cNvSpPr txBox="1"/>
          <p:nvPr/>
        </p:nvSpPr>
        <p:spPr>
          <a:xfrm>
            <a:off x="975102" y="5369004"/>
            <a:ext cx="7391400" cy="646331"/>
          </a:xfrm>
          <a:prstGeom prst="rect">
            <a:avLst/>
          </a:prstGeom>
          <a:solidFill>
            <a:schemeClr val="bg1">
              <a:lumMod val="95000"/>
            </a:schemeClr>
          </a:solidFill>
          <a:ln w="38100">
            <a:solidFill>
              <a:schemeClr val="tx1"/>
            </a:solidFill>
          </a:ln>
        </p:spPr>
        <p:txBody>
          <a:bodyPr wrap="square" rtlCol="0">
            <a:spAutoFit/>
          </a:bodyPr>
          <a:lstStyle/>
          <a:p>
            <a:pPr algn="ctr"/>
            <a:r>
              <a:rPr lang="en-US" b="1" i="1" dirty="0" smtClean="0">
                <a:solidFill>
                  <a:srgbClr val="00B050"/>
                </a:solidFill>
                <a:latin typeface="Courier New" panose="02070309020205020404" pitchFamily="49" charset="0"/>
                <a:cs typeface="Courier New" panose="02070309020205020404" pitchFamily="49" charset="0"/>
              </a:rPr>
              <a:t>“Find </a:t>
            </a:r>
            <a:r>
              <a:rPr lang="en-US" b="1" i="1" dirty="0" smtClean="0">
                <a:solidFill>
                  <a:srgbClr val="00B050"/>
                </a:solidFill>
                <a:latin typeface="Courier New" panose="02070309020205020404" pitchFamily="49" charset="0"/>
                <a:cs typeface="Courier New" panose="02070309020205020404" pitchFamily="49" charset="0"/>
              </a:rPr>
              <a:t>datasets that measure the effect of chemical stress on hippocampal action potential </a:t>
            </a:r>
            <a:r>
              <a:rPr lang="en-US" b="1" i="1" dirty="0" smtClean="0">
                <a:solidFill>
                  <a:srgbClr val="00B050"/>
                </a:solidFill>
                <a:latin typeface="Courier New" panose="02070309020205020404" pitchFamily="49" charset="0"/>
                <a:cs typeface="Courier New" panose="02070309020205020404" pitchFamily="49" charset="0"/>
              </a:rPr>
              <a:t>activity”</a:t>
            </a:r>
            <a:endParaRPr lang="en-US" b="1" i="1" dirty="0">
              <a:solidFill>
                <a:srgbClr val="00B050"/>
              </a:solidFill>
              <a:latin typeface="Courier New" panose="02070309020205020404" pitchFamily="49" charset="0"/>
              <a:cs typeface="Courier New" panose="02070309020205020404" pitchFamily="49" charset="0"/>
            </a:endParaRPr>
          </a:p>
        </p:txBody>
      </p:sp>
      <p:sp>
        <p:nvSpPr>
          <p:cNvPr id="2" name="TextBox 1"/>
          <p:cNvSpPr txBox="1"/>
          <p:nvPr/>
        </p:nvSpPr>
        <p:spPr>
          <a:xfrm>
            <a:off x="2971800" y="76200"/>
            <a:ext cx="2933816" cy="6447919"/>
          </a:xfrm>
          <a:prstGeom prst="rect">
            <a:avLst/>
          </a:prstGeom>
          <a:noFill/>
        </p:spPr>
        <p:txBody>
          <a:bodyPr wrap="none" rtlCol="0">
            <a:spAutoFit/>
          </a:bodyPr>
          <a:lstStyle/>
          <a:p>
            <a:r>
              <a:rPr lang="en-US" sz="41300" dirty="0" smtClean="0">
                <a:solidFill>
                  <a:srgbClr val="FF0000"/>
                </a:solidFill>
              </a:rPr>
              <a:t>X</a:t>
            </a:r>
            <a:endParaRPr lang="en-US" sz="41300" dirty="0">
              <a:solidFill>
                <a:srgbClr val="FF0000"/>
              </a:solidFill>
            </a:endParaRPr>
          </a:p>
        </p:txBody>
      </p:sp>
    </p:spTree>
    <p:extLst>
      <p:ext uri="{BB962C8B-B14F-4D97-AF65-F5344CB8AC3E}">
        <p14:creationId xmlns:p14="http://schemas.microsoft.com/office/powerpoint/2010/main" val="4206326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0944" y="381000"/>
            <a:ext cx="9067800" cy="1077218"/>
          </a:xfrm>
          <a:prstGeom prst="rect">
            <a:avLst/>
          </a:prstGeom>
        </p:spPr>
        <p:txBody>
          <a:bodyPr wrap="square">
            <a:spAutoFit/>
          </a:bodyPr>
          <a:lstStyle/>
          <a:p>
            <a:pPr algn="ctr"/>
            <a:r>
              <a:rPr lang="en-US" sz="3200" dirty="0" smtClean="0"/>
              <a:t>CQ5: </a:t>
            </a:r>
            <a:r>
              <a:rPr lang="en-US" sz="3200" i="1" dirty="0" smtClean="0"/>
              <a:t>"Find </a:t>
            </a:r>
            <a:r>
              <a:rPr lang="en-US" sz="3200" b="1" i="1" dirty="0" smtClean="0">
                <a:solidFill>
                  <a:srgbClr val="FFCC00"/>
                </a:solidFill>
              </a:rPr>
              <a:t>gene expression </a:t>
            </a:r>
            <a:r>
              <a:rPr lang="en-US" sz="3200" i="1" dirty="0" smtClean="0"/>
              <a:t>data about the effect of </a:t>
            </a:r>
            <a:r>
              <a:rPr lang="en-US" sz="3200" b="1" i="1" dirty="0" smtClean="0">
                <a:solidFill>
                  <a:srgbClr val="F7923F"/>
                </a:solidFill>
              </a:rPr>
              <a:t>chemical stress</a:t>
            </a:r>
            <a:r>
              <a:rPr lang="en-US" sz="3200" b="1" i="1" dirty="0" smtClean="0"/>
              <a:t> </a:t>
            </a:r>
            <a:r>
              <a:rPr lang="en-US" sz="3200" i="1" dirty="0" smtClean="0"/>
              <a:t>in </a:t>
            </a:r>
            <a:r>
              <a:rPr lang="en-US" sz="3200" b="1" i="1" dirty="0" smtClean="0">
                <a:solidFill>
                  <a:srgbClr val="FF0000"/>
                </a:solidFill>
              </a:rPr>
              <a:t>mice</a:t>
            </a:r>
            <a:r>
              <a:rPr lang="en-US" sz="3200" i="1" dirty="0" smtClean="0">
                <a:solidFill>
                  <a:srgbClr val="C00000"/>
                </a:solidFill>
              </a:rPr>
              <a:t> </a:t>
            </a:r>
            <a:r>
              <a:rPr lang="en-US" sz="3200" i="1" dirty="0" smtClean="0"/>
              <a:t>with </a:t>
            </a:r>
            <a:r>
              <a:rPr lang="en-US" sz="3200" b="1" i="1" dirty="0" smtClean="0">
                <a:solidFill>
                  <a:srgbClr val="F7923F"/>
                </a:solidFill>
              </a:rPr>
              <a:t>memory defects</a:t>
            </a:r>
            <a:r>
              <a:rPr lang="en-US" sz="3200" i="1" dirty="0" smtClean="0"/>
              <a:t>"</a:t>
            </a:r>
            <a:r>
              <a:rPr lang="en-US" sz="3200" i="1" dirty="0" smtClean="0">
                <a:solidFill>
                  <a:srgbClr val="C00000"/>
                </a:solidFill>
              </a:rPr>
              <a:t> </a:t>
            </a:r>
            <a:endParaRPr lang="en-US" sz="3200" i="1" dirty="0" smtClean="0">
              <a:solidFill>
                <a:srgbClr val="C00000"/>
              </a:solidFill>
            </a:endParaRPr>
          </a:p>
        </p:txBody>
      </p:sp>
      <p:pic>
        <p:nvPicPr>
          <p:cNvPr id="48130" name="Picture 2" descr="C:\Users\brushm\AppData\Roaming\PixelMetrics\CaptureWiz\Temp\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2" y="1832610"/>
            <a:ext cx="8682838" cy="44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3114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457200" y="3810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C00000"/>
                </a:solidFill>
              </a:rPr>
              <a:t>CQ1: "Find datasets produced using  Illumina microarrays" </a:t>
            </a:r>
            <a:endParaRPr lang="en-US" sz="3200" dirty="0">
              <a:solidFill>
                <a:srgbClr val="C00000"/>
              </a:solidFill>
            </a:endParaRPr>
          </a:p>
        </p:txBody>
      </p:sp>
      <p:pic>
        <p:nvPicPr>
          <p:cNvPr id="52228" name="Picture 4" descr="C:\Users\brushm\AppData\Roaming\PixelMetrics\CaptureWiz\Temp\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68" y="1752600"/>
            <a:ext cx="8614372" cy="450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876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86690" y="358140"/>
            <a:ext cx="8839200" cy="1077218"/>
          </a:xfrm>
          <a:prstGeom prst="rect">
            <a:avLst/>
          </a:prstGeom>
        </p:spPr>
        <p:txBody>
          <a:bodyPr wrap="square">
            <a:spAutoFit/>
          </a:bodyPr>
          <a:lstStyle/>
          <a:p>
            <a:pPr algn="ctr"/>
            <a:r>
              <a:rPr lang="en-US" sz="3200" dirty="0" smtClean="0">
                <a:solidFill>
                  <a:srgbClr val="C00000"/>
                </a:solidFill>
              </a:rPr>
              <a:t>CQ2: “Find datasets about the impact of chemical exposure on gene expression using mouse models" </a:t>
            </a:r>
            <a:endParaRPr lang="en-US" sz="3200" dirty="0" smtClean="0">
              <a:solidFill>
                <a:srgbClr val="C00000"/>
              </a:solidFill>
            </a:endParaRPr>
          </a:p>
        </p:txBody>
      </p:sp>
      <p:pic>
        <p:nvPicPr>
          <p:cNvPr id="51202" name="Picture 2" descr="C:\Users\brushm\AppData\Roaming\PixelMetrics\CaptureWiz\Temp\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78" y="1752600"/>
            <a:ext cx="8675970" cy="449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4079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533400" y="446782"/>
            <a:ext cx="7772400" cy="1077218"/>
          </a:xfrm>
          <a:prstGeom prst="rect">
            <a:avLst/>
          </a:prstGeom>
        </p:spPr>
        <p:txBody>
          <a:bodyPr wrap="square">
            <a:spAutoFit/>
          </a:bodyPr>
          <a:lstStyle/>
          <a:p>
            <a:pPr algn="ctr"/>
            <a:r>
              <a:rPr lang="en-US" sz="3200" dirty="0" smtClean="0">
                <a:solidFill>
                  <a:srgbClr val="C00000"/>
                </a:solidFill>
              </a:rPr>
              <a:t>CQ3: "Find  data about the effects of </a:t>
            </a:r>
            <a:r>
              <a:rPr lang="en-US" sz="3200" dirty="0" err="1" smtClean="0">
                <a:solidFill>
                  <a:srgbClr val="C00000"/>
                </a:solidFill>
              </a:rPr>
              <a:t>arsenite</a:t>
            </a:r>
            <a:r>
              <a:rPr lang="en-US" sz="3200" dirty="0" smtClean="0">
                <a:solidFill>
                  <a:srgbClr val="C00000"/>
                </a:solidFill>
              </a:rPr>
              <a:t> exposure on the brain" </a:t>
            </a:r>
            <a:endParaRPr lang="en-US" sz="3200" dirty="0" smtClean="0">
              <a:solidFill>
                <a:srgbClr val="C00000"/>
              </a:solidFill>
            </a:endParaRPr>
          </a:p>
        </p:txBody>
      </p:sp>
      <p:pic>
        <p:nvPicPr>
          <p:cNvPr id="49156" name="Picture 4" descr="C:\Users\brushm\AppData\Roaming\PixelMetrics\CaptureWiz\Temp\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33" y="1752600"/>
            <a:ext cx="8698827" cy="450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15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28600" y="335340"/>
            <a:ext cx="8610600" cy="1077218"/>
          </a:xfrm>
          <a:prstGeom prst="rect">
            <a:avLst/>
          </a:prstGeom>
        </p:spPr>
        <p:txBody>
          <a:bodyPr wrap="square">
            <a:spAutoFit/>
          </a:bodyPr>
          <a:lstStyle/>
          <a:p>
            <a:pPr algn="ctr"/>
            <a:r>
              <a:rPr lang="en-US" sz="3200" dirty="0" smtClean="0">
                <a:solidFill>
                  <a:srgbClr val="C00000"/>
                </a:solidFill>
              </a:rPr>
              <a:t>CQ4: "Find data about gene expression in astrocytes from mouse models of Alzheimer’s" </a:t>
            </a:r>
            <a:endParaRPr lang="en-US" sz="3200" dirty="0" smtClean="0">
              <a:solidFill>
                <a:srgbClr val="C00000"/>
              </a:solidFill>
            </a:endParaRPr>
          </a:p>
        </p:txBody>
      </p:sp>
      <p:pic>
        <p:nvPicPr>
          <p:cNvPr id="50178" name="Picture 2" descr="C:\Users\brushm\AppData\Roaming\PixelMetrics\CaptureWiz\Temp\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20" y="1752600"/>
            <a:ext cx="8691535" cy="448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417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1601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621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82575"/>
            <a:ext cx="7772400" cy="1470025"/>
          </a:xfrm>
        </p:spPr>
        <p:txBody>
          <a:bodyPr>
            <a:normAutofit/>
          </a:bodyPr>
          <a:lstStyle/>
          <a:p>
            <a:r>
              <a:rPr lang="en-US" sz="5400" dirty="0" smtClean="0">
                <a:solidFill>
                  <a:srgbClr val="00B050"/>
                </a:solidFill>
              </a:rPr>
              <a:t>Today’s Topics</a:t>
            </a:r>
            <a:endParaRPr lang="en-US" sz="5400" dirty="0">
              <a:solidFill>
                <a:srgbClr val="00B050"/>
              </a:solidFill>
            </a:endParaRPr>
          </a:p>
        </p:txBody>
      </p:sp>
      <p:sp>
        <p:nvSpPr>
          <p:cNvPr id="6" name="Title 1"/>
          <p:cNvSpPr>
            <a:spLocks noGrp="1"/>
          </p:cNvSpPr>
          <p:nvPr>
            <p:ph type="subTitle" idx="1"/>
          </p:nvPr>
        </p:nvSpPr>
        <p:spPr>
          <a:xfrm>
            <a:off x="639306" y="1889760"/>
            <a:ext cx="8305800" cy="4267200"/>
          </a:xfrm>
        </p:spPr>
        <p:txBody>
          <a:bodyPr>
            <a:noAutofit/>
          </a:bodyPr>
          <a:lstStyle/>
          <a:p>
            <a:pPr marL="571500" indent="-571500" algn="l">
              <a:spcBef>
                <a:spcPts val="1800"/>
              </a:spcBef>
              <a:buFont typeface="+mj-lt"/>
              <a:buAutoNum type="romanUcPeriod"/>
            </a:pPr>
            <a:r>
              <a:rPr lang="en-US" b="1" dirty="0" smtClean="0">
                <a:solidFill>
                  <a:schemeClr val="tx1"/>
                </a:solidFill>
              </a:rPr>
              <a:t>Research Object Landscape Analysis</a:t>
            </a:r>
          </a:p>
          <a:p>
            <a:pPr marL="571500" indent="-571500" algn="l">
              <a:spcBef>
                <a:spcPts val="3000"/>
              </a:spcBef>
              <a:buFont typeface="+mj-lt"/>
              <a:buAutoNum type="romanUcPeriod"/>
            </a:pPr>
            <a:r>
              <a:rPr lang="en-US" b="1" dirty="0" smtClean="0">
                <a:solidFill>
                  <a:schemeClr val="tx1"/>
                </a:solidFill>
              </a:rPr>
              <a:t>Project Deliverables</a:t>
            </a:r>
          </a:p>
          <a:p>
            <a:pPr marL="971550" lvl="1" indent="-342900" algn="l">
              <a:buFont typeface="+mj-lt"/>
              <a:buAutoNum type="alphaUcPeriod"/>
            </a:pPr>
            <a:r>
              <a:rPr lang="en-US" sz="2600" dirty="0" smtClean="0">
                <a:solidFill>
                  <a:schemeClr val="tx1"/>
                </a:solidFill>
              </a:rPr>
              <a:t>Generic Metadata Recommendations</a:t>
            </a:r>
          </a:p>
          <a:p>
            <a:pPr marL="971550" lvl="1" indent="-342900" algn="l">
              <a:buFont typeface="+mj-lt"/>
              <a:buAutoNum type="alphaUcPeriod"/>
            </a:pPr>
            <a:r>
              <a:rPr lang="en-US" sz="2600" dirty="0" smtClean="0">
                <a:solidFill>
                  <a:schemeClr val="tx1"/>
                </a:solidFill>
              </a:rPr>
              <a:t>Reference Domain Model</a:t>
            </a:r>
          </a:p>
          <a:p>
            <a:pPr marL="971550" lvl="1" indent="-342900" algn="l">
              <a:buFont typeface="+mj-lt"/>
              <a:buAutoNum type="alphaUcPeriod"/>
            </a:pPr>
            <a:r>
              <a:rPr lang="en-US" sz="2600" dirty="0" smtClean="0">
                <a:solidFill>
                  <a:schemeClr val="tx1"/>
                </a:solidFill>
              </a:rPr>
              <a:t>Experimental Metadata Model (EMM)</a:t>
            </a:r>
          </a:p>
          <a:p>
            <a:pPr marL="571500" indent="-571500" algn="l">
              <a:spcBef>
                <a:spcPts val="3000"/>
              </a:spcBef>
              <a:buFont typeface="+mj-lt"/>
              <a:buAutoNum type="romanUcPeriod"/>
            </a:pPr>
            <a:r>
              <a:rPr lang="en-US" b="1" dirty="0" smtClean="0">
                <a:solidFill>
                  <a:schemeClr val="tx1"/>
                </a:solidFill>
              </a:rPr>
              <a:t>Next Steps and Recommendations</a:t>
            </a:r>
          </a:p>
          <a:p>
            <a:pPr marL="514350" indent="-514350" algn="l">
              <a:buFont typeface="+mj-lt"/>
              <a:buAutoNum type="romanUcPeriod"/>
            </a:pPr>
            <a:endParaRPr lang="en-US" sz="2800" b="1" dirty="0" smtClean="0">
              <a:solidFill>
                <a:schemeClr val="tx1"/>
              </a:solidFill>
            </a:endParaRPr>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53551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Evaluate by mapping experimental metadata records</a:t>
            </a:r>
            <a:endParaRPr lang="en-US" dirty="0"/>
          </a:p>
        </p:txBody>
      </p:sp>
      <p:sp>
        <p:nvSpPr>
          <p:cNvPr id="7" name="Content Placeholder 6"/>
          <p:cNvSpPr>
            <a:spLocks noGrp="1"/>
          </p:cNvSpPr>
          <p:nvPr>
            <p:ph idx="1"/>
          </p:nvPr>
        </p:nvSpPr>
        <p:spPr/>
        <p:txBody>
          <a:bodyPr/>
          <a:lstStyle/>
          <a:p>
            <a:r>
              <a:rPr lang="en-US" dirty="0" smtClean="0"/>
              <a:t>GEO</a:t>
            </a:r>
            <a:endParaRPr lang="en-US" dirty="0"/>
          </a:p>
        </p:txBody>
      </p:sp>
    </p:spTree>
    <p:extLst>
      <p:ext uri="{BB962C8B-B14F-4D97-AF65-F5344CB8AC3E}">
        <p14:creationId xmlns:p14="http://schemas.microsoft.com/office/powerpoint/2010/main" val="833761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5181600"/>
          </a:xfrm>
        </p:spPr>
        <p:txBody>
          <a:bodyPr>
            <a:normAutofit fontScale="77500" lnSpcReduction="20000"/>
          </a:bodyPr>
          <a:lstStyle/>
          <a:p>
            <a:r>
              <a:rPr lang="en-US" dirty="0" smtClean="0"/>
              <a:t/>
            </a:r>
            <a:br>
              <a:rPr lang="en-US" dirty="0" smtClean="0"/>
            </a:br>
            <a:r>
              <a:rPr lang="en-US" dirty="0" smtClean="0"/>
              <a:t/>
            </a:r>
            <a:br>
              <a:rPr lang="en-US" dirty="0" smtClean="0"/>
            </a:br>
            <a:r>
              <a:rPr lang="en-US" dirty="0"/>
              <a:t>Next steps. </a:t>
            </a:r>
            <a:endParaRPr lang="en-US" dirty="0" smtClean="0"/>
          </a:p>
          <a:p>
            <a:pPr marL="0" indent="0">
              <a:buNone/>
            </a:pPr>
            <a:endParaRPr lang="en-US" dirty="0" smtClean="0"/>
          </a:p>
          <a:p>
            <a:r>
              <a:rPr lang="en-US" dirty="0" smtClean="0"/>
              <a:t>Formally specify and document </a:t>
            </a:r>
            <a:r>
              <a:rPr lang="en-US" dirty="0"/>
              <a:t>the model. </a:t>
            </a:r>
            <a:endParaRPr lang="en-US" dirty="0" smtClean="0"/>
          </a:p>
          <a:p>
            <a:r>
              <a:rPr lang="en-US" dirty="0" smtClean="0"/>
              <a:t>Formally </a:t>
            </a:r>
            <a:r>
              <a:rPr lang="en-US" dirty="0"/>
              <a:t>test the model and iteratively improve. </a:t>
            </a:r>
            <a:endParaRPr lang="en-US" dirty="0" smtClean="0"/>
          </a:p>
          <a:p>
            <a:pPr lvl="1"/>
            <a:r>
              <a:rPr lang="en-US" dirty="0" smtClean="0"/>
              <a:t>Use </a:t>
            </a:r>
            <a:r>
              <a:rPr lang="en-US" dirty="0"/>
              <a:t>model to describe metadata from real data set examples. </a:t>
            </a:r>
            <a:endParaRPr lang="en-US" dirty="0" smtClean="0"/>
          </a:p>
          <a:p>
            <a:r>
              <a:rPr lang="en-US" dirty="0" smtClean="0"/>
              <a:t>Explore </a:t>
            </a:r>
            <a:r>
              <a:rPr lang="en-US" dirty="0"/>
              <a:t>interoperability with </a:t>
            </a:r>
            <a:r>
              <a:rPr lang="en-US" dirty="0" smtClean="0"/>
              <a:t>DDI-</a:t>
            </a:r>
            <a:r>
              <a:rPr lang="en-US" dirty="0" err="1" smtClean="0"/>
              <a:t>bioCADDIe</a:t>
            </a:r>
            <a:r>
              <a:rPr lang="en-US" dirty="0" smtClean="0"/>
              <a:t> </a:t>
            </a:r>
            <a:r>
              <a:rPr lang="en-US" dirty="0"/>
              <a:t>model</a:t>
            </a:r>
            <a:r>
              <a:rPr lang="en-US" dirty="0" smtClean="0"/>
              <a:t>.</a:t>
            </a:r>
            <a:endParaRPr lang="en-US" dirty="0"/>
          </a:p>
          <a:p>
            <a:r>
              <a:rPr lang="en-US" dirty="0" smtClean="0"/>
              <a:t>Formal </a:t>
            </a:r>
            <a:r>
              <a:rPr lang="en-US" dirty="0"/>
              <a:t>working group enforce </a:t>
            </a:r>
            <a:r>
              <a:rPr lang="en-US" dirty="0" smtClean="0"/>
              <a:t>11</a:t>
            </a:r>
            <a:endParaRPr lang="en-US" dirty="0"/>
          </a:p>
          <a:p>
            <a:r>
              <a:rPr lang="en-US" dirty="0" smtClean="0"/>
              <a:t>Coordinate </a:t>
            </a:r>
            <a:r>
              <a:rPr lang="en-US" dirty="0"/>
              <a:t>efforts with bio </a:t>
            </a:r>
            <a:r>
              <a:rPr lang="en-US" dirty="0" smtClean="0"/>
              <a:t>CADDIE</a:t>
            </a:r>
            <a:r>
              <a:rPr lang="en-US" dirty="0"/>
              <a:t> </a:t>
            </a:r>
            <a:r>
              <a:rPr lang="en-US" dirty="0" smtClean="0"/>
              <a:t/>
            </a:r>
            <a:br>
              <a:rPr lang="en-US" dirty="0" smtClean="0"/>
            </a:br>
            <a:r>
              <a:rPr lang="en-US" dirty="0"/>
              <a:t>working group.</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553364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824948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63" y="-50442"/>
            <a:ext cx="8229600" cy="1143000"/>
          </a:xfrm>
        </p:spPr>
        <p:txBody>
          <a:bodyPr>
            <a:normAutofit/>
          </a:bodyPr>
          <a:lstStyle/>
          <a:p>
            <a:r>
              <a:rPr lang="en-US" dirty="0"/>
              <a:t>Limitations and </a:t>
            </a:r>
            <a:r>
              <a:rPr lang="en-US" dirty="0" smtClean="0"/>
              <a:t>Pitfalls</a:t>
            </a:r>
            <a:endParaRPr lang="en-US" dirty="0"/>
          </a:p>
        </p:txBody>
      </p:sp>
      <p:sp>
        <p:nvSpPr>
          <p:cNvPr id="3" name="Content Placeholder 2"/>
          <p:cNvSpPr>
            <a:spLocks noGrp="1"/>
          </p:cNvSpPr>
          <p:nvPr>
            <p:ph idx="1"/>
          </p:nvPr>
        </p:nvSpPr>
        <p:spPr>
          <a:xfrm>
            <a:off x="381000" y="990600"/>
            <a:ext cx="8229600" cy="6019800"/>
          </a:xfrm>
        </p:spPr>
        <p:txBody>
          <a:bodyPr>
            <a:normAutofit fontScale="62500" lnSpcReduction="20000"/>
          </a:bodyPr>
          <a:lstStyle/>
          <a:p>
            <a:pPr marL="0" indent="0" fontAlgn="ctr">
              <a:spcBef>
                <a:spcPts val="1200"/>
              </a:spcBef>
              <a:buNone/>
            </a:pPr>
            <a:r>
              <a:rPr lang="en-US" b="1" dirty="0" smtClean="0"/>
              <a:t>Conceptual </a:t>
            </a:r>
            <a:r>
              <a:rPr lang="en-US" b="1" dirty="0"/>
              <a:t>hurdle of abstracted variable-centric </a:t>
            </a:r>
            <a:r>
              <a:rPr lang="en-US" b="1" dirty="0" smtClean="0"/>
              <a:t>approach</a:t>
            </a:r>
          </a:p>
          <a:p>
            <a:pPr marL="561975" indent="-214313" fontAlgn="ctr">
              <a:spcBef>
                <a:spcPts val="600"/>
              </a:spcBef>
            </a:pPr>
            <a:r>
              <a:rPr lang="en-US" dirty="0" smtClean="0"/>
              <a:t>no </a:t>
            </a:r>
            <a:r>
              <a:rPr lang="en-US" dirty="0"/>
              <a:t>directly capture the real experimental workflow </a:t>
            </a:r>
          </a:p>
          <a:p>
            <a:pPr marL="561975" indent="-214313" fontAlgn="ctr">
              <a:spcBef>
                <a:spcPts val="600"/>
              </a:spcBef>
            </a:pPr>
            <a:r>
              <a:rPr lang="en-US" dirty="0" smtClean="0"/>
              <a:t>loose </a:t>
            </a:r>
            <a:r>
              <a:rPr lang="en-US" dirty="0"/>
              <a:t>a process based view of the experiment and how specific individuals participate along the </a:t>
            </a:r>
            <a:r>
              <a:rPr lang="en-US" dirty="0" smtClean="0"/>
              <a:t>way</a:t>
            </a:r>
            <a:endParaRPr lang="en-US" dirty="0"/>
          </a:p>
          <a:p>
            <a:pPr marL="0" indent="0" fontAlgn="ctr">
              <a:spcBef>
                <a:spcPts val="1200"/>
              </a:spcBef>
              <a:buNone/>
            </a:pPr>
            <a:r>
              <a:rPr lang="en-US" b="1" dirty="0"/>
              <a:t>Curation burden if values are to come from CVs/ontologies</a:t>
            </a:r>
          </a:p>
          <a:p>
            <a:pPr marL="561975" indent="-214313" fontAlgn="ctr">
              <a:spcBef>
                <a:spcPts val="600"/>
              </a:spcBef>
            </a:pPr>
            <a:r>
              <a:rPr lang="en-US" dirty="0"/>
              <a:t>good tooling can only go so far to ease standardized term selection </a:t>
            </a:r>
            <a:endParaRPr lang="en-US" b="1" dirty="0"/>
          </a:p>
          <a:p>
            <a:pPr marL="0" indent="0" fontAlgn="ctr">
              <a:spcBef>
                <a:spcPts val="1200"/>
              </a:spcBef>
              <a:buNone/>
            </a:pPr>
            <a:r>
              <a:rPr lang="en-US" b="1" dirty="0" smtClean="0"/>
              <a:t>Certain </a:t>
            </a:r>
            <a:r>
              <a:rPr lang="en-US" b="1" dirty="0"/>
              <a:t>queries aren’t answerable (at least not with exact specificity)</a:t>
            </a:r>
          </a:p>
          <a:p>
            <a:pPr marL="561975" indent="-214313" fontAlgn="ctr">
              <a:spcBef>
                <a:spcPts val="600"/>
              </a:spcBef>
            </a:pPr>
            <a:r>
              <a:rPr lang="en-US" dirty="0"/>
              <a:t>i.e. can be asked but may return false results . . .e.g. questions about which specimen a feature inheres, or order of application  of variables?</a:t>
            </a:r>
          </a:p>
          <a:p>
            <a:pPr marL="0" indent="0" fontAlgn="ctr">
              <a:spcBef>
                <a:spcPts val="1200"/>
              </a:spcBef>
              <a:buNone/>
            </a:pPr>
            <a:r>
              <a:rPr lang="en-US" b="1" dirty="0" smtClean="0"/>
              <a:t>Lacks detail for providing complete </a:t>
            </a:r>
            <a:r>
              <a:rPr lang="en-US" b="1" dirty="0"/>
              <a:t>picture of an </a:t>
            </a:r>
            <a:r>
              <a:rPr lang="en-US" b="1" dirty="0" smtClean="0"/>
              <a:t>experiment, reproducibility </a:t>
            </a:r>
          </a:p>
          <a:p>
            <a:pPr marL="566738" indent="-219075" fontAlgn="ctr">
              <a:spcBef>
                <a:spcPts val="1200"/>
              </a:spcBef>
            </a:pPr>
            <a:r>
              <a:rPr lang="en-US" dirty="0" smtClean="0"/>
              <a:t>but this is not primary use case </a:t>
            </a:r>
            <a:endParaRPr lang="en-US" b="1" dirty="0" smtClean="0"/>
          </a:p>
          <a:p>
            <a:pPr marL="0" indent="0" fontAlgn="ctr">
              <a:spcBef>
                <a:spcPts val="1200"/>
              </a:spcBef>
              <a:buNone/>
            </a:pPr>
            <a:r>
              <a:rPr lang="en-US" b="1" dirty="0" smtClean="0"/>
              <a:t>Most nodes are not extensible (CV </a:t>
            </a:r>
            <a:r>
              <a:rPr lang="en-US" b="1" dirty="0" smtClean="0"/>
              <a:t>terms)</a:t>
            </a:r>
            <a:endParaRPr lang="en-US" b="1" dirty="0" smtClean="0"/>
          </a:p>
          <a:p>
            <a:pPr marL="561975" indent="-214313" fontAlgn="ctr">
              <a:spcBef>
                <a:spcPts val="600"/>
              </a:spcBef>
            </a:pPr>
            <a:r>
              <a:rPr lang="en-US" dirty="0" smtClean="0"/>
              <a:t>so </a:t>
            </a:r>
            <a:r>
              <a:rPr lang="en-US" dirty="0"/>
              <a:t>extensible in ways deemed important for facilitating RO discovery across domains and interoperability of data, but not extensible to support other use cases)</a:t>
            </a:r>
          </a:p>
          <a:p>
            <a:pPr marL="0" indent="0" fontAlgn="ctr">
              <a:spcBef>
                <a:spcPts val="1200"/>
              </a:spcBef>
              <a:buNone/>
            </a:pPr>
            <a:r>
              <a:rPr lang="en-US" b="1" dirty="0" smtClean="0"/>
              <a:t>Based </a:t>
            </a:r>
            <a:r>
              <a:rPr lang="en-US" b="1" dirty="0"/>
              <a:t>on many assumptions that may not be </a:t>
            </a:r>
            <a:r>
              <a:rPr lang="en-US" b="1" dirty="0" smtClean="0"/>
              <a:t>accurate, and not </a:t>
            </a:r>
            <a:r>
              <a:rPr lang="en-US" b="1" dirty="0"/>
              <a:t>yet tested against diverse set of data and </a:t>
            </a:r>
            <a:r>
              <a:rPr lang="en-US" b="1" dirty="0" smtClean="0"/>
              <a:t>CQs</a:t>
            </a:r>
            <a:r>
              <a:rPr lang="en-US" b="1" dirty="0">
                <a:solidFill>
                  <a:srgbClr val="CA3202"/>
                </a:solidFill>
              </a:rPr>
              <a:t/>
            </a:r>
            <a:br>
              <a:rPr lang="en-US" b="1" dirty="0">
                <a:solidFill>
                  <a:srgbClr val="CA3202"/>
                </a:solidFill>
              </a:rPr>
            </a:br>
            <a:r>
              <a:rPr lang="en-US" b="1" dirty="0"/>
              <a:t> </a:t>
            </a:r>
          </a:p>
          <a:p>
            <a:endParaRPr lang="en-US" dirty="0"/>
          </a:p>
        </p:txBody>
      </p:sp>
    </p:spTree>
    <p:extLst>
      <p:ext uri="{BB962C8B-B14F-4D97-AF65-F5344CB8AC3E}">
        <p14:creationId xmlns:p14="http://schemas.microsoft.com/office/powerpoint/2010/main" val="301660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13360" y="54951"/>
            <a:ext cx="8645416" cy="74697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Evaluation Using Competency Questions</a:t>
            </a:r>
            <a:endParaRPr lang="en-US" sz="4000" dirty="0"/>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0" y="836275"/>
            <a:ext cx="8996516"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914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
            <a:ext cx="8229600" cy="1143000"/>
          </a:xfrm>
        </p:spPr>
        <p:txBody>
          <a:bodyPr/>
          <a:lstStyle/>
          <a:p>
            <a:r>
              <a:rPr lang="en-US" b="1" dirty="0" smtClean="0"/>
              <a:t>Deliverable Summary</a:t>
            </a:r>
            <a:endParaRPr lang="en-US" b="1" dirty="0"/>
          </a:p>
        </p:txBody>
      </p:sp>
      <p:sp>
        <p:nvSpPr>
          <p:cNvPr id="3" name="Content Placeholder 2"/>
          <p:cNvSpPr>
            <a:spLocks noGrp="1"/>
          </p:cNvSpPr>
          <p:nvPr>
            <p:ph idx="1"/>
          </p:nvPr>
        </p:nvSpPr>
        <p:spPr>
          <a:xfrm>
            <a:off x="533400" y="914400"/>
            <a:ext cx="8458200" cy="6248400"/>
          </a:xfrm>
        </p:spPr>
        <p:txBody>
          <a:bodyPr>
            <a:normAutofit fontScale="62500" lnSpcReduction="20000"/>
          </a:bodyPr>
          <a:lstStyle/>
          <a:p>
            <a:pPr marL="0" indent="0" fontAlgn="ctr">
              <a:spcBef>
                <a:spcPts val="1200"/>
              </a:spcBef>
              <a:buNone/>
            </a:pPr>
            <a:r>
              <a:rPr lang="en-US" b="1" dirty="0" smtClean="0"/>
              <a:t>1. Landscape Analysis: </a:t>
            </a:r>
            <a:r>
              <a:rPr lang="en-US" dirty="0" smtClean="0"/>
              <a:t>High </a:t>
            </a:r>
            <a:r>
              <a:rPr lang="en-US" dirty="0"/>
              <a:t>level </a:t>
            </a:r>
            <a:r>
              <a:rPr lang="en-US" dirty="0" smtClean="0"/>
              <a:t>review of </a:t>
            </a:r>
            <a:r>
              <a:rPr lang="en-US" dirty="0"/>
              <a:t>models, standards, systems </a:t>
            </a:r>
            <a:endParaRPr lang="en-US" dirty="0" smtClean="0"/>
          </a:p>
          <a:p>
            <a:pPr marL="287338" indent="0" fontAlgn="ctr">
              <a:lnSpc>
                <a:spcPts val="2200"/>
              </a:lnSpc>
              <a:buNone/>
            </a:pPr>
            <a:r>
              <a:rPr lang="en-US" sz="2900" b="1" dirty="0" smtClean="0">
                <a:solidFill>
                  <a:srgbClr val="C00000"/>
                </a:solidFill>
              </a:rPr>
              <a:t>Outcome</a:t>
            </a:r>
            <a:r>
              <a:rPr lang="en-US" sz="2900" dirty="0" smtClean="0">
                <a:solidFill>
                  <a:srgbClr val="C00000"/>
                </a:solidFill>
              </a:rPr>
              <a:t>: curated dataset to identify  </a:t>
            </a:r>
            <a:r>
              <a:rPr lang="en-US" sz="2900" dirty="0">
                <a:solidFill>
                  <a:srgbClr val="C00000"/>
                </a:solidFill>
              </a:rPr>
              <a:t>relevant and re-usable </a:t>
            </a:r>
            <a:r>
              <a:rPr lang="en-US" sz="2900" dirty="0" smtClean="0">
                <a:solidFill>
                  <a:srgbClr val="C00000"/>
                </a:solidFill>
              </a:rPr>
              <a:t>efforts (</a:t>
            </a:r>
            <a:r>
              <a:rPr lang="en-US" sz="2900" dirty="0" smtClean="0">
                <a:solidFill>
                  <a:srgbClr val="C00000"/>
                </a:solidFill>
                <a:hlinkClick r:id="rId3"/>
              </a:rPr>
              <a:t>link</a:t>
            </a:r>
            <a:r>
              <a:rPr lang="en-US" sz="2900" dirty="0" smtClean="0">
                <a:solidFill>
                  <a:srgbClr val="C00000"/>
                </a:solidFill>
              </a:rPr>
              <a:t>), and detailed evaluation of existing protocol repositories (</a:t>
            </a:r>
            <a:r>
              <a:rPr lang="en-US" sz="2900" dirty="0" smtClean="0">
                <a:solidFill>
                  <a:srgbClr val="C00000"/>
                </a:solidFill>
                <a:hlinkClick r:id="rId4"/>
              </a:rPr>
              <a:t>link</a:t>
            </a:r>
            <a:r>
              <a:rPr lang="en-US" sz="2900" dirty="0" smtClean="0">
                <a:solidFill>
                  <a:srgbClr val="C00000"/>
                </a:solidFill>
              </a:rPr>
              <a:t>)</a:t>
            </a:r>
            <a:endParaRPr lang="en-US" sz="2900" dirty="0">
              <a:solidFill>
                <a:srgbClr val="C00000"/>
              </a:solidFill>
            </a:endParaRPr>
          </a:p>
          <a:p>
            <a:pPr marL="0" indent="0" fontAlgn="ctr">
              <a:spcBef>
                <a:spcPts val="1200"/>
              </a:spcBef>
              <a:buNone/>
            </a:pPr>
            <a:r>
              <a:rPr lang="en-US" b="1" dirty="0" smtClean="0"/>
              <a:t>2. Model Evaluation: </a:t>
            </a:r>
            <a:r>
              <a:rPr lang="en-US" dirty="0" smtClean="0"/>
              <a:t>Focused </a:t>
            </a:r>
            <a:r>
              <a:rPr lang="en-US" dirty="0"/>
              <a:t>analysis of most </a:t>
            </a:r>
            <a:r>
              <a:rPr lang="en-US" dirty="0" smtClean="0"/>
              <a:t>relevant models and standards </a:t>
            </a:r>
          </a:p>
          <a:p>
            <a:pPr marL="571500" indent="-222250" fontAlgn="ctr"/>
            <a:r>
              <a:rPr lang="en-US" sz="2900" b="1" dirty="0" smtClean="0"/>
              <a:t>General </a:t>
            </a:r>
            <a:r>
              <a:rPr lang="en-US" sz="2900" b="1" dirty="0"/>
              <a:t>Metadata: </a:t>
            </a:r>
            <a:r>
              <a:rPr lang="en-US" sz="2900" dirty="0"/>
              <a:t>HCLS, DC, </a:t>
            </a:r>
            <a:r>
              <a:rPr lang="en-US" sz="2900" dirty="0" smtClean="0"/>
              <a:t>DCAT, FOAF, PROV/PAV, . . . </a:t>
            </a:r>
            <a:endParaRPr lang="en-US" sz="2900" dirty="0"/>
          </a:p>
          <a:p>
            <a:pPr marL="571500" indent="-222250" fontAlgn="ctr"/>
            <a:r>
              <a:rPr lang="en-US" sz="2900" b="1" dirty="0" smtClean="0"/>
              <a:t>Experimental Metadata: </a:t>
            </a:r>
            <a:r>
              <a:rPr lang="en-US" sz="2900" dirty="0" smtClean="0"/>
              <a:t>OBI</a:t>
            </a:r>
            <a:r>
              <a:rPr lang="en-US" sz="2900" dirty="0"/>
              <a:t>, ISA, </a:t>
            </a:r>
            <a:r>
              <a:rPr lang="en-US" sz="2900" dirty="0" err="1"/>
              <a:t>KEfED</a:t>
            </a:r>
            <a:r>
              <a:rPr lang="en-US" sz="2900" dirty="0"/>
              <a:t>, </a:t>
            </a:r>
            <a:r>
              <a:rPr lang="en-US" sz="2900" dirty="0" smtClean="0"/>
              <a:t>EBI, CSMO  </a:t>
            </a:r>
          </a:p>
          <a:p>
            <a:pPr marL="287338" indent="0" fontAlgn="ctr">
              <a:lnSpc>
                <a:spcPts val="2200"/>
              </a:lnSpc>
              <a:buNone/>
            </a:pPr>
            <a:r>
              <a:rPr lang="en-US" sz="2900" b="1" dirty="0" smtClean="0">
                <a:solidFill>
                  <a:srgbClr val="C00000"/>
                </a:solidFill>
              </a:rPr>
              <a:t>Outcome</a:t>
            </a:r>
            <a:r>
              <a:rPr lang="en-US" sz="2900" dirty="0" smtClean="0">
                <a:solidFill>
                  <a:srgbClr val="C00000"/>
                </a:solidFill>
              </a:rPr>
              <a:t>: Conclusion that general metadata needs are well supported (</a:t>
            </a:r>
            <a:r>
              <a:rPr lang="en-US" sz="2900" dirty="0" smtClean="0">
                <a:solidFill>
                  <a:srgbClr val="C00000"/>
                </a:solidFill>
                <a:hlinkClick r:id="rId5"/>
              </a:rPr>
              <a:t>link</a:t>
            </a:r>
            <a:r>
              <a:rPr lang="en-US" sz="2900" dirty="0" smtClean="0">
                <a:solidFill>
                  <a:srgbClr val="C00000"/>
                </a:solidFill>
              </a:rPr>
              <a:t>), but no experimental metadata models  support our use </a:t>
            </a:r>
            <a:r>
              <a:rPr lang="en-US" sz="2900" dirty="0">
                <a:solidFill>
                  <a:srgbClr val="C00000"/>
                </a:solidFill>
              </a:rPr>
              <a:t>cases and requirements</a:t>
            </a:r>
          </a:p>
          <a:p>
            <a:pPr marL="288925" indent="-288925" fontAlgn="ctr">
              <a:lnSpc>
                <a:spcPct val="110000"/>
              </a:lnSpc>
              <a:spcBef>
                <a:spcPts val="1200"/>
              </a:spcBef>
              <a:buNone/>
            </a:pPr>
            <a:r>
              <a:rPr lang="en-US" b="1" dirty="0" smtClean="0"/>
              <a:t>3. Requirements and Use Cases</a:t>
            </a:r>
            <a:r>
              <a:rPr lang="en-US" dirty="0" smtClean="0"/>
              <a:t>: from domain experts, Elsevier, and literature</a:t>
            </a:r>
          </a:p>
          <a:p>
            <a:pPr marL="287338" indent="0" fontAlgn="ctr">
              <a:lnSpc>
                <a:spcPts val="2200"/>
              </a:lnSpc>
              <a:buNone/>
            </a:pPr>
            <a:r>
              <a:rPr lang="en-US" sz="2900" b="1" dirty="0" smtClean="0">
                <a:solidFill>
                  <a:srgbClr val="C00000"/>
                </a:solidFill>
              </a:rPr>
              <a:t>Outcome</a:t>
            </a:r>
            <a:r>
              <a:rPr lang="en-US" sz="2900" dirty="0" smtClean="0">
                <a:solidFill>
                  <a:srgbClr val="C00000"/>
                </a:solidFill>
              </a:rPr>
              <a:t>:  limited set of </a:t>
            </a:r>
            <a:r>
              <a:rPr lang="en-US" sz="2900" dirty="0">
                <a:solidFill>
                  <a:srgbClr val="C00000"/>
                </a:solidFill>
              </a:rPr>
              <a:t>user stories, competency </a:t>
            </a:r>
            <a:r>
              <a:rPr lang="en-US" sz="2900" dirty="0" smtClean="0">
                <a:solidFill>
                  <a:srgbClr val="C00000"/>
                </a:solidFill>
              </a:rPr>
              <a:t>questions, limited application or workflow requirements (</a:t>
            </a:r>
            <a:r>
              <a:rPr lang="en-US" sz="2900" dirty="0" smtClean="0">
                <a:solidFill>
                  <a:srgbClr val="C00000"/>
                </a:solidFill>
                <a:hlinkClick r:id="rId6"/>
              </a:rPr>
              <a:t>link</a:t>
            </a:r>
            <a:r>
              <a:rPr lang="en-US" sz="2900" dirty="0" smtClean="0">
                <a:solidFill>
                  <a:srgbClr val="C00000"/>
                </a:solidFill>
              </a:rPr>
              <a:t>) . . .more work needed here</a:t>
            </a:r>
            <a:endParaRPr lang="en-US" sz="2900" dirty="0">
              <a:solidFill>
                <a:srgbClr val="C00000"/>
              </a:solidFill>
            </a:endParaRPr>
          </a:p>
          <a:p>
            <a:pPr marL="288925" indent="-288925" fontAlgn="ctr">
              <a:lnSpc>
                <a:spcPct val="110000"/>
              </a:lnSpc>
              <a:spcBef>
                <a:spcPts val="1200"/>
              </a:spcBef>
              <a:buNone/>
            </a:pPr>
            <a:r>
              <a:rPr lang="en-US" b="1" dirty="0" smtClean="0"/>
              <a:t>4. Reference Glossary and Conceptual Framework: </a:t>
            </a:r>
            <a:r>
              <a:rPr lang="en-US" dirty="0"/>
              <a:t>D</a:t>
            </a:r>
            <a:r>
              <a:rPr lang="en-US" dirty="0" smtClean="0"/>
              <a:t>efined </a:t>
            </a:r>
            <a:r>
              <a:rPr lang="en-US" dirty="0"/>
              <a:t>core domain </a:t>
            </a:r>
            <a:r>
              <a:rPr lang="en-US" dirty="0" smtClean="0"/>
              <a:t>concepts and relationships as shared framework for communication</a:t>
            </a:r>
          </a:p>
          <a:p>
            <a:pPr marL="287338" indent="0" fontAlgn="ctr">
              <a:buNone/>
            </a:pPr>
            <a:r>
              <a:rPr lang="en-US" sz="2900" b="1" dirty="0" smtClean="0">
                <a:solidFill>
                  <a:srgbClr val="C00000"/>
                </a:solidFill>
              </a:rPr>
              <a:t>Outcome</a:t>
            </a:r>
            <a:r>
              <a:rPr lang="en-US" sz="2900" dirty="0" smtClean="0">
                <a:solidFill>
                  <a:srgbClr val="C00000"/>
                </a:solidFill>
              </a:rPr>
              <a:t>:  glossary and reference model of experimental activities/artifacts (</a:t>
            </a:r>
            <a:r>
              <a:rPr lang="en-US" sz="2900" dirty="0" smtClean="0">
                <a:solidFill>
                  <a:srgbClr val="C00000"/>
                </a:solidFill>
                <a:hlinkClick r:id="rId7"/>
              </a:rPr>
              <a:t>link</a:t>
            </a:r>
            <a:r>
              <a:rPr lang="en-US" sz="2900" dirty="0" smtClean="0">
                <a:solidFill>
                  <a:srgbClr val="C00000"/>
                </a:solidFill>
              </a:rPr>
              <a:t>)</a:t>
            </a:r>
            <a:endParaRPr lang="en-US" sz="2900" dirty="0">
              <a:solidFill>
                <a:srgbClr val="C00000"/>
              </a:solidFill>
            </a:endParaRPr>
          </a:p>
          <a:p>
            <a:pPr marL="0" indent="0" fontAlgn="ctr">
              <a:spcBef>
                <a:spcPts val="1200"/>
              </a:spcBef>
              <a:buNone/>
            </a:pPr>
            <a:r>
              <a:rPr lang="en-US" b="1" dirty="0" smtClean="0"/>
              <a:t>5. Implementable </a:t>
            </a:r>
            <a:r>
              <a:rPr lang="en-US" b="1" dirty="0"/>
              <a:t>Metadata Model </a:t>
            </a:r>
            <a:r>
              <a:rPr lang="en-US" b="1" dirty="0" smtClean="0"/>
              <a:t>and Recommendations</a:t>
            </a:r>
          </a:p>
          <a:p>
            <a:pPr marL="287338" indent="0" fontAlgn="ctr">
              <a:lnSpc>
                <a:spcPct val="110000"/>
              </a:lnSpc>
              <a:buNone/>
            </a:pPr>
            <a:r>
              <a:rPr lang="en-US" sz="2900" b="1" dirty="0" smtClean="0">
                <a:solidFill>
                  <a:srgbClr val="C00000"/>
                </a:solidFill>
              </a:rPr>
              <a:t>Outcomes</a:t>
            </a:r>
            <a:r>
              <a:rPr lang="en-US" sz="2900" dirty="0" smtClean="0">
                <a:solidFill>
                  <a:srgbClr val="C00000"/>
                </a:solidFill>
              </a:rPr>
              <a:t>: </a:t>
            </a:r>
          </a:p>
          <a:p>
            <a:pPr marL="625475" lvl="1" indent="0" fontAlgn="ctr">
              <a:lnSpc>
                <a:spcPct val="110000"/>
              </a:lnSpc>
              <a:buNone/>
            </a:pPr>
            <a:r>
              <a:rPr lang="en-US" sz="2900" dirty="0" smtClean="0">
                <a:solidFill>
                  <a:srgbClr val="C00000"/>
                </a:solidFill>
              </a:rPr>
              <a:t>(1) General </a:t>
            </a:r>
            <a:r>
              <a:rPr lang="en-US" sz="2900" dirty="0">
                <a:solidFill>
                  <a:srgbClr val="C00000"/>
                </a:solidFill>
              </a:rPr>
              <a:t>M</a:t>
            </a:r>
            <a:r>
              <a:rPr lang="en-US" sz="2900" dirty="0" smtClean="0">
                <a:solidFill>
                  <a:srgbClr val="C00000"/>
                </a:solidFill>
              </a:rPr>
              <a:t>etadata </a:t>
            </a:r>
            <a:r>
              <a:rPr lang="en-US" sz="2900" dirty="0">
                <a:solidFill>
                  <a:srgbClr val="C00000"/>
                </a:solidFill>
              </a:rPr>
              <a:t>R</a:t>
            </a:r>
            <a:r>
              <a:rPr lang="en-US" sz="2900" dirty="0" smtClean="0">
                <a:solidFill>
                  <a:srgbClr val="C00000"/>
                </a:solidFill>
              </a:rPr>
              <a:t>ecommendations </a:t>
            </a:r>
            <a:r>
              <a:rPr lang="en-US" sz="2900" dirty="0">
                <a:solidFill>
                  <a:srgbClr val="C00000"/>
                </a:solidFill>
              </a:rPr>
              <a:t>(</a:t>
            </a:r>
            <a:r>
              <a:rPr lang="en-US" sz="2900" dirty="0">
                <a:solidFill>
                  <a:srgbClr val="C00000"/>
                </a:solidFill>
                <a:hlinkClick r:id="rId5"/>
              </a:rPr>
              <a:t>link</a:t>
            </a:r>
            <a:r>
              <a:rPr lang="en-US" sz="2900" dirty="0" smtClean="0">
                <a:solidFill>
                  <a:srgbClr val="C00000"/>
                </a:solidFill>
              </a:rPr>
              <a:t>),</a:t>
            </a:r>
          </a:p>
          <a:p>
            <a:pPr marL="625475" lvl="1" indent="0" fontAlgn="ctr">
              <a:lnSpc>
                <a:spcPct val="110000"/>
              </a:lnSpc>
              <a:buNone/>
            </a:pPr>
            <a:r>
              <a:rPr lang="en-US" sz="2900" dirty="0" smtClean="0">
                <a:solidFill>
                  <a:srgbClr val="C00000"/>
                </a:solidFill>
              </a:rPr>
              <a:t>(2) Experimental </a:t>
            </a:r>
            <a:r>
              <a:rPr lang="en-US" sz="2900" dirty="0">
                <a:solidFill>
                  <a:srgbClr val="C00000"/>
                </a:solidFill>
              </a:rPr>
              <a:t>M</a:t>
            </a:r>
            <a:r>
              <a:rPr lang="en-US" sz="2900" dirty="0" smtClean="0">
                <a:solidFill>
                  <a:srgbClr val="C00000"/>
                </a:solidFill>
              </a:rPr>
              <a:t>etadata Models proposals </a:t>
            </a:r>
            <a:r>
              <a:rPr lang="en-US" sz="2900" dirty="0" smtClean="0">
                <a:solidFill>
                  <a:srgbClr val="C00000"/>
                </a:solidFill>
              </a:rPr>
              <a:t>(</a:t>
            </a:r>
            <a:r>
              <a:rPr lang="en-US" sz="2900" dirty="0" smtClean="0">
                <a:solidFill>
                  <a:srgbClr val="C00000"/>
                </a:solidFill>
                <a:hlinkClick r:id="rId8"/>
              </a:rPr>
              <a:t>link</a:t>
            </a:r>
            <a:r>
              <a:rPr lang="en-US" sz="2900" dirty="0" smtClean="0">
                <a:solidFill>
                  <a:srgbClr val="C00000"/>
                </a:solidFill>
              </a:rPr>
              <a:t>) </a:t>
            </a:r>
            <a:endParaRPr lang="en-US" sz="3200" dirty="0">
              <a:solidFill>
                <a:srgbClr val="C00000"/>
              </a:solidFill>
            </a:endParaRPr>
          </a:p>
        </p:txBody>
      </p:sp>
    </p:spTree>
    <p:extLst>
      <p:ext uri="{BB962C8B-B14F-4D97-AF65-F5344CB8AC3E}">
        <p14:creationId xmlns:p14="http://schemas.microsoft.com/office/powerpoint/2010/main" val="19855608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a:t>
            </a:r>
            <a:endParaRPr lang="en-US" dirty="0"/>
          </a:p>
        </p:txBody>
      </p:sp>
    </p:spTree>
    <p:extLst>
      <p:ext uri="{BB962C8B-B14F-4D97-AF65-F5344CB8AC3E}">
        <p14:creationId xmlns:p14="http://schemas.microsoft.com/office/powerpoint/2010/main" val="1000245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83441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sz="5400" dirty="0" smtClean="0"/>
              <a:t>How We Are Getting There . . .</a:t>
            </a:r>
            <a:endParaRPr lang="en-US" sz="5400" dirty="0"/>
          </a:p>
        </p:txBody>
      </p:sp>
      <p:sp>
        <p:nvSpPr>
          <p:cNvPr id="3" name="Content Placeholder 2"/>
          <p:cNvSpPr>
            <a:spLocks noGrp="1"/>
          </p:cNvSpPr>
          <p:nvPr>
            <p:ph idx="1"/>
          </p:nvPr>
        </p:nvSpPr>
        <p:spPr>
          <a:xfrm>
            <a:off x="457200" y="1447800"/>
            <a:ext cx="8229600" cy="5105400"/>
          </a:xfrm>
        </p:spPr>
        <p:txBody>
          <a:bodyPr>
            <a:normAutofit fontScale="92500"/>
          </a:bodyPr>
          <a:lstStyle/>
          <a:p>
            <a:pPr marL="571500" indent="-571500">
              <a:spcBef>
                <a:spcPts val="1800"/>
              </a:spcBef>
              <a:spcAft>
                <a:spcPts val="1200"/>
              </a:spcAft>
              <a:buFont typeface="+mj-lt"/>
              <a:buAutoNum type="romanUcPeriod"/>
            </a:pPr>
            <a:r>
              <a:rPr lang="en-US" b="1" dirty="0"/>
              <a:t>Landscape Analysis: </a:t>
            </a:r>
            <a:r>
              <a:rPr lang="en-US" dirty="0" smtClean="0"/>
              <a:t>what has been done before</a:t>
            </a:r>
          </a:p>
          <a:p>
            <a:pPr marL="571500" indent="-571500">
              <a:spcBef>
                <a:spcPts val="600"/>
              </a:spcBef>
              <a:buFont typeface="+mj-lt"/>
              <a:buAutoNum type="romanUcPeriod"/>
            </a:pPr>
            <a:r>
              <a:rPr lang="en-US" b="1" dirty="0" smtClean="0"/>
              <a:t>Reference  Conceptual  Framework: </a:t>
            </a:r>
            <a:r>
              <a:rPr lang="en-US" dirty="0" smtClean="0"/>
              <a:t> comprised of a concept glossary and  high-level domain reference model </a:t>
            </a:r>
          </a:p>
          <a:p>
            <a:pPr marL="1204913" lvl="1" indent="-414338">
              <a:spcBef>
                <a:spcPts val="600"/>
              </a:spcBef>
              <a:buFont typeface="+mj-lt"/>
              <a:buAutoNum type="alphaLcPeriod"/>
            </a:pPr>
            <a:r>
              <a:rPr lang="en-US" dirty="0" smtClean="0"/>
              <a:t>supports aligned understanding of the concepts in our domain/systems and terms to refer to them </a:t>
            </a:r>
          </a:p>
          <a:p>
            <a:pPr marL="571500" indent="-571500">
              <a:spcBef>
                <a:spcPts val="1800"/>
              </a:spcBef>
              <a:buFont typeface="+mj-lt"/>
              <a:buAutoNum type="romanUcPeriod"/>
            </a:pPr>
            <a:r>
              <a:rPr lang="en-US" b="1" dirty="0" smtClean="0"/>
              <a:t>Metadata Model(s):  </a:t>
            </a:r>
            <a:r>
              <a:rPr lang="en-US" dirty="0" smtClean="0"/>
              <a:t>formal schema to be implemented in applications </a:t>
            </a:r>
          </a:p>
          <a:p>
            <a:pPr marL="1081088" lvl="1" indent="-387350">
              <a:spcBef>
                <a:spcPts val="600"/>
              </a:spcBef>
            </a:pPr>
            <a:r>
              <a:rPr lang="en-US" dirty="0" smtClean="0"/>
              <a:t>structure data and support query and data publication use cases</a:t>
            </a:r>
          </a:p>
        </p:txBody>
      </p:sp>
      <p:sp>
        <p:nvSpPr>
          <p:cNvPr id="4" name="Slide Number Placeholder 3"/>
          <p:cNvSpPr>
            <a:spLocks noGrp="1"/>
          </p:cNvSpPr>
          <p:nvPr>
            <p:ph type="sldNum" sz="quarter" idx="12"/>
          </p:nvPr>
        </p:nvSpPr>
        <p:spPr/>
        <p:txBody>
          <a:bodyPr/>
          <a:lstStyle/>
          <a:p>
            <a:fld id="{F47D5A3B-C5AA-4549-B30E-CA1655418998}" type="slidenum">
              <a:rPr lang="en-US" smtClean="0"/>
              <a:t>68</a:t>
            </a:fld>
            <a:endParaRPr lang="en-US"/>
          </a:p>
        </p:txBody>
      </p:sp>
    </p:spTree>
    <p:extLst>
      <p:ext uri="{BB962C8B-B14F-4D97-AF65-F5344CB8AC3E}">
        <p14:creationId xmlns:p14="http://schemas.microsoft.com/office/powerpoint/2010/main" val="29517201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Reproducibility crisis</a:t>
            </a:r>
          </a:p>
        </p:txBody>
      </p:sp>
      <p:pic>
        <p:nvPicPr>
          <p:cNvPr id="13314" name="Picture 2" descr="Reproducibility crisis&#10; "/>
          <p:cNvPicPr>
            <a:picLocks noChangeAspect="1" noChangeArrowheads="1"/>
          </p:cNvPicPr>
          <p:nvPr/>
        </p:nvPicPr>
        <p:blipFill rotWithShape="1">
          <a:blip r:embed="rId3">
            <a:extLst>
              <a:ext uri="{28A0092B-C50C-407E-A947-70E740481C1C}">
                <a14:useLocalDpi xmlns:a14="http://schemas.microsoft.com/office/drawing/2010/main" val="0"/>
              </a:ext>
            </a:extLst>
          </a:blip>
          <a:srcRect l="17788" t="22096" r="32757" b="24547"/>
          <a:stretch/>
        </p:blipFill>
        <p:spPr bwMode="auto">
          <a:xfrm>
            <a:off x="4732020" y="2039110"/>
            <a:ext cx="4038600" cy="308682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228601" y="1901950"/>
            <a:ext cx="4343399" cy="475793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r>
              <a:rPr lang="en-US" dirty="0" smtClean="0"/>
              <a:t>Failure to reproduce published experimental findings</a:t>
            </a:r>
          </a:p>
          <a:p>
            <a:pPr lvl="1"/>
            <a:r>
              <a:rPr lang="en-US" sz="1600" i="1" dirty="0" smtClean="0"/>
              <a:t>“Drug Development: Raise standards for preclinical cancer research</a:t>
            </a:r>
            <a:r>
              <a:rPr lang="en-US" sz="1600" dirty="0" smtClean="0"/>
              <a:t>”, Begley, CJ, Ellis, LM, </a:t>
            </a:r>
            <a:r>
              <a:rPr lang="en-US" sz="1200" dirty="0" smtClean="0"/>
              <a:t>DOI:10.1038/483531a</a:t>
            </a:r>
          </a:p>
          <a:p>
            <a:pPr>
              <a:spcBef>
                <a:spcPts val="1800"/>
              </a:spcBef>
            </a:pPr>
            <a:r>
              <a:rPr lang="en-US" dirty="0"/>
              <a:t>Increased retraction rate </a:t>
            </a:r>
            <a:r>
              <a:rPr lang="en-US" dirty="0" smtClean="0"/>
              <a:t>for </a:t>
            </a:r>
            <a:r>
              <a:rPr lang="en-US" dirty="0"/>
              <a:t>scientific </a:t>
            </a:r>
            <a:r>
              <a:rPr lang="en-US" dirty="0" smtClean="0"/>
              <a:t>publications</a:t>
            </a:r>
            <a:endParaRPr lang="en-US" dirty="0"/>
          </a:p>
          <a:p>
            <a:pPr lvl="1"/>
            <a:r>
              <a:rPr lang="en-US" sz="1600" i="1" dirty="0"/>
              <a:t>“Retraction rates are on the rise”, </a:t>
            </a:r>
            <a:r>
              <a:rPr lang="en-US" sz="1600" dirty="0" err="1"/>
              <a:t>Cokol</a:t>
            </a:r>
            <a:r>
              <a:rPr lang="en-US" sz="1600" dirty="0"/>
              <a:t>, M. et al  </a:t>
            </a:r>
            <a:r>
              <a:rPr lang="en-US" sz="1200" dirty="0"/>
              <a:t>DOI: 10.1038/sj.embor.7401143</a:t>
            </a:r>
          </a:p>
          <a:p>
            <a:endParaRPr lang="en-US" dirty="0" smtClean="0"/>
          </a:p>
          <a:p>
            <a:pPr lvl="2"/>
            <a:endParaRPr lang="en-US" dirty="0" smtClean="0"/>
          </a:p>
          <a:p>
            <a:pPr lvl="1"/>
            <a:endParaRPr lang="en-US" dirty="0" smtClean="0"/>
          </a:p>
          <a:p>
            <a:pPr lvl="1"/>
            <a:endParaRPr lang="en-US" dirty="0"/>
          </a:p>
        </p:txBody>
      </p:sp>
      <p:sp>
        <p:nvSpPr>
          <p:cNvPr id="7" name="Content Placeholder 1"/>
          <p:cNvSpPr txBox="1">
            <a:spLocks/>
          </p:cNvSpPr>
          <p:nvPr/>
        </p:nvSpPr>
        <p:spPr>
          <a:xfrm>
            <a:off x="228601" y="5288280"/>
            <a:ext cx="8762999" cy="140513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r>
              <a:rPr lang="en-US" dirty="0" smtClean="0"/>
              <a:t>Statistical evidence condemning reliance on p-values in the scientific </a:t>
            </a:r>
            <a:r>
              <a:rPr lang="en-US" dirty="0"/>
              <a:t>method and publication </a:t>
            </a:r>
            <a:r>
              <a:rPr lang="en-US" dirty="0" smtClean="0"/>
              <a:t>standards</a:t>
            </a:r>
            <a:endParaRPr lang="en-US" dirty="0"/>
          </a:p>
          <a:p>
            <a:pPr lvl="1"/>
            <a:r>
              <a:rPr lang="en-US" sz="1600" i="1" dirty="0"/>
              <a:t>“Why Most Published Research Findings Are False”  </a:t>
            </a:r>
            <a:r>
              <a:rPr lang="en-US" sz="1600" dirty="0"/>
              <a:t>John P. A. Ioannidis </a:t>
            </a:r>
            <a:r>
              <a:rPr lang="en-US" sz="1200" dirty="0"/>
              <a:t>DOI:0.1371/journal.pmed.0020124</a:t>
            </a:r>
            <a:endParaRPr lang="en-US" sz="1600" dirty="0"/>
          </a:p>
          <a:p>
            <a:endParaRPr lang="en-US" dirty="0" smtClean="0"/>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672812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00B050"/>
                </a:solidFill>
              </a:rPr>
              <a:t>I. </a:t>
            </a:r>
            <a:r>
              <a:rPr lang="en-US" sz="5400" dirty="0" smtClean="0">
                <a:solidFill>
                  <a:srgbClr val="00B050"/>
                </a:solidFill>
              </a:rPr>
              <a:t>Landscape Analysis</a:t>
            </a:r>
            <a:endParaRPr lang="en-US" sz="5400" dirty="0">
              <a:solidFill>
                <a:srgbClr val="00B050"/>
              </a:solidFill>
            </a:endParaRPr>
          </a:p>
        </p:txBody>
      </p:sp>
      <p:sp>
        <p:nvSpPr>
          <p:cNvPr id="3" name="Content Placeholder 2"/>
          <p:cNvSpPr>
            <a:spLocks noGrp="1"/>
          </p:cNvSpPr>
          <p:nvPr>
            <p:ph idx="1"/>
          </p:nvPr>
        </p:nvSpPr>
        <p:spPr>
          <a:xfrm>
            <a:off x="533400" y="1676400"/>
            <a:ext cx="8382000" cy="4724400"/>
          </a:xfrm>
        </p:spPr>
        <p:txBody>
          <a:bodyPr>
            <a:normAutofit fontScale="70000" lnSpcReduction="20000"/>
          </a:bodyPr>
          <a:lstStyle/>
          <a:p>
            <a:pPr marL="0" indent="0">
              <a:buNone/>
            </a:pPr>
            <a:r>
              <a:rPr lang="en-US" sz="4500" b="1" dirty="0" smtClean="0"/>
              <a:t>A. Initiatives</a:t>
            </a:r>
            <a:endParaRPr lang="en-US" sz="2800" b="1" dirty="0" smtClean="0"/>
          </a:p>
          <a:p>
            <a:pPr marL="628650"/>
            <a:r>
              <a:rPr lang="en-US" dirty="0"/>
              <a:t>H</a:t>
            </a:r>
            <a:r>
              <a:rPr lang="en-US" dirty="0" smtClean="0"/>
              <a:t>ow connected and aligned are community efforts? </a:t>
            </a:r>
          </a:p>
          <a:p>
            <a:pPr marL="628650"/>
            <a:r>
              <a:rPr lang="en-US" dirty="0" smtClean="0"/>
              <a:t>What partners might we engage in our future work?</a:t>
            </a:r>
          </a:p>
          <a:p>
            <a:pPr marL="0" indent="0">
              <a:spcBef>
                <a:spcPts val="2400"/>
              </a:spcBef>
              <a:buNone/>
            </a:pPr>
            <a:r>
              <a:rPr lang="en-US" sz="4500" b="1" dirty="0" smtClean="0"/>
              <a:t>B. Standards </a:t>
            </a:r>
            <a:r>
              <a:rPr lang="en-US" sz="2800" b="1" dirty="0" smtClean="0"/>
              <a:t>(vocabularies, ontologies, data models and formats)</a:t>
            </a:r>
          </a:p>
          <a:p>
            <a:pPr marL="628650"/>
            <a:r>
              <a:rPr lang="en-US" dirty="0" smtClean="0"/>
              <a:t>How diverse and aligned are existing models? </a:t>
            </a:r>
          </a:p>
          <a:p>
            <a:pPr marL="628650"/>
            <a:r>
              <a:rPr lang="en-US" dirty="0" smtClean="0"/>
              <a:t>Where are gaps in coverage? </a:t>
            </a:r>
          </a:p>
          <a:p>
            <a:pPr marL="628650"/>
            <a:r>
              <a:rPr lang="en-US" dirty="0" smtClean="0"/>
              <a:t>What </a:t>
            </a:r>
            <a:r>
              <a:rPr lang="en-US" dirty="0" smtClean="0"/>
              <a:t>might be re-used or inform o</a:t>
            </a:r>
            <a:r>
              <a:rPr lang="en-US" dirty="0" smtClean="0"/>
              <a:t>ur modeling efforts?</a:t>
            </a:r>
          </a:p>
          <a:p>
            <a:pPr marL="0" indent="0">
              <a:spcBef>
                <a:spcPts val="2400"/>
              </a:spcBef>
              <a:buNone/>
            </a:pPr>
            <a:r>
              <a:rPr lang="en-US" sz="4500" b="1" dirty="0" smtClean="0"/>
              <a:t>C. Systems </a:t>
            </a:r>
            <a:r>
              <a:rPr lang="en-US" sz="3100" b="1" dirty="0" smtClean="0"/>
              <a:t>(data repositories, data journals)</a:t>
            </a:r>
          </a:p>
          <a:p>
            <a:pPr marL="628650"/>
            <a:r>
              <a:rPr lang="en-US" dirty="0" smtClean="0"/>
              <a:t>What metadata is collected by schemas?</a:t>
            </a:r>
          </a:p>
          <a:p>
            <a:pPr marL="628650"/>
            <a:r>
              <a:rPr lang="en-US" dirty="0" smtClean="0"/>
              <a:t>What standards are used to structure this metadata?</a:t>
            </a:r>
          </a:p>
          <a:p>
            <a:pPr lvl="1"/>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5523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795270"/>
            <a:ext cx="8686800" cy="5062730"/>
          </a:xfrm>
        </p:spPr>
        <p:txBody>
          <a:bodyPr>
            <a:normAutofit/>
          </a:bodyPr>
          <a:lstStyle/>
          <a:p>
            <a:pPr marL="560070" indent="-514350">
              <a:buFont typeface="+mj-lt"/>
              <a:buAutoNum type="arabicPeriod"/>
            </a:pPr>
            <a:r>
              <a:rPr lang="en-US" sz="2800" b="1" dirty="0" smtClean="0"/>
              <a:t>Personal Information Management</a:t>
            </a:r>
            <a:endParaRPr lang="en-US" sz="2800" b="1" dirty="0"/>
          </a:p>
          <a:p>
            <a:pPr marL="625475" lvl="1" indent="-260350"/>
            <a:r>
              <a:rPr lang="en-US" sz="2400" dirty="0" smtClean="0"/>
              <a:t>metadata about personal by-products of daily research</a:t>
            </a:r>
          </a:p>
          <a:p>
            <a:pPr marL="625475" lvl="1" indent="-260350"/>
            <a:r>
              <a:rPr lang="en-US" sz="2400" dirty="0" smtClean="0"/>
              <a:t>facilitates work, publication, submissions of data</a:t>
            </a:r>
            <a:endParaRPr lang="en-US" sz="2800" b="1" dirty="0" smtClean="0"/>
          </a:p>
          <a:p>
            <a:pPr marL="560070" indent="-514350">
              <a:spcBef>
                <a:spcPts val="1200"/>
              </a:spcBef>
              <a:buFont typeface="+mj-lt"/>
              <a:buAutoNum type="arabicPeriod" startAt="2"/>
            </a:pPr>
            <a:r>
              <a:rPr lang="en-US" sz="2800" b="1" dirty="0" smtClean="0"/>
              <a:t>Discovery and Re-Use</a:t>
            </a:r>
            <a:endParaRPr lang="en-US" sz="2800" b="1" dirty="0"/>
          </a:p>
          <a:p>
            <a:pPr marL="687388" lvl="1" indent="-292100" defTabSz="974725"/>
            <a:r>
              <a:rPr lang="en-US" sz="2400" dirty="0"/>
              <a:t>metadata about end products of research made public </a:t>
            </a:r>
          </a:p>
          <a:p>
            <a:pPr marL="687388" lvl="1" indent="-292100" defTabSz="974725"/>
            <a:r>
              <a:rPr lang="en-US" sz="2400" dirty="0"/>
              <a:t>facilitates re-use, validation, </a:t>
            </a:r>
            <a:r>
              <a:rPr lang="en-US" sz="2400" dirty="0" smtClean="0"/>
              <a:t>extension</a:t>
            </a:r>
          </a:p>
          <a:p>
            <a:pPr marL="687388" lvl="1" indent="-292100" defTabSz="974725"/>
            <a:r>
              <a:rPr lang="en-US" sz="2400" dirty="0" smtClean="0"/>
              <a:t>critical for modern research paradigms</a:t>
            </a:r>
            <a:endParaRPr lang="en-US" sz="2600" b="1" dirty="0" smtClean="0"/>
          </a:p>
          <a:p>
            <a:pPr marL="560070" indent="-514350">
              <a:spcBef>
                <a:spcPts val="1200"/>
              </a:spcBef>
              <a:buFont typeface="+mj-lt"/>
              <a:buAutoNum type="arabicPeriod" startAt="2"/>
            </a:pPr>
            <a:r>
              <a:rPr lang="en-US" sz="2800" b="1" dirty="0" smtClean="0"/>
              <a:t>Research Reproducibility</a:t>
            </a:r>
            <a:endParaRPr lang="en-US" sz="2800" b="1" dirty="0"/>
          </a:p>
          <a:p>
            <a:pPr marL="687388" lvl="1" indent="-292100" defTabSz="974725"/>
            <a:r>
              <a:rPr lang="en-US" sz="2400" dirty="0" smtClean="0"/>
              <a:t>requires metadata creation across resource life cycle</a:t>
            </a:r>
          </a:p>
          <a:p>
            <a:pPr marL="687388" lvl="1" indent="-292100" defTabSz="974725"/>
            <a:r>
              <a:rPr lang="en-US" sz="2400" dirty="0" smtClean="0"/>
              <a:t>facilitates re-use, validation, extension</a:t>
            </a:r>
            <a:endParaRPr lang="en-US" sz="2200" dirty="0" smtClean="0"/>
          </a:p>
          <a:p>
            <a:pPr marL="808038" lvl="1" indent="-260350"/>
            <a:endParaRPr lang="en-US" sz="2600" dirty="0" smtClean="0"/>
          </a:p>
          <a:p>
            <a:pPr marL="625475" lvl="1" indent="-260350"/>
            <a:endParaRPr lang="en-US" sz="2400" dirty="0" smtClean="0"/>
          </a:p>
        </p:txBody>
      </p:sp>
      <p:sp>
        <p:nvSpPr>
          <p:cNvPr id="3" name="Title 2"/>
          <p:cNvSpPr>
            <a:spLocks noGrp="1"/>
          </p:cNvSpPr>
          <p:nvPr>
            <p:ph type="title"/>
          </p:nvPr>
        </p:nvSpPr>
        <p:spPr>
          <a:xfrm>
            <a:off x="152400" y="304800"/>
            <a:ext cx="8763000" cy="1054394"/>
          </a:xfrm>
        </p:spPr>
        <p:txBody>
          <a:bodyPr/>
          <a:lstStyle/>
          <a:p>
            <a:r>
              <a:rPr lang="en-US" dirty="0" smtClean="0"/>
              <a:t>Importance of metadata in Research</a:t>
            </a:r>
            <a:endParaRPr lang="en-US" dirty="0"/>
          </a:p>
        </p:txBody>
      </p:sp>
    </p:spTree>
    <p:extLst>
      <p:ext uri="{BB962C8B-B14F-4D97-AF65-F5344CB8AC3E}">
        <p14:creationId xmlns:p14="http://schemas.microsoft.com/office/powerpoint/2010/main" val="10829715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719070"/>
            <a:ext cx="8839200" cy="5138930"/>
          </a:xfrm>
        </p:spPr>
        <p:txBody>
          <a:bodyPr>
            <a:normAutofit/>
          </a:bodyPr>
          <a:lstStyle/>
          <a:p>
            <a:pPr marL="466725" indent="-422275">
              <a:spcBef>
                <a:spcPts val="1200"/>
              </a:spcBef>
              <a:buFont typeface="+mj-lt"/>
              <a:buAutoNum type="arabicPeriod" startAt="4"/>
            </a:pPr>
            <a:r>
              <a:rPr lang="en-US" sz="2400" b="1" dirty="0" smtClean="0"/>
              <a:t>Credit/Attribution</a:t>
            </a:r>
          </a:p>
          <a:p>
            <a:pPr marL="558800" lvl="1" indent="-207963" defTabSz="974725">
              <a:lnSpc>
                <a:spcPct val="120000"/>
              </a:lnSpc>
            </a:pPr>
            <a:r>
              <a:rPr lang="en-US" sz="2000" dirty="0" smtClean="0"/>
              <a:t>Leverages metadata  about who contributes to resources and how</a:t>
            </a:r>
          </a:p>
          <a:p>
            <a:pPr marL="558800" lvl="1" indent="-207963" defTabSz="974725">
              <a:lnSpc>
                <a:spcPct val="120000"/>
              </a:lnSpc>
            </a:pPr>
            <a:r>
              <a:rPr lang="en-US" sz="2000" dirty="0" err="1" smtClean="0"/>
              <a:t>Altmetrics</a:t>
            </a:r>
            <a:r>
              <a:rPr lang="en-US" sz="2000" dirty="0" smtClean="0"/>
              <a:t> providing new paradigms for evaluating impact</a:t>
            </a:r>
          </a:p>
          <a:p>
            <a:pPr marL="466725" indent="-407988">
              <a:lnSpc>
                <a:spcPct val="120000"/>
              </a:lnSpc>
              <a:spcBef>
                <a:spcPts val="1200"/>
              </a:spcBef>
              <a:buFont typeface="+mj-lt"/>
              <a:buAutoNum type="arabicPeriod" startAt="4"/>
            </a:pPr>
            <a:r>
              <a:rPr lang="en-US" sz="2400" b="1" dirty="0" smtClean="0"/>
              <a:t>Secondary Analysis</a:t>
            </a:r>
            <a:endParaRPr lang="en-US" sz="2400" b="1" dirty="0"/>
          </a:p>
          <a:p>
            <a:pPr marL="917575" lvl="1" indent="-292100" defTabSz="974725">
              <a:lnSpc>
                <a:spcPct val="120000"/>
              </a:lnSpc>
            </a:pPr>
            <a:r>
              <a:rPr lang="en-US" sz="2000" dirty="0" smtClean="0"/>
              <a:t>Metadata can serve as data for analysis/evaluation</a:t>
            </a:r>
          </a:p>
          <a:p>
            <a:pPr marL="917575" lvl="1" indent="-292100" defTabSz="974725">
              <a:lnSpc>
                <a:spcPct val="120000"/>
              </a:lnSpc>
            </a:pPr>
            <a:r>
              <a:rPr lang="en-US" sz="2000" spc="100" dirty="0" smtClean="0"/>
              <a:t>Publication Analysis Tools: </a:t>
            </a:r>
            <a:r>
              <a:rPr lang="en-US" sz="2000" dirty="0" smtClean="0"/>
              <a:t>reporting </a:t>
            </a:r>
            <a:r>
              <a:rPr lang="en-US" sz="2000" dirty="0"/>
              <a:t>of trends and research impact, resource usage, citation </a:t>
            </a:r>
            <a:r>
              <a:rPr lang="en-US" sz="2000" dirty="0" smtClean="0"/>
              <a:t>networks</a:t>
            </a:r>
          </a:p>
        </p:txBody>
      </p:sp>
      <p:sp>
        <p:nvSpPr>
          <p:cNvPr id="5" name="Title 2"/>
          <p:cNvSpPr>
            <a:spLocks noGrp="1"/>
          </p:cNvSpPr>
          <p:nvPr>
            <p:ph type="title"/>
          </p:nvPr>
        </p:nvSpPr>
        <p:spPr>
          <a:xfrm>
            <a:off x="152400" y="304800"/>
            <a:ext cx="8763000" cy="1054394"/>
          </a:xfrm>
        </p:spPr>
        <p:txBody>
          <a:bodyPr/>
          <a:lstStyle/>
          <a:p>
            <a:r>
              <a:rPr lang="en-US" dirty="0" smtClean="0"/>
              <a:t>Importance of metadata in Research</a:t>
            </a:r>
            <a:endParaRPr lang="en-US" dirty="0"/>
          </a:p>
        </p:txBody>
      </p:sp>
      <p:sp>
        <p:nvSpPr>
          <p:cNvPr id="4" name="TextBox 3"/>
          <p:cNvSpPr txBox="1"/>
          <p:nvPr/>
        </p:nvSpPr>
        <p:spPr>
          <a:xfrm>
            <a:off x="1066800" y="4982210"/>
            <a:ext cx="7178040" cy="656590"/>
          </a:xfrm>
          <a:prstGeom prst="rect">
            <a:avLst/>
          </a:prstGeom>
          <a:solidFill>
            <a:schemeClr val="bg1">
              <a:lumMod val="95000"/>
            </a:schemeClr>
          </a:solidFill>
          <a:ln w="19050">
            <a:noFill/>
          </a:ln>
        </p:spPr>
        <p:txBody>
          <a:bodyPr wrap="square" rtlCol="0">
            <a:spAutoFit/>
          </a:bodyPr>
          <a:lstStyle/>
          <a:p>
            <a:pPr algn="ctr">
              <a:lnSpc>
                <a:spcPts val="2200"/>
              </a:lnSpc>
            </a:pPr>
            <a:r>
              <a:rPr lang="en-US" i="1" dirty="0">
                <a:solidFill>
                  <a:srgbClr val="CC6600"/>
                </a:solidFill>
                <a:latin typeface="Courier New" panose="02070309020205020404" pitchFamily="49" charset="0"/>
                <a:cs typeface="Courier New" panose="02070309020205020404" pitchFamily="49" charset="0"/>
              </a:rPr>
              <a:t>“What publications did the Neuroscience </a:t>
            </a:r>
            <a:r>
              <a:rPr lang="en-US" i="1" dirty="0" smtClean="0">
                <a:solidFill>
                  <a:srgbClr val="CC6600"/>
                </a:solidFill>
                <a:latin typeface="Courier New" panose="02070309020205020404" pitchFamily="49" charset="0"/>
                <a:cs typeface="Courier New" panose="02070309020205020404" pitchFamily="49" charset="0"/>
              </a:rPr>
              <a:t>Program </a:t>
            </a:r>
            <a:r>
              <a:rPr lang="en-US" i="1" dirty="0">
                <a:solidFill>
                  <a:srgbClr val="CC6600"/>
                </a:solidFill>
                <a:latin typeface="Courier New" panose="02070309020205020404" pitchFamily="49" charset="0"/>
                <a:cs typeface="Courier New" panose="02070309020205020404" pitchFamily="49" charset="0"/>
              </a:rPr>
              <a:t>training grants support from 2009 to the </a:t>
            </a:r>
            <a:r>
              <a:rPr lang="en-US" i="1" dirty="0" smtClean="0">
                <a:solidFill>
                  <a:srgbClr val="CC6600"/>
                </a:solidFill>
                <a:latin typeface="Courier New" panose="02070309020205020404" pitchFamily="49" charset="0"/>
                <a:cs typeface="Courier New" panose="02070309020205020404" pitchFamily="49" charset="0"/>
              </a:rPr>
              <a:t>present”</a:t>
            </a:r>
            <a:endParaRPr lang="en-US" i="1" dirty="0">
              <a:solidFill>
                <a:srgbClr val="CC6600"/>
              </a:solidFill>
              <a:latin typeface="Courier New" panose="02070309020205020404" pitchFamily="49" charset="0"/>
              <a:cs typeface="Courier New" panose="02070309020205020404" pitchFamily="49" charset="0"/>
            </a:endParaRPr>
          </a:p>
        </p:txBody>
      </p:sp>
      <p:sp>
        <p:nvSpPr>
          <p:cNvPr id="6" name="Content Placeholder 1"/>
          <p:cNvSpPr txBox="1">
            <a:spLocks/>
          </p:cNvSpPr>
          <p:nvPr/>
        </p:nvSpPr>
        <p:spPr>
          <a:xfrm>
            <a:off x="152400" y="5736335"/>
            <a:ext cx="8839200" cy="1274065"/>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917575" lvl="1" indent="-292100" defTabSz="974725">
              <a:lnSpc>
                <a:spcPct val="120000"/>
              </a:lnSpc>
            </a:pPr>
            <a:r>
              <a:rPr lang="en-US" sz="2000" dirty="0"/>
              <a:t>Publication </a:t>
            </a:r>
            <a:r>
              <a:rPr lang="en-US" sz="2000" dirty="0" smtClean="0"/>
              <a:t>Metadata Utilized: Author(s),Grant </a:t>
            </a:r>
            <a:r>
              <a:rPr lang="en-US" sz="2000" dirty="0"/>
              <a:t>support </a:t>
            </a:r>
            <a:r>
              <a:rPr lang="en-US" sz="2000" dirty="0" smtClean="0"/>
              <a:t>numbers, Publication Year</a:t>
            </a:r>
            <a:endParaRPr lang="en-US" sz="2000" dirty="0"/>
          </a:p>
        </p:txBody>
      </p:sp>
    </p:spTree>
    <p:extLst>
      <p:ext uri="{BB962C8B-B14F-4D97-AF65-F5344CB8AC3E}">
        <p14:creationId xmlns:p14="http://schemas.microsoft.com/office/powerpoint/2010/main" val="30776291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Review of existing schema and standards</a:t>
            </a:r>
            <a:endParaRPr lang="en-US" dirty="0"/>
          </a:p>
        </p:txBody>
      </p:sp>
      <p:sp>
        <p:nvSpPr>
          <p:cNvPr id="3" name="Content Placeholder 2"/>
          <p:cNvSpPr>
            <a:spLocks noGrp="1"/>
          </p:cNvSpPr>
          <p:nvPr>
            <p:ph idx="1"/>
          </p:nvPr>
        </p:nvSpPr>
        <p:spPr/>
        <p:txBody>
          <a:bodyPr/>
          <a:lstStyle/>
          <a:p>
            <a:pPr marL="6350" lvl="1" indent="0">
              <a:buNone/>
            </a:pPr>
            <a:r>
              <a:rPr lang="en-US" dirty="0" smtClean="0"/>
              <a:t>Standards: Existing schema and standards for experimental metadata insufficient</a:t>
            </a:r>
          </a:p>
          <a:p>
            <a:pPr marL="6350" lvl="1" indent="0">
              <a:buNone/>
            </a:pPr>
            <a:r>
              <a:rPr lang="en-US" dirty="0" smtClean="0"/>
              <a:t>	- standards not scoped for use cases (ISA, OBI)</a:t>
            </a:r>
          </a:p>
          <a:p>
            <a:pPr marL="6350" lvl="1" indent="0">
              <a:buNone/>
            </a:pPr>
            <a:r>
              <a:rPr lang="en-US" dirty="0" smtClean="0"/>
              <a:t>	- repository schema narrowly scoped for specific domain (Array express, </a:t>
            </a:r>
            <a:r>
              <a:rPr lang="en-US" dirty="0" err="1" smtClean="0"/>
              <a:t>GeO</a:t>
            </a:r>
            <a:r>
              <a:rPr lang="en-US" dirty="0" smtClean="0"/>
              <a:t>)</a:t>
            </a:r>
          </a:p>
          <a:p>
            <a:pPr marL="0" indent="0">
              <a:buNone/>
            </a:pPr>
            <a:endParaRPr lang="en-US" dirty="0" smtClean="0"/>
          </a:p>
          <a:p>
            <a:pPr lvl="1"/>
            <a:r>
              <a:rPr lang="en-US" dirty="0" smtClean="0"/>
              <a:t>few more slides here</a:t>
            </a:r>
          </a:p>
          <a:p>
            <a:endParaRPr lang="en-US" dirty="0"/>
          </a:p>
        </p:txBody>
      </p:sp>
    </p:spTree>
    <p:extLst>
      <p:ext uri="{BB962C8B-B14F-4D97-AF65-F5344CB8AC3E}">
        <p14:creationId xmlns:p14="http://schemas.microsoft.com/office/powerpoint/2010/main" val="3033214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915400" cy="1143000"/>
          </a:xfrm>
        </p:spPr>
        <p:txBody>
          <a:bodyPr>
            <a:noAutofit/>
          </a:bodyPr>
          <a:lstStyle/>
          <a:p>
            <a:r>
              <a:rPr lang="en-US" sz="3700" b="1" dirty="0"/>
              <a:t>Existing Models Do Not Serve Our </a:t>
            </a:r>
            <a:r>
              <a:rPr lang="en-US" sz="3700" b="1" dirty="0" smtClean="0"/>
              <a:t>Needs . . . </a:t>
            </a:r>
            <a:endParaRPr lang="en-US" sz="3700" dirty="0"/>
          </a:p>
        </p:txBody>
      </p:sp>
      <p:sp>
        <p:nvSpPr>
          <p:cNvPr id="3" name="Content Placeholder 2"/>
          <p:cNvSpPr>
            <a:spLocks noGrp="1"/>
          </p:cNvSpPr>
          <p:nvPr>
            <p:ph idx="1"/>
          </p:nvPr>
        </p:nvSpPr>
        <p:spPr>
          <a:xfrm>
            <a:off x="457200" y="914400"/>
            <a:ext cx="8229600" cy="5257800"/>
          </a:xfrm>
        </p:spPr>
        <p:txBody>
          <a:bodyPr>
            <a:normAutofit fontScale="62500" lnSpcReduction="20000"/>
          </a:bodyPr>
          <a:lstStyle/>
          <a:p>
            <a:pPr marL="352425" indent="-341313">
              <a:lnSpc>
                <a:spcPct val="120000"/>
              </a:lnSpc>
              <a:spcBef>
                <a:spcPts val="600"/>
              </a:spcBef>
              <a:buFont typeface="+mj-lt"/>
              <a:buAutoNum type="arabicPeriod"/>
            </a:pPr>
            <a:r>
              <a:rPr lang="en-US" sz="3800" b="1" dirty="0" smtClean="0"/>
              <a:t>OBI (Ontology for Biomedical Investigations)                                    </a:t>
            </a:r>
            <a:r>
              <a:rPr lang="en-US" sz="3400" dirty="0" smtClean="0"/>
              <a:t>Broad and rich, but focus in on biomedicine, and not </a:t>
            </a:r>
            <a:r>
              <a:rPr lang="en-US" sz="3400" dirty="0"/>
              <a:t>suited or being used as a metadata model/schema (too complex, tied to realist </a:t>
            </a:r>
            <a:r>
              <a:rPr lang="en-US" sz="3400" dirty="0" smtClean="0"/>
              <a:t>view)</a:t>
            </a:r>
          </a:p>
          <a:p>
            <a:pPr marL="352425" indent="-341313">
              <a:lnSpc>
                <a:spcPct val="120000"/>
              </a:lnSpc>
              <a:spcBef>
                <a:spcPts val="600"/>
              </a:spcBef>
              <a:buFont typeface="+mj-lt"/>
              <a:buAutoNum type="arabicPeriod"/>
            </a:pPr>
            <a:r>
              <a:rPr lang="en-US" sz="3800" b="1" dirty="0" smtClean="0"/>
              <a:t>ISA (Investigation-Study-Assay)                                                                     </a:t>
            </a:r>
            <a:r>
              <a:rPr lang="en-US" sz="3400" dirty="0" smtClean="0"/>
              <a:t>A generic model that is </a:t>
            </a:r>
            <a:r>
              <a:rPr lang="en-US" sz="3400" dirty="0"/>
              <a:t>w</a:t>
            </a:r>
            <a:r>
              <a:rPr lang="en-US" sz="3400" dirty="0" smtClean="0"/>
              <a:t>idely used (e.g</a:t>
            </a:r>
            <a:r>
              <a:rPr lang="en-US" sz="3400" dirty="0"/>
              <a:t>. Nature Scientific Data), but </a:t>
            </a:r>
            <a:r>
              <a:rPr lang="en-US" sz="3400" dirty="0" smtClean="0"/>
              <a:t>model is too complex and granular for our needs, their model </a:t>
            </a:r>
            <a:r>
              <a:rPr lang="en-US" sz="3400" dirty="0"/>
              <a:t>for structuring LOD </a:t>
            </a:r>
            <a:r>
              <a:rPr lang="en-US" sz="3400" dirty="0" smtClean="0"/>
              <a:t>seems hasty and underdeveloped.</a:t>
            </a:r>
          </a:p>
          <a:p>
            <a:pPr marL="352425" indent="-341313">
              <a:lnSpc>
                <a:spcPct val="120000"/>
              </a:lnSpc>
              <a:spcBef>
                <a:spcPts val="600"/>
              </a:spcBef>
              <a:buFont typeface="+mj-lt"/>
              <a:buAutoNum type="arabicPeriod"/>
            </a:pPr>
            <a:r>
              <a:rPr lang="en-US" sz="3800" b="1" dirty="0" err="1" smtClean="0"/>
              <a:t>KEfED</a:t>
            </a:r>
            <a:r>
              <a:rPr lang="en-US" sz="3800" b="1" dirty="0" smtClean="0"/>
              <a:t> (Knowledge Engineering from Experimental Design)                    </a:t>
            </a:r>
            <a:r>
              <a:rPr lang="en-US" sz="3400" dirty="0" smtClean="0"/>
              <a:t>A generic </a:t>
            </a:r>
            <a:r>
              <a:rPr lang="en-US" sz="3400" dirty="0"/>
              <a:t>high-level model with right level of abstraction/complexity, </a:t>
            </a:r>
            <a:r>
              <a:rPr lang="en-US" sz="3400" dirty="0" smtClean="0"/>
              <a:t>but underspecified ontological underpinnings and integration, receives limited </a:t>
            </a:r>
            <a:r>
              <a:rPr lang="en-US" sz="3400" dirty="0"/>
              <a:t>use and tailored for data analysis use </a:t>
            </a:r>
            <a:r>
              <a:rPr lang="en-US" sz="3400" dirty="0" smtClean="0"/>
              <a:t>cases.</a:t>
            </a:r>
          </a:p>
          <a:p>
            <a:pPr marL="352425" indent="-341313">
              <a:lnSpc>
                <a:spcPct val="120000"/>
              </a:lnSpc>
              <a:spcBef>
                <a:spcPts val="600"/>
              </a:spcBef>
              <a:buFont typeface="+mj-lt"/>
              <a:buAutoNum type="arabicPeriod"/>
            </a:pPr>
            <a:r>
              <a:rPr lang="en-US" sz="3800" b="1" dirty="0" smtClean="0"/>
              <a:t>EBI (European Bioinformatics Institute RDF Platform)</a:t>
            </a:r>
            <a:r>
              <a:rPr lang="en-US" sz="3800" dirty="0" smtClean="0"/>
              <a:t>                    </a:t>
            </a:r>
            <a:r>
              <a:rPr lang="en-US" sz="3400" dirty="0" smtClean="0"/>
              <a:t>Built for discovery use case, but narrowly scoped for </a:t>
            </a:r>
            <a:r>
              <a:rPr lang="en-US" sz="3400" dirty="0"/>
              <a:t>specific EBI </a:t>
            </a:r>
            <a:r>
              <a:rPr lang="en-US" sz="3400" dirty="0" smtClean="0"/>
              <a:t>systems (e.g. Array Express)</a:t>
            </a:r>
            <a:endParaRPr lang="en-US" sz="3400" dirty="0"/>
          </a:p>
          <a:p>
            <a:endParaRPr lang="en-US" dirty="0"/>
          </a:p>
        </p:txBody>
      </p:sp>
      <p:sp>
        <p:nvSpPr>
          <p:cNvPr id="6" name="TextBox 5"/>
          <p:cNvSpPr txBox="1"/>
          <p:nvPr/>
        </p:nvSpPr>
        <p:spPr>
          <a:xfrm>
            <a:off x="274320" y="5943600"/>
            <a:ext cx="8610600" cy="784830"/>
          </a:xfrm>
          <a:prstGeom prst="rect">
            <a:avLst/>
          </a:prstGeom>
          <a:noFill/>
        </p:spPr>
        <p:txBody>
          <a:bodyPr wrap="square" rtlCol="0">
            <a:spAutoFit/>
          </a:bodyPr>
          <a:lstStyle/>
          <a:p>
            <a:pPr algn="ctr">
              <a:lnSpc>
                <a:spcPts val="2700"/>
              </a:lnSpc>
            </a:pPr>
            <a:r>
              <a:rPr lang="en-US" sz="2400" b="1" dirty="0">
                <a:solidFill>
                  <a:srgbClr val="C00000"/>
                </a:solidFill>
              </a:rPr>
              <a:t> </a:t>
            </a:r>
            <a:r>
              <a:rPr lang="en-US" sz="2400" b="1" dirty="0" smtClean="0">
                <a:solidFill>
                  <a:srgbClr val="C00000"/>
                </a:solidFill>
              </a:rPr>
              <a:t>None support level of integration with existing ontologies to adequately </a:t>
            </a:r>
            <a:r>
              <a:rPr lang="en-US" sz="2400" b="1" dirty="0">
                <a:solidFill>
                  <a:srgbClr val="C00000"/>
                </a:solidFill>
              </a:rPr>
              <a:t>constrain data </a:t>
            </a:r>
            <a:r>
              <a:rPr lang="en-US" sz="2400" b="1" dirty="0" smtClean="0">
                <a:solidFill>
                  <a:srgbClr val="C00000"/>
                </a:solidFill>
              </a:rPr>
              <a:t>entry</a:t>
            </a:r>
            <a:endParaRPr lang="en-US" sz="2400" b="1" dirty="0">
              <a:solidFill>
                <a:srgbClr val="C00000"/>
              </a:solidFill>
            </a:endParaRPr>
          </a:p>
        </p:txBody>
      </p:sp>
    </p:spTree>
    <p:extLst>
      <p:ext uri="{BB962C8B-B14F-4D97-AF65-F5344CB8AC3E}">
        <p14:creationId xmlns:p14="http://schemas.microsoft.com/office/powerpoint/2010/main" val="150874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Landscape Analysis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can we learn from existing work to inform our model?</a:t>
            </a:r>
          </a:p>
          <a:p>
            <a:r>
              <a:rPr lang="en-US" dirty="0" smtClean="0"/>
              <a:t>What gaps and needs are outstanding (to meet our efforts)</a:t>
            </a:r>
          </a:p>
          <a:p>
            <a:r>
              <a:rPr lang="en-US" dirty="0" smtClean="0"/>
              <a:t>What challenges will we encounter and partners might we engage in our integration efforts?</a:t>
            </a:r>
          </a:p>
          <a:p>
            <a:endParaRPr lang="en-US" dirty="0"/>
          </a:p>
          <a:p>
            <a:pPr lvl="1"/>
            <a:r>
              <a:rPr lang="en-US" dirty="0" smtClean="0"/>
              <a:t>what metadata do systems collect?</a:t>
            </a:r>
          </a:p>
          <a:p>
            <a:pPr lvl="1"/>
            <a:r>
              <a:rPr lang="en-US" dirty="0" smtClean="0"/>
              <a:t>how compatible are their schema?</a:t>
            </a:r>
          </a:p>
          <a:p>
            <a:pPr lvl="1"/>
            <a:r>
              <a:rPr lang="en-US" dirty="0" smtClean="0"/>
              <a:t>what standards exist and are used?</a:t>
            </a:r>
          </a:p>
          <a:p>
            <a:pPr lvl="1"/>
            <a:r>
              <a:rPr lang="en-US" dirty="0" smtClean="0"/>
              <a:t>where do gaps exist?</a:t>
            </a:r>
          </a:p>
          <a:p>
            <a:pPr lvl="1"/>
            <a:endParaRPr lang="en-US" dirty="0"/>
          </a:p>
        </p:txBody>
      </p:sp>
    </p:spTree>
    <p:extLst>
      <p:ext uri="{BB962C8B-B14F-4D97-AF65-F5344CB8AC3E}">
        <p14:creationId xmlns:p14="http://schemas.microsoft.com/office/powerpoint/2010/main" val="3872358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shm\AppData\Roaming\PixelMetrics\CaptureWiz\Tem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521" y="1099908"/>
            <a:ext cx="4519726" cy="5684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0470" y="1074003"/>
            <a:ext cx="1504130" cy="830997"/>
          </a:xfrm>
          <a:prstGeom prst="rect">
            <a:avLst/>
          </a:prstGeom>
          <a:noFill/>
        </p:spPr>
        <p:txBody>
          <a:bodyPr wrap="none" rtlCol="0">
            <a:spAutoFit/>
          </a:bodyPr>
          <a:lstStyle/>
          <a:p>
            <a:pPr algn="ctr"/>
            <a:r>
              <a:rPr lang="en-US" sz="2400" b="1" dirty="0" smtClean="0"/>
              <a:t>General</a:t>
            </a:r>
          </a:p>
          <a:p>
            <a:pPr algn="ctr"/>
            <a:r>
              <a:rPr lang="en-US" sz="2400" b="1" dirty="0" smtClean="0"/>
              <a:t> Metadata</a:t>
            </a:r>
            <a:endParaRPr lang="en-US" sz="2400" b="1" dirty="0"/>
          </a:p>
        </p:txBody>
      </p:sp>
      <p:sp>
        <p:nvSpPr>
          <p:cNvPr id="6" name="TextBox 5"/>
          <p:cNvSpPr txBox="1"/>
          <p:nvPr/>
        </p:nvSpPr>
        <p:spPr>
          <a:xfrm>
            <a:off x="737449" y="4854388"/>
            <a:ext cx="1881156" cy="830997"/>
          </a:xfrm>
          <a:prstGeom prst="rect">
            <a:avLst/>
          </a:prstGeom>
          <a:noFill/>
        </p:spPr>
        <p:txBody>
          <a:bodyPr wrap="none" rtlCol="0">
            <a:spAutoFit/>
          </a:bodyPr>
          <a:lstStyle/>
          <a:p>
            <a:pPr algn="ctr"/>
            <a:r>
              <a:rPr lang="en-US" sz="2400" b="1" dirty="0" smtClean="0"/>
              <a:t>Experimental</a:t>
            </a:r>
          </a:p>
          <a:p>
            <a:pPr algn="ctr"/>
            <a:r>
              <a:rPr lang="en-US" sz="2400" b="1" dirty="0" smtClean="0"/>
              <a:t>Metadata</a:t>
            </a:r>
            <a:endParaRPr lang="en-US" sz="2400" b="1" dirty="0"/>
          </a:p>
        </p:txBody>
      </p:sp>
      <p:sp>
        <p:nvSpPr>
          <p:cNvPr id="7" name="TextBox 6"/>
          <p:cNvSpPr txBox="1"/>
          <p:nvPr/>
        </p:nvSpPr>
        <p:spPr>
          <a:xfrm>
            <a:off x="-195910" y="2834640"/>
            <a:ext cx="4158310" cy="1569660"/>
          </a:xfrm>
          <a:prstGeom prst="rect">
            <a:avLst/>
          </a:prstGeom>
          <a:noFill/>
        </p:spPr>
        <p:txBody>
          <a:bodyPr wrap="square" rtlCol="0">
            <a:spAutoFit/>
          </a:bodyPr>
          <a:lstStyle/>
          <a:p>
            <a:pPr algn="ctr"/>
            <a:r>
              <a:rPr lang="en-US" sz="3200" b="1" i="1" dirty="0" smtClean="0">
                <a:solidFill>
                  <a:srgbClr val="0070C0"/>
                </a:solidFill>
              </a:rPr>
              <a:t>Two types of </a:t>
            </a:r>
          </a:p>
          <a:p>
            <a:pPr algn="ctr"/>
            <a:r>
              <a:rPr lang="en-US" sz="3200" b="1" i="1" dirty="0" smtClean="0">
                <a:solidFill>
                  <a:srgbClr val="0070C0"/>
                </a:solidFill>
              </a:rPr>
              <a:t> </a:t>
            </a:r>
            <a:r>
              <a:rPr lang="en-US" sz="3200" b="1" i="1" dirty="0" smtClean="0">
                <a:solidFill>
                  <a:srgbClr val="0070C0"/>
                </a:solidFill>
              </a:rPr>
              <a:t>Research Object </a:t>
            </a:r>
          </a:p>
          <a:p>
            <a:pPr algn="ctr"/>
            <a:r>
              <a:rPr lang="en-US" sz="3200" b="1" i="1" dirty="0" smtClean="0">
                <a:solidFill>
                  <a:srgbClr val="0070C0"/>
                </a:solidFill>
              </a:rPr>
              <a:t>Metadata</a:t>
            </a:r>
            <a:endParaRPr lang="en-US" sz="3200" b="1" i="1" dirty="0">
              <a:solidFill>
                <a:srgbClr val="0070C0"/>
              </a:solidFill>
            </a:endParaRPr>
          </a:p>
        </p:txBody>
      </p:sp>
      <p:sp>
        <p:nvSpPr>
          <p:cNvPr id="8" name="TextBox 7"/>
          <p:cNvSpPr txBox="1"/>
          <p:nvPr/>
        </p:nvSpPr>
        <p:spPr>
          <a:xfrm>
            <a:off x="685800" y="1929825"/>
            <a:ext cx="2240481" cy="584775"/>
          </a:xfrm>
          <a:prstGeom prst="rect">
            <a:avLst/>
          </a:prstGeom>
          <a:noFill/>
        </p:spPr>
        <p:txBody>
          <a:bodyPr wrap="square" rtlCol="0">
            <a:spAutoFit/>
          </a:bodyPr>
          <a:lstStyle/>
          <a:p>
            <a:pPr algn="ctr"/>
            <a:r>
              <a:rPr lang="en-US" sz="1600" dirty="0"/>
              <a:t>D</a:t>
            </a:r>
            <a:r>
              <a:rPr lang="en-US" sz="1600" dirty="0" smtClean="0"/>
              <a:t>irectly describes research objects</a:t>
            </a:r>
          </a:p>
        </p:txBody>
      </p:sp>
      <p:sp>
        <p:nvSpPr>
          <p:cNvPr id="10" name="TextBox 9"/>
          <p:cNvSpPr txBox="1"/>
          <p:nvPr/>
        </p:nvSpPr>
        <p:spPr>
          <a:xfrm>
            <a:off x="336856" y="5618150"/>
            <a:ext cx="2682341" cy="1077218"/>
          </a:xfrm>
          <a:prstGeom prst="rect">
            <a:avLst/>
          </a:prstGeom>
          <a:noFill/>
        </p:spPr>
        <p:txBody>
          <a:bodyPr wrap="square" rtlCol="0">
            <a:spAutoFit/>
          </a:bodyPr>
          <a:lstStyle/>
          <a:p>
            <a:pPr algn="ctr"/>
            <a:r>
              <a:rPr lang="en-US" sz="1600" dirty="0" smtClean="0"/>
              <a:t>Indirectly describes</a:t>
            </a:r>
          </a:p>
          <a:p>
            <a:pPr algn="ctr"/>
            <a:r>
              <a:rPr lang="en-US" sz="1600" dirty="0" smtClean="0"/>
              <a:t> research objects  by describing experiments related to  them</a:t>
            </a:r>
          </a:p>
        </p:txBody>
      </p:sp>
      <p:sp>
        <p:nvSpPr>
          <p:cNvPr id="9" name="Title 1"/>
          <p:cNvSpPr>
            <a:spLocks noGrp="1"/>
          </p:cNvSpPr>
          <p:nvPr>
            <p:ph type="title"/>
          </p:nvPr>
        </p:nvSpPr>
        <p:spPr>
          <a:xfrm>
            <a:off x="381000" y="-76200"/>
            <a:ext cx="8229600" cy="1143000"/>
          </a:xfrm>
        </p:spPr>
        <p:txBody>
          <a:bodyPr>
            <a:normAutofit/>
          </a:bodyPr>
          <a:lstStyle/>
          <a:p>
            <a:r>
              <a:rPr lang="en-US" b="1" dirty="0" smtClean="0"/>
              <a:t>Metadata Framework</a:t>
            </a:r>
            <a:endParaRPr lang="en-US" b="1" dirty="0"/>
          </a:p>
        </p:txBody>
      </p:sp>
      <p:sp>
        <p:nvSpPr>
          <p:cNvPr id="2" name="Rectangle 1"/>
          <p:cNvSpPr/>
          <p:nvPr/>
        </p:nvSpPr>
        <p:spPr>
          <a:xfrm>
            <a:off x="609600" y="4823908"/>
            <a:ext cx="2101505" cy="1851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267200" y="981670"/>
            <a:ext cx="4419600" cy="830997"/>
          </a:xfrm>
          <a:prstGeom prst="rect">
            <a:avLst/>
          </a:prstGeom>
          <a:solidFill>
            <a:schemeClr val="bg1">
              <a:lumMod val="85000"/>
            </a:schemeClr>
          </a:solidFill>
          <a:ln w="28575">
            <a:solidFill>
              <a:schemeClr val="tx1"/>
            </a:solidFill>
          </a:ln>
        </p:spPr>
        <p:txBody>
          <a:bodyPr wrap="square" rtlCol="0">
            <a:spAutoFit/>
          </a:bodyPr>
          <a:lstStyle/>
          <a:p>
            <a:pPr algn="ctr"/>
            <a:r>
              <a:rPr lang="en-US" sz="1600" b="1" dirty="0" smtClean="0"/>
              <a:t>Title, Contributors, Identifiers, Creation/Modification Dates, Version,           Access Info, File size, File Format, Keywords</a:t>
            </a:r>
            <a:endParaRPr lang="en-US" sz="1600" b="1" dirty="0"/>
          </a:p>
        </p:txBody>
      </p:sp>
    </p:spTree>
    <p:extLst>
      <p:ext uri="{BB962C8B-B14F-4D97-AF65-F5344CB8AC3E}">
        <p14:creationId xmlns:p14="http://schemas.microsoft.com/office/powerpoint/2010/main" val="5775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315476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b="1" dirty="0"/>
              <a:t>Model </a:t>
            </a:r>
            <a:r>
              <a:rPr lang="en-US" b="1" dirty="0" smtClean="0"/>
              <a:t>Requirements for Data Entry and Discovery Use Case</a:t>
            </a:r>
            <a:endParaRPr lang="en-US" dirty="0"/>
          </a:p>
        </p:txBody>
      </p:sp>
      <p:sp>
        <p:nvSpPr>
          <p:cNvPr id="3" name="Content Placeholder 2"/>
          <p:cNvSpPr>
            <a:spLocks noGrp="1"/>
          </p:cNvSpPr>
          <p:nvPr>
            <p:ph idx="1"/>
          </p:nvPr>
        </p:nvSpPr>
        <p:spPr>
          <a:xfrm>
            <a:off x="457200" y="1493520"/>
            <a:ext cx="8534400" cy="5821680"/>
          </a:xfrm>
        </p:spPr>
        <p:txBody>
          <a:bodyPr>
            <a:normAutofit fontScale="62500" lnSpcReduction="20000"/>
          </a:bodyPr>
          <a:lstStyle/>
          <a:p>
            <a:pPr marL="514350" indent="-514350">
              <a:lnSpc>
                <a:spcPct val="120000"/>
              </a:lnSpc>
              <a:spcBef>
                <a:spcPts val="600"/>
              </a:spcBef>
              <a:buFont typeface="+mj-lt"/>
              <a:buAutoNum type="arabicPeriod"/>
            </a:pPr>
            <a:r>
              <a:rPr lang="en-US" sz="3800" b="1" dirty="0" smtClean="0"/>
              <a:t>Intuitive</a:t>
            </a:r>
            <a:r>
              <a:rPr lang="en-US" sz="3800" dirty="0" smtClean="0"/>
              <a:t>: aligns </a:t>
            </a:r>
            <a:r>
              <a:rPr lang="en-US" sz="3800" dirty="0"/>
              <a:t>with </a:t>
            </a:r>
            <a:r>
              <a:rPr lang="en-US" sz="3800" dirty="0" smtClean="0"/>
              <a:t>implicit </a:t>
            </a:r>
            <a:r>
              <a:rPr lang="en-US" sz="3800" dirty="0"/>
              <a:t>mental </a:t>
            </a:r>
            <a:r>
              <a:rPr lang="en-US" sz="3800" dirty="0" smtClean="0"/>
              <a:t>models </a:t>
            </a:r>
            <a:r>
              <a:rPr lang="en-US" sz="3800" dirty="0"/>
              <a:t>of the research process that applies across </a:t>
            </a:r>
            <a:r>
              <a:rPr lang="en-US" sz="3800" dirty="0" smtClean="0"/>
              <a:t>disciplines</a:t>
            </a:r>
          </a:p>
          <a:p>
            <a:pPr marL="514350" indent="-514350">
              <a:lnSpc>
                <a:spcPct val="120000"/>
              </a:lnSpc>
              <a:spcBef>
                <a:spcPts val="600"/>
              </a:spcBef>
              <a:buFont typeface="+mj-lt"/>
              <a:buAutoNum type="arabicPeriod"/>
            </a:pPr>
            <a:r>
              <a:rPr lang="en-US" sz="3800" b="1" dirty="0"/>
              <a:t>Parsimonious: </a:t>
            </a:r>
            <a:r>
              <a:rPr lang="en-US" sz="3800" dirty="0"/>
              <a:t>balance</a:t>
            </a:r>
            <a:r>
              <a:rPr lang="en-US" sz="3800" b="1" dirty="0"/>
              <a:t> </a:t>
            </a:r>
            <a:r>
              <a:rPr lang="en-US" sz="3800" dirty="0"/>
              <a:t>precision with complexity needed for discovery </a:t>
            </a:r>
            <a:r>
              <a:rPr lang="en-US" sz="3800" dirty="0" smtClean="0"/>
              <a:t>and date entry use </a:t>
            </a:r>
            <a:r>
              <a:rPr lang="en-US" sz="3800" dirty="0"/>
              <a:t>case </a:t>
            </a:r>
          </a:p>
          <a:p>
            <a:pPr marL="914400" lvl="1" indent="-287338">
              <a:lnSpc>
                <a:spcPts val="2300"/>
              </a:lnSpc>
              <a:spcBef>
                <a:spcPts val="300"/>
              </a:spcBef>
              <a:buFont typeface="+mj-lt"/>
              <a:buAutoNum type="alphaLcPeriod"/>
            </a:pPr>
            <a:r>
              <a:rPr lang="en-US" sz="3000" dirty="0"/>
              <a:t>Captures the right perspective on the research process to support queries researchers care about</a:t>
            </a:r>
          </a:p>
          <a:p>
            <a:pPr marL="914400" lvl="1" indent="-287338">
              <a:lnSpc>
                <a:spcPts val="2300"/>
              </a:lnSpc>
              <a:spcBef>
                <a:spcPts val="300"/>
              </a:spcBef>
              <a:buFont typeface="+mj-lt"/>
              <a:buAutoNum type="alphaLcPeriod"/>
            </a:pPr>
            <a:r>
              <a:rPr lang="en-US" sz="3000" dirty="0"/>
              <a:t>Minimize curation burden</a:t>
            </a:r>
          </a:p>
          <a:p>
            <a:pPr marL="514350" indent="-514350">
              <a:lnSpc>
                <a:spcPct val="120000"/>
              </a:lnSpc>
              <a:spcBef>
                <a:spcPts val="600"/>
              </a:spcBef>
              <a:buFont typeface="+mj-lt"/>
              <a:buAutoNum type="arabicPeriod"/>
            </a:pPr>
            <a:r>
              <a:rPr lang="en-US" sz="3800" b="1" dirty="0" smtClean="0"/>
              <a:t>Generic </a:t>
            </a:r>
            <a:r>
              <a:rPr lang="en-US" sz="3800" b="1" dirty="0"/>
              <a:t>but </a:t>
            </a:r>
            <a:r>
              <a:rPr lang="en-US" sz="3800" b="1" dirty="0" smtClean="0"/>
              <a:t>Extensible: </a:t>
            </a:r>
            <a:r>
              <a:rPr lang="en-US" sz="3800" dirty="0" smtClean="0"/>
              <a:t>be suitable for diverse disciplines while supporting extensions </a:t>
            </a:r>
            <a:r>
              <a:rPr lang="en-US" sz="3800" dirty="0"/>
              <a:t>for specific </a:t>
            </a:r>
            <a:r>
              <a:rPr lang="en-US" sz="3800" dirty="0" smtClean="0"/>
              <a:t>domains/use cases</a:t>
            </a:r>
          </a:p>
          <a:p>
            <a:pPr marL="514350" indent="-514350">
              <a:lnSpc>
                <a:spcPct val="120000"/>
              </a:lnSpc>
              <a:spcBef>
                <a:spcPts val="600"/>
              </a:spcBef>
              <a:buFont typeface="+mj-lt"/>
              <a:buAutoNum type="arabicPeriod"/>
            </a:pPr>
            <a:r>
              <a:rPr lang="en-US" sz="3800" b="1" dirty="0" smtClean="0"/>
              <a:t>Interoperable</a:t>
            </a:r>
            <a:r>
              <a:rPr lang="en-US" sz="3800" dirty="0"/>
              <a:t>:</a:t>
            </a:r>
            <a:r>
              <a:rPr lang="en-US" sz="3800" dirty="0" smtClean="0"/>
              <a:t> re-use/align </a:t>
            </a:r>
            <a:r>
              <a:rPr lang="en-US" sz="3800" dirty="0"/>
              <a:t>with existing </a:t>
            </a:r>
            <a:r>
              <a:rPr lang="en-US" sz="3800" dirty="0" smtClean="0"/>
              <a:t>models and data </a:t>
            </a:r>
            <a:r>
              <a:rPr lang="en-US" sz="3800" dirty="0"/>
              <a:t>that can add value to our </a:t>
            </a:r>
            <a:r>
              <a:rPr lang="en-US" sz="3800" dirty="0" smtClean="0"/>
              <a:t>system</a:t>
            </a:r>
            <a:endParaRPr lang="en-US" sz="3800" dirty="0"/>
          </a:p>
          <a:p>
            <a:pPr marL="914400" lvl="1" indent="-288925" fontAlgn="ctr">
              <a:lnSpc>
                <a:spcPts val="2300"/>
              </a:lnSpc>
              <a:spcBef>
                <a:spcPts val="300"/>
              </a:spcBef>
              <a:buFont typeface="+mj-lt"/>
              <a:buAutoNum type="alphaLcPeriod"/>
            </a:pPr>
            <a:r>
              <a:rPr lang="en-US" sz="3000" dirty="0"/>
              <a:t>Use </a:t>
            </a:r>
            <a:r>
              <a:rPr lang="en-US" sz="3000" dirty="0" smtClean="0"/>
              <a:t>community CVs/ontologies </a:t>
            </a:r>
            <a:r>
              <a:rPr lang="en-US" sz="3000" dirty="0"/>
              <a:t>to </a:t>
            </a:r>
            <a:r>
              <a:rPr lang="en-US" sz="3000" dirty="0" smtClean="0"/>
              <a:t>standardize </a:t>
            </a:r>
            <a:r>
              <a:rPr lang="en-US" sz="3000" dirty="0"/>
              <a:t>data </a:t>
            </a:r>
            <a:r>
              <a:rPr lang="en-US" sz="3000" dirty="0" smtClean="0"/>
              <a:t>entry</a:t>
            </a:r>
          </a:p>
          <a:p>
            <a:pPr marL="914400" lvl="1" indent="-288925" fontAlgn="ctr">
              <a:lnSpc>
                <a:spcPts val="2300"/>
              </a:lnSpc>
              <a:spcBef>
                <a:spcPts val="300"/>
              </a:spcBef>
              <a:buFont typeface="+mj-lt"/>
              <a:buAutoNum type="alphaLcPeriod"/>
            </a:pPr>
            <a:r>
              <a:rPr lang="en-US" sz="3000" dirty="0"/>
              <a:t>S</a:t>
            </a:r>
            <a:r>
              <a:rPr lang="en-US" sz="3000" dirty="0" smtClean="0"/>
              <a:t>upport integration of data across existing repositories</a:t>
            </a:r>
          </a:p>
          <a:p>
            <a:pPr marL="914400" lvl="1" indent="-288925" fontAlgn="ctr">
              <a:lnSpc>
                <a:spcPts val="2300"/>
              </a:lnSpc>
              <a:spcBef>
                <a:spcPts val="300"/>
              </a:spcBef>
              <a:buFont typeface="+mj-lt"/>
              <a:buAutoNum type="alphaLcPeriod"/>
            </a:pPr>
            <a:r>
              <a:rPr lang="en-US" sz="3000" dirty="0"/>
              <a:t>Facilitate data (LOD) that is amenable for third party </a:t>
            </a:r>
            <a:r>
              <a:rPr lang="en-US" sz="3000" dirty="0" smtClean="0"/>
              <a:t>use</a:t>
            </a:r>
          </a:p>
          <a:p>
            <a:pPr marL="514350" indent="-288925" fontAlgn="ctr">
              <a:lnSpc>
                <a:spcPts val="2300"/>
              </a:lnSpc>
              <a:spcBef>
                <a:spcPts val="300"/>
              </a:spcBef>
              <a:buFont typeface="+mj-lt"/>
              <a:buAutoNum type="arabicPeriod"/>
            </a:pPr>
            <a:r>
              <a:rPr lang="en-US" sz="3400" dirty="0" smtClean="0"/>
              <a:t>‘Semantic’ – leverage ontologies to type and structure metadata</a:t>
            </a:r>
            <a:endParaRPr lang="en-US" sz="3400" dirty="0"/>
          </a:p>
          <a:p>
            <a:pPr marL="914400" lvl="1" indent="-288925" fontAlgn="ctr">
              <a:lnSpc>
                <a:spcPct val="120000"/>
              </a:lnSpc>
              <a:buFont typeface="+mj-lt"/>
              <a:buAutoNum type="alphaLcPeriod"/>
            </a:pPr>
            <a:endParaRPr lang="en-US" sz="3000" dirty="0" smtClean="0"/>
          </a:p>
        </p:txBody>
      </p:sp>
    </p:spTree>
    <p:extLst>
      <p:ext uri="{BB962C8B-B14F-4D97-AF65-F5344CB8AC3E}">
        <p14:creationId xmlns:p14="http://schemas.microsoft.com/office/powerpoint/2010/main" val="478668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037466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600" b="1" dirty="0" smtClean="0"/>
              <a:t>Example</a:t>
            </a:r>
            <a:endParaRPr lang="en-US" sz="6600" b="1" dirty="0"/>
          </a:p>
        </p:txBody>
      </p:sp>
      <p:sp>
        <p:nvSpPr>
          <p:cNvPr id="3" name="Content Placeholder 2"/>
          <p:cNvSpPr>
            <a:spLocks noGrp="1"/>
          </p:cNvSpPr>
          <p:nvPr>
            <p:ph idx="1"/>
          </p:nvPr>
        </p:nvSpPr>
        <p:spPr>
          <a:xfrm>
            <a:off x="457200" y="1600200"/>
            <a:ext cx="8610600" cy="4525963"/>
          </a:xfrm>
        </p:spPr>
        <p:txBody>
          <a:bodyPr>
            <a:normAutofit fontScale="77500" lnSpcReduction="20000"/>
          </a:bodyPr>
          <a:lstStyle/>
          <a:p>
            <a:r>
              <a:rPr lang="en-US" sz="3600" dirty="0"/>
              <a:t>T</a:t>
            </a:r>
            <a:r>
              <a:rPr lang="en-US" sz="3600" dirty="0" smtClean="0"/>
              <a:t>he </a:t>
            </a:r>
            <a:r>
              <a:rPr lang="en-US" sz="3600" dirty="0"/>
              <a:t>following list of </a:t>
            </a:r>
            <a:r>
              <a:rPr lang="en-US" sz="3600" dirty="0" smtClean="0"/>
              <a:t>variables provides </a:t>
            </a:r>
            <a:r>
              <a:rPr lang="en-US" sz="3600" dirty="0"/>
              <a:t>a decent experimental description, even without understanding the precise experimental </a:t>
            </a:r>
            <a:r>
              <a:rPr lang="en-US" sz="3600" dirty="0" smtClean="0"/>
              <a:t>context</a:t>
            </a:r>
            <a:endParaRPr lang="en-US" sz="3600" dirty="0"/>
          </a:p>
          <a:p>
            <a:pPr lvl="1" fontAlgn="ctr"/>
            <a:r>
              <a:rPr lang="en-US" dirty="0" err="1" smtClean="0"/>
              <a:t>obi:FACS</a:t>
            </a:r>
            <a:r>
              <a:rPr lang="en-US" dirty="0" smtClean="0"/>
              <a:t> (technique)</a:t>
            </a:r>
            <a:endParaRPr lang="en-US" dirty="0"/>
          </a:p>
          <a:p>
            <a:pPr lvl="1" fontAlgn="ctr"/>
            <a:r>
              <a:rPr lang="en-US" dirty="0" err="1" smtClean="0"/>
              <a:t>reo:monoclonal</a:t>
            </a:r>
            <a:r>
              <a:rPr lang="en-US" dirty="0" smtClean="0"/>
              <a:t> antibody (reagent)</a:t>
            </a:r>
            <a:endParaRPr lang="en-US" dirty="0"/>
          </a:p>
          <a:p>
            <a:pPr lvl="1" fontAlgn="ctr"/>
            <a:r>
              <a:rPr lang="en-US" dirty="0" err="1" smtClean="0"/>
              <a:t>ChEBI:tamoxifen</a:t>
            </a:r>
            <a:r>
              <a:rPr lang="en-US" dirty="0" smtClean="0"/>
              <a:t> (drug)</a:t>
            </a:r>
            <a:endParaRPr lang="en-US" dirty="0"/>
          </a:p>
          <a:p>
            <a:pPr lvl="1" fontAlgn="ctr"/>
            <a:r>
              <a:rPr lang="en-US" dirty="0" err="1" smtClean="0"/>
              <a:t>cl:leukocytes</a:t>
            </a:r>
            <a:r>
              <a:rPr lang="en-US" dirty="0" smtClean="0"/>
              <a:t> (cell type)</a:t>
            </a:r>
            <a:endParaRPr lang="en-US" dirty="0"/>
          </a:p>
          <a:p>
            <a:pPr lvl="1" fontAlgn="ctr"/>
            <a:r>
              <a:rPr lang="en-US" dirty="0" err="1"/>
              <a:t>ncbitaxon:mus</a:t>
            </a:r>
            <a:r>
              <a:rPr lang="en-US" dirty="0"/>
              <a:t> </a:t>
            </a:r>
            <a:r>
              <a:rPr lang="en-US" dirty="0" err="1" smtClean="0"/>
              <a:t>musculus</a:t>
            </a:r>
            <a:r>
              <a:rPr lang="en-US" dirty="0" smtClean="0"/>
              <a:t> (organism)</a:t>
            </a:r>
            <a:endParaRPr lang="en-US" dirty="0"/>
          </a:p>
          <a:p>
            <a:pPr lvl="1" fontAlgn="ctr"/>
            <a:r>
              <a:rPr lang="en-US" dirty="0" err="1" smtClean="0"/>
              <a:t>mp:obesity</a:t>
            </a:r>
            <a:r>
              <a:rPr lang="en-US" dirty="0" smtClean="0"/>
              <a:t> (phenotype)</a:t>
            </a:r>
            <a:endParaRPr lang="en-US" dirty="0"/>
          </a:p>
          <a:p>
            <a:pPr lvl="1" fontAlgn="ctr"/>
            <a:r>
              <a:rPr lang="en-US" dirty="0" err="1" smtClean="0"/>
              <a:t>do:diabetes</a:t>
            </a:r>
            <a:r>
              <a:rPr lang="en-US" dirty="0" smtClean="0"/>
              <a:t> (disease)</a:t>
            </a:r>
            <a:endParaRPr lang="en-US" dirty="0"/>
          </a:p>
          <a:p>
            <a:pPr lvl="1" fontAlgn="ctr"/>
            <a:r>
              <a:rPr lang="en-US" dirty="0" err="1"/>
              <a:t>go:gene</a:t>
            </a:r>
            <a:r>
              <a:rPr lang="en-US" dirty="0"/>
              <a:t> </a:t>
            </a:r>
            <a:r>
              <a:rPr lang="en-US" dirty="0" smtClean="0"/>
              <a:t>expression (biological process)</a:t>
            </a:r>
            <a:endParaRPr lang="en-US" dirty="0"/>
          </a:p>
          <a:p>
            <a:pPr lvl="1" fontAlgn="ctr"/>
            <a:r>
              <a:rPr lang="en-US" dirty="0" smtClean="0"/>
              <a:t>pro:CD9 (protein/gene)</a:t>
            </a:r>
            <a:endParaRPr lang="en-US" dirty="0"/>
          </a:p>
          <a:p>
            <a:pPr lvl="1" fontAlgn="ctr"/>
            <a:r>
              <a:rPr lang="en-US" dirty="0" err="1"/>
              <a:t>go:immune</a:t>
            </a:r>
            <a:r>
              <a:rPr lang="en-US" dirty="0"/>
              <a:t> </a:t>
            </a:r>
            <a:r>
              <a:rPr lang="en-US" dirty="0" smtClean="0"/>
              <a:t>surveillance (biological process) </a:t>
            </a:r>
            <a:endParaRPr lang="en-US" dirty="0"/>
          </a:p>
          <a:p>
            <a:pPr lvl="1"/>
            <a:endParaRPr lang="en-US" dirty="0"/>
          </a:p>
        </p:txBody>
      </p:sp>
    </p:spTree>
    <p:extLst>
      <p:ext uri="{BB962C8B-B14F-4D97-AF65-F5344CB8AC3E}">
        <p14:creationId xmlns:p14="http://schemas.microsoft.com/office/powerpoint/2010/main" val="335887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6000" dirty="0" smtClean="0">
                <a:solidFill>
                  <a:srgbClr val="00B050"/>
                </a:solidFill>
              </a:rPr>
              <a:t>Initiatives</a:t>
            </a:r>
            <a:endParaRPr lang="en-US" sz="6000" dirty="0">
              <a:solidFill>
                <a:srgbClr val="00B050"/>
              </a:solidFill>
            </a:endParaRPr>
          </a:p>
        </p:txBody>
      </p:sp>
      <p:sp>
        <p:nvSpPr>
          <p:cNvPr id="3" name="Content Placeholder 2"/>
          <p:cNvSpPr>
            <a:spLocks noGrp="1"/>
          </p:cNvSpPr>
          <p:nvPr>
            <p:ph idx="1"/>
          </p:nvPr>
        </p:nvSpPr>
        <p:spPr>
          <a:xfrm>
            <a:off x="228600" y="1524000"/>
            <a:ext cx="8686800" cy="4724400"/>
          </a:xfrm>
        </p:spPr>
        <p:txBody>
          <a:bodyPr>
            <a:normAutofit/>
          </a:bodyPr>
          <a:lstStyle/>
          <a:p>
            <a:pPr marL="857250" indent="-514350">
              <a:buFont typeface="+mj-lt"/>
              <a:buAutoNum type="arabicPeriod"/>
            </a:pPr>
            <a:r>
              <a:rPr lang="en-US" dirty="0" smtClean="0"/>
              <a:t>Motivated community initiatives share goals and ideals but not resources</a:t>
            </a:r>
          </a:p>
          <a:p>
            <a:pPr marL="1485900" lvl="1" indent="-457200">
              <a:buFont typeface="Wingdings" panose="05000000000000000000" pitchFamily="2" charset="2"/>
              <a:buChar char="§"/>
            </a:pPr>
            <a:r>
              <a:rPr lang="en-US" sz="2600" dirty="0" smtClean="0"/>
              <a:t>FORCE11, </a:t>
            </a:r>
            <a:r>
              <a:rPr lang="en-US" sz="2600" dirty="0" err="1" smtClean="0"/>
              <a:t>FAIRport</a:t>
            </a:r>
            <a:r>
              <a:rPr lang="en-US" sz="2600" dirty="0" smtClean="0"/>
              <a:t>, RDA, CASRAI</a:t>
            </a:r>
          </a:p>
          <a:p>
            <a:pPr marL="1485900" lvl="1" indent="-457200">
              <a:buFont typeface="Wingdings" panose="05000000000000000000" pitchFamily="2" charset="2"/>
              <a:buChar char="§"/>
            </a:pPr>
            <a:r>
              <a:rPr lang="en-US" sz="2600" dirty="0" smtClean="0"/>
              <a:t>NIH BD2K Initiatives (Data Discovery Index)</a:t>
            </a:r>
          </a:p>
          <a:p>
            <a:pPr marL="749300" indent="-514350">
              <a:spcBef>
                <a:spcPts val="1200"/>
              </a:spcBef>
              <a:buFont typeface="+mj-lt"/>
              <a:buAutoNum type="arabicPeriod"/>
            </a:pPr>
            <a:r>
              <a:rPr lang="en-US" dirty="0" smtClean="0"/>
              <a:t>Can learn from principles, successes, and failures</a:t>
            </a:r>
            <a:endParaRPr lang="en-US" dirty="0"/>
          </a:p>
          <a:p>
            <a:pPr marL="749300" indent="-514350">
              <a:spcBef>
                <a:spcPts val="1800"/>
              </a:spcBef>
              <a:buFont typeface="+mj-lt"/>
              <a:buAutoNum type="arabicPeriod"/>
            </a:pPr>
            <a:r>
              <a:rPr lang="en-US" dirty="0" smtClean="0"/>
              <a:t>Engage key partners early to lay groundwork for future community integration efforts</a:t>
            </a:r>
          </a:p>
          <a:p>
            <a:pPr marL="0" indent="0">
              <a:buNone/>
            </a:pPr>
            <a:endParaRPr lang="en-US" dirty="0" smtClean="0"/>
          </a:p>
          <a:p>
            <a:pPr lvl="1"/>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11024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143000"/>
          </a:xfrm>
        </p:spPr>
        <p:txBody>
          <a:bodyPr>
            <a:noAutofit/>
          </a:bodyPr>
          <a:lstStyle/>
          <a:p>
            <a:r>
              <a:rPr lang="en-US" sz="2800" b="1" dirty="0"/>
              <a:t>Challenge for us has been understanding </a:t>
            </a:r>
            <a:r>
              <a:rPr lang="en-US" sz="2800" b="1" u="sng" dirty="0"/>
              <a:t>requirements and use cases</a:t>
            </a:r>
            <a:r>
              <a:rPr lang="en-US" sz="2800" b="1" dirty="0"/>
              <a:t> in order to scope the </a:t>
            </a:r>
            <a:r>
              <a:rPr lang="en-US" sz="2800" b="1" dirty="0" smtClean="0"/>
              <a:t>model</a:t>
            </a:r>
            <a:endParaRPr lang="en-US" sz="2800" b="1" dirty="0"/>
          </a:p>
        </p:txBody>
      </p:sp>
      <p:sp>
        <p:nvSpPr>
          <p:cNvPr id="3" name="Content Placeholder 2"/>
          <p:cNvSpPr>
            <a:spLocks noGrp="1"/>
          </p:cNvSpPr>
          <p:nvPr>
            <p:ph idx="1"/>
          </p:nvPr>
        </p:nvSpPr>
        <p:spPr>
          <a:xfrm>
            <a:off x="457200" y="1295400"/>
            <a:ext cx="8686800" cy="5638800"/>
          </a:xfrm>
        </p:spPr>
        <p:txBody>
          <a:bodyPr>
            <a:normAutofit fontScale="77500" lnSpcReduction="20000"/>
          </a:bodyPr>
          <a:lstStyle/>
          <a:p>
            <a:pPr marL="514350" indent="-514350" fontAlgn="ctr">
              <a:buFont typeface="+mj-lt"/>
              <a:buAutoNum type="arabicPeriod"/>
            </a:pPr>
            <a:r>
              <a:rPr lang="en-US" dirty="0"/>
              <a:t>T</a:t>
            </a:r>
            <a:r>
              <a:rPr lang="en-US" dirty="0" smtClean="0"/>
              <a:t>he </a:t>
            </a:r>
            <a:r>
              <a:rPr lang="en-US" dirty="0"/>
              <a:t>primary aim of the domain metadata model is to efficiently link an experimental information artifact to the most relevant experimental 'variables' </a:t>
            </a:r>
            <a:endParaRPr lang="en-US" dirty="0" smtClean="0"/>
          </a:p>
          <a:p>
            <a:pPr marL="971550" lvl="1" indent="-514350" fontAlgn="ctr">
              <a:buFont typeface="+mj-lt"/>
              <a:buAutoNum type="alphaLcPeriod"/>
            </a:pPr>
            <a:r>
              <a:rPr lang="en-US" dirty="0" smtClean="0"/>
              <a:t>includes experimental constants, independent variables, and dependent variables</a:t>
            </a:r>
          </a:p>
          <a:p>
            <a:pPr marL="514350" indent="-514350" fontAlgn="ctr">
              <a:buFont typeface="+mj-lt"/>
              <a:buAutoNum type="arabicPeriod"/>
            </a:pPr>
            <a:r>
              <a:rPr lang="en-US" dirty="0"/>
              <a:t>T</a:t>
            </a:r>
            <a:r>
              <a:rPr lang="en-US" dirty="0" smtClean="0"/>
              <a:t>he model should capture some level of context about how these variables participate in / related to the experiment</a:t>
            </a:r>
          </a:p>
          <a:p>
            <a:pPr marL="971550" lvl="1" indent="-514350" fontAlgn="ctr">
              <a:buFont typeface="+mj-lt"/>
              <a:buAutoNum type="alphaLcPeriod"/>
            </a:pPr>
            <a:r>
              <a:rPr lang="en-US" dirty="0" smtClean="0"/>
              <a:t>more than a flat list, but less than ISA/EBI/OBI</a:t>
            </a:r>
            <a:endParaRPr lang="en-US" dirty="0"/>
          </a:p>
          <a:p>
            <a:pPr marL="514350" indent="-514350" fontAlgn="ctr">
              <a:buFont typeface="+mj-lt"/>
              <a:buAutoNum type="arabicPeriod"/>
            </a:pPr>
            <a:r>
              <a:rPr lang="en-US" dirty="0"/>
              <a:t>V</a:t>
            </a:r>
            <a:r>
              <a:rPr lang="en-US" dirty="0" smtClean="0"/>
              <a:t>ariables </a:t>
            </a:r>
            <a:r>
              <a:rPr lang="en-US" dirty="0"/>
              <a:t>should be </a:t>
            </a:r>
            <a:r>
              <a:rPr lang="en-US" dirty="0" smtClean="0"/>
              <a:t>captured using </a:t>
            </a:r>
            <a:r>
              <a:rPr lang="en-US" dirty="0"/>
              <a:t>terms from domain </a:t>
            </a:r>
            <a:r>
              <a:rPr lang="en-US" dirty="0" smtClean="0"/>
              <a:t>CVs/ontologies</a:t>
            </a:r>
          </a:p>
          <a:p>
            <a:pPr marL="514350" indent="-514350" fontAlgn="ctr">
              <a:buFont typeface="+mj-lt"/>
              <a:buAutoNum type="arabicPeriod"/>
            </a:pPr>
            <a:r>
              <a:rPr lang="en-US" dirty="0"/>
              <a:t>T</a:t>
            </a:r>
            <a:r>
              <a:rPr lang="en-US" dirty="0" smtClean="0"/>
              <a:t>he model should support interoperable  descriptions of different artifacts (datasets, protocols, experimental records)</a:t>
            </a:r>
          </a:p>
          <a:p>
            <a:pPr marL="514350" indent="-514350" fontAlgn="ctr">
              <a:buFont typeface="+mj-lt"/>
              <a:buAutoNum type="arabicPeriod"/>
            </a:pPr>
            <a:r>
              <a:rPr lang="en-US" dirty="0" smtClean="0"/>
              <a:t>The </a:t>
            </a:r>
            <a:r>
              <a:rPr lang="en-US" dirty="0"/>
              <a:t>model should be general enough to cover different research domains and disciplines</a:t>
            </a:r>
          </a:p>
          <a:p>
            <a:pPr marL="514350" indent="-514350" fontAlgn="ctr">
              <a:buFont typeface="+mj-lt"/>
              <a:buAutoNum type="arabicPeriod"/>
            </a:pPr>
            <a:r>
              <a:rPr lang="en-US" dirty="0"/>
              <a:t>T</a:t>
            </a:r>
            <a:r>
              <a:rPr lang="en-US" dirty="0" smtClean="0"/>
              <a:t>he model should allow extensions for specific domains and use cases</a:t>
            </a:r>
          </a:p>
          <a:p>
            <a:pPr fontAlgn="ctr"/>
            <a:endParaRPr lang="en-US" dirty="0" smtClean="0"/>
          </a:p>
        </p:txBody>
      </p:sp>
    </p:spTree>
    <p:extLst>
      <p:ext uri="{BB962C8B-B14F-4D97-AF65-F5344CB8AC3E}">
        <p14:creationId xmlns:p14="http://schemas.microsoft.com/office/powerpoint/2010/main" val="4109883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Ongoing Work</a:t>
            </a:r>
            <a:endParaRPr lang="en-US" sz="4800" dirty="0"/>
          </a:p>
        </p:txBody>
      </p:sp>
      <p:sp>
        <p:nvSpPr>
          <p:cNvPr id="3" name="Content Placeholder 2"/>
          <p:cNvSpPr>
            <a:spLocks noGrp="1"/>
          </p:cNvSpPr>
          <p:nvPr>
            <p:ph idx="1"/>
          </p:nvPr>
        </p:nvSpPr>
        <p:spPr>
          <a:xfrm>
            <a:off x="457200" y="1600200"/>
            <a:ext cx="8229600" cy="5486400"/>
          </a:xfrm>
        </p:spPr>
        <p:txBody>
          <a:bodyPr>
            <a:normAutofit/>
          </a:bodyPr>
          <a:lstStyle/>
          <a:p>
            <a:pPr marL="514350" indent="-514350" fontAlgn="ctr">
              <a:lnSpc>
                <a:spcPts val="4600"/>
              </a:lnSpc>
              <a:buFont typeface="+mj-lt"/>
              <a:buAutoNum type="arabicPeriod"/>
            </a:pPr>
            <a:r>
              <a:rPr lang="en-US" b="1" dirty="0"/>
              <a:t>RO landscape </a:t>
            </a:r>
            <a:r>
              <a:rPr lang="en-US" b="1" dirty="0" smtClean="0"/>
              <a:t>analysis </a:t>
            </a:r>
            <a:r>
              <a:rPr lang="en-US" dirty="0" smtClean="0"/>
              <a:t> (</a:t>
            </a:r>
            <a:r>
              <a:rPr lang="en-US" dirty="0" smtClean="0">
                <a:hlinkClick r:id="rId3"/>
              </a:rPr>
              <a:t>link</a:t>
            </a:r>
            <a:r>
              <a:rPr lang="en-US" dirty="0" smtClean="0"/>
              <a:t>)</a:t>
            </a:r>
            <a:endParaRPr lang="en-US" dirty="0"/>
          </a:p>
          <a:p>
            <a:pPr marL="514350" indent="-514350" fontAlgn="ctr">
              <a:lnSpc>
                <a:spcPts val="4600"/>
              </a:lnSpc>
              <a:buFont typeface="+mj-lt"/>
              <a:buAutoNum type="arabicPeriod"/>
            </a:pPr>
            <a:r>
              <a:rPr lang="en-US" b="1" dirty="0"/>
              <a:t>Protocol  </a:t>
            </a:r>
            <a:r>
              <a:rPr lang="en-US" b="1" dirty="0" smtClean="0"/>
              <a:t>Repository Comparison </a:t>
            </a:r>
            <a:r>
              <a:rPr lang="en-US" dirty="0" smtClean="0"/>
              <a:t>(</a:t>
            </a:r>
            <a:r>
              <a:rPr lang="en-US" dirty="0" smtClean="0">
                <a:hlinkClick r:id="rId4"/>
              </a:rPr>
              <a:t>link</a:t>
            </a:r>
            <a:r>
              <a:rPr lang="en-US" dirty="0"/>
              <a:t>)</a:t>
            </a:r>
          </a:p>
          <a:p>
            <a:pPr marL="514350" indent="-514350" fontAlgn="ctr">
              <a:lnSpc>
                <a:spcPts val="4600"/>
              </a:lnSpc>
              <a:buFont typeface="+mj-lt"/>
              <a:buAutoNum type="arabicPeriod"/>
            </a:pPr>
            <a:r>
              <a:rPr lang="en-US" b="1" dirty="0" smtClean="0"/>
              <a:t>Concept Glossary</a:t>
            </a:r>
            <a:r>
              <a:rPr lang="en-US" dirty="0" smtClean="0"/>
              <a:t> (</a:t>
            </a:r>
            <a:r>
              <a:rPr lang="en-US" dirty="0" smtClean="0">
                <a:hlinkClick r:id="rId5"/>
              </a:rPr>
              <a:t>link</a:t>
            </a:r>
            <a:r>
              <a:rPr lang="en-US" dirty="0" smtClean="0"/>
              <a:t>)</a:t>
            </a:r>
            <a:endParaRPr lang="en-US" dirty="0"/>
          </a:p>
          <a:p>
            <a:pPr marL="514350" indent="-514350" fontAlgn="ctr">
              <a:lnSpc>
                <a:spcPts val="4600"/>
              </a:lnSpc>
              <a:buFont typeface="+mj-lt"/>
              <a:buAutoNum type="arabicPeriod"/>
            </a:pPr>
            <a:r>
              <a:rPr lang="en-US" b="1" dirty="0" smtClean="0"/>
              <a:t>Research Object Metadata</a:t>
            </a:r>
          </a:p>
          <a:p>
            <a:pPr marL="914400" lvl="1" indent="-514350" fontAlgn="ctr">
              <a:lnSpc>
                <a:spcPts val="4600"/>
              </a:lnSpc>
              <a:buFont typeface="+mj-lt"/>
              <a:buAutoNum type="alphaLcPeriod"/>
            </a:pPr>
            <a:r>
              <a:rPr lang="en-US" b="1" dirty="0"/>
              <a:t>Protocol Document Model</a:t>
            </a:r>
          </a:p>
          <a:p>
            <a:pPr marL="914400" lvl="1" indent="-514350" fontAlgn="ctr">
              <a:lnSpc>
                <a:spcPts val="4600"/>
              </a:lnSpc>
              <a:buFont typeface="+mj-lt"/>
              <a:buAutoNum type="alphaLcPeriod"/>
            </a:pPr>
            <a:r>
              <a:rPr lang="en-US" b="1" dirty="0" smtClean="0"/>
              <a:t>General </a:t>
            </a:r>
            <a:r>
              <a:rPr lang="en-US" b="1" dirty="0"/>
              <a:t>Metadata </a:t>
            </a:r>
            <a:r>
              <a:rPr lang="en-US" b="1" dirty="0" smtClean="0"/>
              <a:t>Schema </a:t>
            </a:r>
            <a:r>
              <a:rPr lang="en-US" dirty="0" smtClean="0"/>
              <a:t>(</a:t>
            </a:r>
            <a:r>
              <a:rPr lang="en-US" dirty="0" smtClean="0">
                <a:hlinkClick r:id="rId6"/>
              </a:rPr>
              <a:t>link</a:t>
            </a:r>
            <a:r>
              <a:rPr lang="en-US" dirty="0" smtClean="0"/>
              <a:t>)</a:t>
            </a:r>
          </a:p>
          <a:p>
            <a:pPr marL="914400" lvl="1" indent="-514350" fontAlgn="ctr">
              <a:lnSpc>
                <a:spcPts val="4600"/>
              </a:lnSpc>
              <a:buFont typeface="+mj-lt"/>
              <a:buAutoNum type="alphaLcPeriod"/>
            </a:pPr>
            <a:r>
              <a:rPr lang="en-US" b="1" dirty="0" smtClean="0"/>
              <a:t>Domain </a:t>
            </a:r>
            <a:r>
              <a:rPr lang="en-US" b="1" dirty="0"/>
              <a:t>Model </a:t>
            </a:r>
            <a:r>
              <a:rPr lang="en-US" b="1" dirty="0" smtClean="0"/>
              <a:t>Models</a:t>
            </a:r>
            <a:endParaRPr lang="en-US" b="1" dirty="0"/>
          </a:p>
        </p:txBody>
      </p:sp>
    </p:spTree>
    <p:extLst>
      <p:ext uri="{BB962C8B-B14F-4D97-AF65-F5344CB8AC3E}">
        <p14:creationId xmlns:p14="http://schemas.microsoft.com/office/powerpoint/2010/main" val="2042235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I. Landscape Analysis</a:t>
            </a:r>
            <a:endParaRPr lang="en-US" sz="6000"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marL="0" indent="0">
              <a:buNone/>
            </a:pPr>
            <a:r>
              <a:rPr lang="en-US" b="1" dirty="0" smtClean="0"/>
              <a:t>Environmental Scan: </a:t>
            </a:r>
            <a:r>
              <a:rPr lang="en-US" dirty="0" smtClean="0"/>
              <a:t>Broad </a:t>
            </a:r>
            <a:r>
              <a:rPr lang="en-US" dirty="0"/>
              <a:t>r</a:t>
            </a:r>
            <a:r>
              <a:rPr lang="en-US" dirty="0" smtClean="0"/>
              <a:t>eview of relevant communities, initiatives, standards, ontological models, and data systems (</a:t>
            </a:r>
            <a:r>
              <a:rPr lang="en-US" dirty="0" smtClean="0">
                <a:hlinkClick r:id="rId3"/>
              </a:rPr>
              <a:t>link</a:t>
            </a:r>
            <a:r>
              <a:rPr lang="en-US" dirty="0" smtClean="0"/>
              <a:t>)</a:t>
            </a:r>
          </a:p>
          <a:p>
            <a:pPr marL="0" indent="0">
              <a:buNone/>
            </a:pPr>
            <a:endParaRPr lang="en-US" dirty="0" smtClean="0"/>
          </a:p>
          <a:p>
            <a:pPr marL="0" indent="0">
              <a:buNone/>
            </a:pPr>
            <a:r>
              <a:rPr lang="en-US" b="1" dirty="0" smtClean="0"/>
              <a:t>Protocol Repository Evaluation: </a:t>
            </a:r>
            <a:r>
              <a:rPr lang="en-US" dirty="0" smtClean="0"/>
              <a:t>a deeper dive into existing protocol repositories, journal, wikis, etc. (</a:t>
            </a:r>
            <a:r>
              <a:rPr lang="en-US" dirty="0" smtClean="0">
                <a:hlinkClick r:id="rId4"/>
              </a:rPr>
              <a:t>link</a:t>
            </a:r>
            <a:r>
              <a:rPr lang="en-US" dirty="0" smtClean="0"/>
              <a:t>)</a:t>
            </a:r>
          </a:p>
          <a:p>
            <a:pPr lvl="1">
              <a:buFont typeface="Arial" panose="020B0604020202020204" pitchFamily="34" charset="0"/>
              <a:buChar char="•"/>
            </a:pPr>
            <a:r>
              <a:rPr lang="en-US" dirty="0" smtClean="0"/>
              <a:t>coverage and content</a:t>
            </a:r>
          </a:p>
          <a:p>
            <a:pPr lvl="1">
              <a:buFont typeface="Arial" panose="020B0604020202020204" pitchFamily="34" charset="0"/>
              <a:buChar char="•"/>
            </a:pPr>
            <a:r>
              <a:rPr lang="en-US" dirty="0" smtClean="0"/>
              <a:t>system functionalities </a:t>
            </a:r>
          </a:p>
          <a:p>
            <a:pPr lvl="1">
              <a:buFont typeface="Arial" panose="020B0604020202020204" pitchFamily="34" charset="0"/>
              <a:buChar char="•"/>
            </a:pPr>
            <a:r>
              <a:rPr lang="en-US" dirty="0" smtClean="0"/>
              <a:t>metadata schema</a:t>
            </a:r>
          </a:p>
          <a:p>
            <a:pPr lvl="1">
              <a:buFont typeface="Arial" panose="020B0604020202020204" pitchFamily="34" charset="0"/>
              <a:buChar char="•"/>
            </a:pPr>
            <a:r>
              <a:rPr lang="en-US" dirty="0" smtClean="0"/>
              <a:t>protocol structure</a:t>
            </a:r>
          </a:p>
          <a:p>
            <a:pPr lvl="1"/>
            <a:endParaRPr lang="en-US" dirty="0"/>
          </a:p>
        </p:txBody>
      </p:sp>
      <p:sp>
        <p:nvSpPr>
          <p:cNvPr id="4" name="Slide Number Placeholder 3"/>
          <p:cNvSpPr>
            <a:spLocks noGrp="1"/>
          </p:cNvSpPr>
          <p:nvPr>
            <p:ph type="sldNum" sz="quarter" idx="12"/>
          </p:nvPr>
        </p:nvSpPr>
        <p:spPr/>
        <p:txBody>
          <a:bodyPr/>
          <a:lstStyle/>
          <a:p>
            <a:fld id="{F47D5A3B-C5AA-4549-B30E-CA1655418998}" type="slidenum">
              <a:rPr lang="en-US" smtClean="0"/>
              <a:t>82</a:t>
            </a:fld>
            <a:endParaRPr lang="en-US"/>
          </a:p>
        </p:txBody>
      </p:sp>
    </p:spTree>
    <p:extLst>
      <p:ext uri="{BB962C8B-B14F-4D97-AF65-F5344CB8AC3E}">
        <p14:creationId xmlns:p14="http://schemas.microsoft.com/office/powerpoint/2010/main" val="40731234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5900"/>
            <a:ext cx="8229600" cy="4953000"/>
          </a:xfrm>
        </p:spPr>
        <p:txBody>
          <a:bodyPr>
            <a:normAutofit fontScale="85000" lnSpcReduction="10000"/>
          </a:bodyPr>
          <a:lstStyle/>
          <a:p>
            <a:pPr marL="0" indent="0">
              <a:buNone/>
            </a:pPr>
            <a:r>
              <a:rPr lang="en-US" sz="3900" b="1" dirty="0" smtClean="0"/>
              <a:t>Part 1. A Concept Glossary (</a:t>
            </a:r>
            <a:r>
              <a:rPr lang="en-US" sz="3900" b="1" dirty="0" smtClean="0">
                <a:hlinkClick r:id="rId3"/>
              </a:rPr>
              <a:t>link</a:t>
            </a:r>
            <a:r>
              <a:rPr lang="en-US" sz="3900" b="1" dirty="0" smtClean="0"/>
              <a:t>)</a:t>
            </a:r>
          </a:p>
          <a:p>
            <a:pPr marL="592138"/>
            <a:r>
              <a:rPr lang="en-US" dirty="0"/>
              <a:t>D</a:t>
            </a:r>
            <a:r>
              <a:rPr lang="en-US" dirty="0" smtClean="0"/>
              <a:t>ictionary of relevant  domain concepts  </a:t>
            </a:r>
          </a:p>
          <a:p>
            <a:pPr marL="592138"/>
            <a:r>
              <a:rPr lang="en-US" dirty="0" smtClean="0"/>
              <a:t>Identify, define, distinguish key entities in our domain</a:t>
            </a:r>
          </a:p>
          <a:p>
            <a:pPr marL="592138"/>
            <a:r>
              <a:rPr lang="en-US" dirty="0" smtClean="0"/>
              <a:t>Support a shared understanding of these concepts and what their instances are in reality and in our data</a:t>
            </a:r>
          </a:p>
          <a:p>
            <a:pPr marL="592138"/>
            <a:r>
              <a:rPr lang="en-US" dirty="0" smtClean="0"/>
              <a:t>Provide a preferred terminology for referring to these concepts</a:t>
            </a:r>
          </a:p>
          <a:p>
            <a:pPr marL="592138"/>
            <a:r>
              <a:rPr lang="en-US" dirty="0" smtClean="0"/>
              <a:t>Relates concepts to implementations in Elsevier systems</a:t>
            </a:r>
          </a:p>
          <a:p>
            <a:pPr marL="592138"/>
            <a:r>
              <a:rPr lang="en-US" dirty="0" smtClean="0"/>
              <a:t>Will inform</a:t>
            </a:r>
            <a:r>
              <a:rPr lang="en-US" dirty="0"/>
              <a:t> </a:t>
            </a:r>
            <a:r>
              <a:rPr lang="en-US" dirty="0" smtClean="0"/>
              <a:t>and </a:t>
            </a:r>
            <a:r>
              <a:rPr lang="en-US" dirty="0" smtClean="0">
                <a:effectLst/>
              </a:rPr>
              <a:t>align with model development</a:t>
            </a:r>
          </a:p>
          <a:p>
            <a:endParaRPr lang="en-US" dirty="0"/>
          </a:p>
        </p:txBody>
      </p:sp>
      <p:sp>
        <p:nvSpPr>
          <p:cNvPr id="5" name="Title 1"/>
          <p:cNvSpPr txBox="1">
            <a:spLocks/>
          </p:cNvSpPr>
          <p:nvPr/>
        </p:nvSpPr>
        <p:spPr>
          <a:xfrm>
            <a:off x="-152400" y="228600"/>
            <a:ext cx="9296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t>II. Reference Framework</a:t>
            </a:r>
            <a:endParaRPr lang="en-US" sz="6000" dirty="0"/>
          </a:p>
        </p:txBody>
      </p:sp>
      <p:sp>
        <p:nvSpPr>
          <p:cNvPr id="6" name="Slide Number Placeholder 5"/>
          <p:cNvSpPr>
            <a:spLocks noGrp="1"/>
          </p:cNvSpPr>
          <p:nvPr>
            <p:ph type="sldNum" sz="quarter" idx="12"/>
          </p:nvPr>
        </p:nvSpPr>
        <p:spPr/>
        <p:txBody>
          <a:bodyPr/>
          <a:lstStyle/>
          <a:p>
            <a:fld id="{F47D5A3B-C5AA-4549-B30E-CA1655418998}" type="slidenum">
              <a:rPr lang="en-US" smtClean="0"/>
              <a:t>83</a:t>
            </a:fld>
            <a:endParaRPr lang="en-US"/>
          </a:p>
        </p:txBody>
      </p:sp>
    </p:spTree>
    <p:extLst>
      <p:ext uri="{BB962C8B-B14F-4D97-AF65-F5344CB8AC3E}">
        <p14:creationId xmlns:p14="http://schemas.microsoft.com/office/powerpoint/2010/main" val="33176050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smtClean="0">
                <a:solidFill>
                  <a:srgbClr val="C00000"/>
                </a:solidFill>
              </a:rPr>
              <a:t>Why we care about open data (and other non-publication artifacts)</a:t>
            </a:r>
            <a:endParaRPr lang="en-US" dirty="0">
              <a:solidFill>
                <a:srgbClr val="C00000"/>
              </a:solidFill>
            </a:endParaRPr>
          </a:p>
        </p:txBody>
      </p:sp>
      <p:sp>
        <p:nvSpPr>
          <p:cNvPr id="4" name="TextBox 3"/>
          <p:cNvSpPr txBox="1"/>
          <p:nvPr/>
        </p:nvSpPr>
        <p:spPr>
          <a:xfrm>
            <a:off x="1447800" y="6019800"/>
            <a:ext cx="2772584" cy="461665"/>
          </a:xfrm>
          <a:prstGeom prst="rect">
            <a:avLst/>
          </a:prstGeom>
          <a:noFill/>
        </p:spPr>
        <p:txBody>
          <a:bodyPr wrap="square" rtlCol="0">
            <a:spAutoFit/>
          </a:bodyPr>
          <a:lstStyle/>
          <a:p>
            <a:pPr algn="ctr"/>
            <a:r>
              <a:rPr lang="en-US" sz="1200" dirty="0" smtClean="0"/>
              <a:t>Image created by Victor Henning and Anita de Waard, © 2013 Elsevier.</a:t>
            </a:r>
            <a:endParaRPr lang="en-US" sz="1200" dirty="0"/>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4800" y="1676400"/>
            <a:ext cx="5105400" cy="4251960"/>
            <a:chOff x="457200" y="1844040"/>
            <a:chExt cx="5105400" cy="3901440"/>
          </a:xfrm>
        </p:grpSpPr>
        <p:pic>
          <p:nvPicPr>
            <p:cNvPr id="1026"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r="10791"/>
            <a:stretch/>
          </p:blipFill>
          <p:spPr bwMode="auto">
            <a:xfrm>
              <a:off x="457200" y="1844040"/>
              <a:ext cx="4350548" cy="3901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l="77812" t="72656" b="8984"/>
            <a:stretch/>
          </p:blipFill>
          <p:spPr bwMode="auto">
            <a:xfrm>
              <a:off x="487679" y="2209800"/>
              <a:ext cx="1266217" cy="838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267200" y="4724400"/>
              <a:ext cx="1295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
          <p:cNvSpPr txBox="1">
            <a:spLocks/>
          </p:cNvSpPr>
          <p:nvPr/>
        </p:nvSpPr>
        <p:spPr>
          <a:xfrm>
            <a:off x="4753301" y="1509712"/>
            <a:ext cx="4057323"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3550" indent="-292100">
              <a:spcBef>
                <a:spcPts val="600"/>
              </a:spcBef>
              <a:buFont typeface="Wingdings" panose="05000000000000000000" pitchFamily="2" charset="2"/>
              <a:buChar char="§"/>
            </a:pPr>
            <a:r>
              <a:rPr lang="en-US" sz="2000" dirty="0" smtClean="0"/>
              <a:t>Publications  offer limited , biased, obscured view of data</a:t>
            </a:r>
          </a:p>
          <a:p>
            <a:pPr marL="463550" indent="-292100">
              <a:spcBef>
                <a:spcPts val="600"/>
              </a:spcBef>
              <a:buFont typeface="Wingdings" panose="05000000000000000000" pitchFamily="2" charset="2"/>
              <a:buChar char="§"/>
              <a:defRPr/>
            </a:pPr>
            <a:r>
              <a:rPr lang="en-US" sz="2000" dirty="0" smtClean="0"/>
              <a:t>Promotes more open and rigorous science </a:t>
            </a:r>
          </a:p>
          <a:p>
            <a:pPr marL="463550" indent="-292100">
              <a:spcBef>
                <a:spcPts val="600"/>
              </a:spcBef>
              <a:buFont typeface="Wingdings" panose="05000000000000000000" pitchFamily="2" charset="2"/>
              <a:buChar char="§"/>
              <a:defRPr/>
            </a:pPr>
            <a:r>
              <a:rPr lang="en-US" sz="2000" dirty="0" smtClean="0"/>
              <a:t>Facilitates evaluation and interpretation</a:t>
            </a:r>
          </a:p>
          <a:p>
            <a:pPr marL="463550" indent="-292100">
              <a:spcBef>
                <a:spcPts val="600"/>
              </a:spcBef>
              <a:buFont typeface="Wingdings" panose="05000000000000000000" pitchFamily="2" charset="2"/>
              <a:buChar char="§"/>
              <a:defRPr/>
            </a:pPr>
            <a:r>
              <a:rPr lang="en-US" sz="2000" dirty="0" smtClean="0"/>
              <a:t>Permits contextualization in larger data landscape</a:t>
            </a:r>
          </a:p>
          <a:p>
            <a:pPr marL="463550" indent="-292100">
              <a:spcBef>
                <a:spcPts val="600"/>
              </a:spcBef>
              <a:buFont typeface="Wingdings" panose="05000000000000000000" pitchFamily="2" charset="2"/>
              <a:buChar char="§"/>
              <a:defRPr/>
            </a:pPr>
            <a:r>
              <a:rPr lang="en-US" sz="2000" dirty="0" smtClean="0"/>
              <a:t>Supports integrated data analysis </a:t>
            </a:r>
          </a:p>
          <a:p>
            <a:pPr marL="463550" indent="-292100">
              <a:spcBef>
                <a:spcPts val="600"/>
              </a:spcBef>
              <a:buFont typeface="Wingdings" panose="05000000000000000000" pitchFamily="2" charset="2"/>
              <a:buChar char="§"/>
              <a:defRPr/>
            </a:pPr>
            <a:r>
              <a:rPr lang="en-US" sz="2000" dirty="0" smtClean="0"/>
              <a:t>Facilitates reproducibility and extension </a:t>
            </a:r>
          </a:p>
          <a:p>
            <a:pPr marL="463550" indent="-292100">
              <a:spcBef>
                <a:spcPts val="600"/>
              </a:spcBef>
              <a:buFont typeface="Wingdings" panose="05000000000000000000" pitchFamily="2" charset="2"/>
              <a:buChar char="§"/>
              <a:defRPr/>
            </a:pPr>
            <a:r>
              <a:rPr lang="en-US" sz="2000" dirty="0" smtClean="0"/>
              <a:t>Supports more accurate and comprehensive assessment of research impact</a:t>
            </a:r>
          </a:p>
        </p:txBody>
      </p:sp>
      <p:pic>
        <p:nvPicPr>
          <p:cNvPr id="15"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l="86084" b="83467"/>
          <a:stretch/>
        </p:blipFill>
        <p:spPr bwMode="auto">
          <a:xfrm>
            <a:off x="4121948" y="1709451"/>
            <a:ext cx="678652" cy="70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597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smtClean="0">
                <a:solidFill>
                  <a:srgbClr val="C00000"/>
                </a:solidFill>
              </a:rPr>
              <a:t>Why we care about open data (and other non-publication artifacts)</a:t>
            </a:r>
            <a:endParaRPr lang="en-US" dirty="0">
              <a:solidFill>
                <a:srgbClr val="C00000"/>
              </a:solidFill>
            </a:endParaRPr>
          </a:p>
        </p:txBody>
      </p:sp>
      <p:sp>
        <p:nvSpPr>
          <p:cNvPr id="4" name="TextBox 3"/>
          <p:cNvSpPr txBox="1"/>
          <p:nvPr/>
        </p:nvSpPr>
        <p:spPr>
          <a:xfrm>
            <a:off x="1447800" y="6019800"/>
            <a:ext cx="2772584" cy="461665"/>
          </a:xfrm>
          <a:prstGeom prst="rect">
            <a:avLst/>
          </a:prstGeom>
          <a:noFill/>
        </p:spPr>
        <p:txBody>
          <a:bodyPr wrap="square" rtlCol="0">
            <a:spAutoFit/>
          </a:bodyPr>
          <a:lstStyle/>
          <a:p>
            <a:pPr algn="ctr"/>
            <a:r>
              <a:rPr lang="en-US" sz="1200" dirty="0" smtClean="0"/>
              <a:t>Image created by Victor Henning and Anita de Waard, © 2013 Elsevier.</a:t>
            </a:r>
            <a:endParaRPr lang="en-US" sz="1200" dirty="0"/>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4800" y="1676400"/>
            <a:ext cx="5105400" cy="4251960"/>
            <a:chOff x="457200" y="1844040"/>
            <a:chExt cx="5105400" cy="3901440"/>
          </a:xfrm>
        </p:grpSpPr>
        <p:pic>
          <p:nvPicPr>
            <p:cNvPr id="1026"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r="10791"/>
            <a:stretch/>
          </p:blipFill>
          <p:spPr bwMode="auto">
            <a:xfrm>
              <a:off x="457200" y="1844040"/>
              <a:ext cx="4350548" cy="3901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l="77812" t="72656" b="8984"/>
            <a:stretch/>
          </p:blipFill>
          <p:spPr bwMode="auto">
            <a:xfrm>
              <a:off x="487679" y="2209800"/>
              <a:ext cx="1266217" cy="838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267200" y="4724400"/>
              <a:ext cx="1295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2"/>
          <p:cNvSpPr txBox="1">
            <a:spLocks/>
          </p:cNvSpPr>
          <p:nvPr/>
        </p:nvSpPr>
        <p:spPr>
          <a:xfrm>
            <a:off x="4753301" y="1509712"/>
            <a:ext cx="4057323"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3550" indent="-292100">
              <a:spcBef>
                <a:spcPts val="600"/>
              </a:spcBef>
              <a:buFont typeface="Wingdings" panose="05000000000000000000" pitchFamily="2" charset="2"/>
              <a:buChar char="§"/>
            </a:pPr>
            <a:r>
              <a:rPr lang="en-US" sz="2000" dirty="0" smtClean="0"/>
              <a:t>Publications  offer limited , biased, obscured view of data</a:t>
            </a:r>
          </a:p>
          <a:p>
            <a:pPr marL="463550" indent="-292100">
              <a:spcBef>
                <a:spcPts val="600"/>
              </a:spcBef>
              <a:buFont typeface="Wingdings" panose="05000000000000000000" pitchFamily="2" charset="2"/>
              <a:buChar char="§"/>
              <a:defRPr/>
            </a:pPr>
            <a:r>
              <a:rPr lang="en-US" sz="2000" dirty="0" smtClean="0"/>
              <a:t>Promotes more open and rigorous science </a:t>
            </a:r>
          </a:p>
          <a:p>
            <a:pPr marL="463550" indent="-292100">
              <a:spcBef>
                <a:spcPts val="600"/>
              </a:spcBef>
              <a:buFont typeface="Wingdings" panose="05000000000000000000" pitchFamily="2" charset="2"/>
              <a:buChar char="§"/>
              <a:defRPr/>
            </a:pPr>
            <a:r>
              <a:rPr lang="en-US" sz="2000" dirty="0" smtClean="0"/>
              <a:t>Facilitates evaluation and interpretation</a:t>
            </a:r>
          </a:p>
          <a:p>
            <a:pPr marL="463550" indent="-292100">
              <a:spcBef>
                <a:spcPts val="600"/>
              </a:spcBef>
              <a:buFont typeface="Wingdings" panose="05000000000000000000" pitchFamily="2" charset="2"/>
              <a:buChar char="§"/>
              <a:defRPr/>
            </a:pPr>
            <a:r>
              <a:rPr lang="en-US" sz="2000" dirty="0" smtClean="0"/>
              <a:t>Permits contextualization in larger data landscape</a:t>
            </a:r>
          </a:p>
          <a:p>
            <a:pPr marL="463550" indent="-292100">
              <a:spcBef>
                <a:spcPts val="600"/>
              </a:spcBef>
              <a:buFont typeface="Wingdings" panose="05000000000000000000" pitchFamily="2" charset="2"/>
              <a:buChar char="§"/>
              <a:defRPr/>
            </a:pPr>
            <a:r>
              <a:rPr lang="en-US" sz="2000" dirty="0" smtClean="0"/>
              <a:t>Supports integrated data analysis </a:t>
            </a:r>
          </a:p>
          <a:p>
            <a:pPr marL="463550" indent="-292100">
              <a:spcBef>
                <a:spcPts val="600"/>
              </a:spcBef>
              <a:buFont typeface="Wingdings" panose="05000000000000000000" pitchFamily="2" charset="2"/>
              <a:buChar char="§"/>
              <a:defRPr/>
            </a:pPr>
            <a:r>
              <a:rPr lang="en-US" sz="2000" dirty="0" smtClean="0"/>
              <a:t>Facilitates reproducibility and extension </a:t>
            </a:r>
          </a:p>
          <a:p>
            <a:pPr marL="463550" indent="-292100">
              <a:spcBef>
                <a:spcPts val="600"/>
              </a:spcBef>
              <a:buFont typeface="Wingdings" panose="05000000000000000000" pitchFamily="2" charset="2"/>
              <a:buChar char="§"/>
              <a:defRPr/>
            </a:pPr>
            <a:r>
              <a:rPr lang="en-US" sz="2000" dirty="0" smtClean="0"/>
              <a:t>Supports more accurate and comprehensive assessment of research impact</a:t>
            </a:r>
          </a:p>
        </p:txBody>
      </p:sp>
      <p:pic>
        <p:nvPicPr>
          <p:cNvPr id="15" name="Picture 2" descr="C:\Users\brushm\AppData\Roaming\PixelMetrics\CaptureWiz\Temp\8.png"/>
          <p:cNvPicPr>
            <a:picLocks noChangeAspect="1" noChangeArrowheads="1"/>
          </p:cNvPicPr>
          <p:nvPr/>
        </p:nvPicPr>
        <p:blipFill rotWithShape="1">
          <a:blip r:embed="rId3">
            <a:extLst>
              <a:ext uri="{28A0092B-C50C-407E-A947-70E740481C1C}">
                <a14:useLocalDpi xmlns:a14="http://schemas.microsoft.com/office/drawing/2010/main" val="0"/>
              </a:ext>
            </a:extLst>
          </a:blip>
          <a:srcRect l="86084" b="83467"/>
          <a:stretch/>
        </p:blipFill>
        <p:spPr bwMode="auto">
          <a:xfrm>
            <a:off x="4121948" y="1709451"/>
            <a:ext cx="678652" cy="70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0984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C00000"/>
                </a:solidFill>
              </a:rPr>
              <a:t>II. </a:t>
            </a:r>
            <a:r>
              <a:rPr lang="en-US" sz="5400" dirty="0" smtClean="0">
                <a:solidFill>
                  <a:srgbClr val="C00000"/>
                </a:solidFill>
              </a:rPr>
              <a:t>Landscape Analysis</a:t>
            </a:r>
            <a:endParaRPr lang="en-US" sz="5400" dirty="0">
              <a:solidFill>
                <a:srgbClr val="C00000"/>
              </a:solidFill>
            </a:endParaRPr>
          </a:p>
        </p:txBody>
      </p:sp>
      <p:sp>
        <p:nvSpPr>
          <p:cNvPr id="3" name="Content Placeholder 2"/>
          <p:cNvSpPr>
            <a:spLocks noGrp="1"/>
          </p:cNvSpPr>
          <p:nvPr>
            <p:ph idx="1"/>
          </p:nvPr>
        </p:nvSpPr>
        <p:spPr>
          <a:xfrm>
            <a:off x="533400" y="1447800"/>
            <a:ext cx="8382000" cy="4724400"/>
          </a:xfrm>
        </p:spPr>
        <p:txBody>
          <a:bodyPr>
            <a:normAutofit fontScale="77500" lnSpcReduction="20000"/>
          </a:bodyPr>
          <a:lstStyle/>
          <a:p>
            <a:pPr marL="0" indent="0">
              <a:buNone/>
            </a:pPr>
            <a:r>
              <a:rPr lang="en-US" sz="4500" b="1" dirty="0" smtClean="0"/>
              <a:t>Initiatives </a:t>
            </a:r>
            <a:r>
              <a:rPr lang="en-US" sz="2800" b="1" dirty="0" smtClean="0"/>
              <a:t>(FORCE11, </a:t>
            </a:r>
            <a:r>
              <a:rPr lang="en-US" sz="2800" b="1" dirty="0" err="1" smtClean="0"/>
              <a:t>FAIRport</a:t>
            </a:r>
            <a:r>
              <a:rPr lang="en-US" sz="2800" b="1" dirty="0" smtClean="0"/>
              <a:t>, RDA, CASRAI)</a:t>
            </a:r>
          </a:p>
          <a:p>
            <a:pPr marL="628650"/>
            <a:r>
              <a:rPr lang="en-US" dirty="0"/>
              <a:t>H</a:t>
            </a:r>
            <a:r>
              <a:rPr lang="en-US" dirty="0" smtClean="0"/>
              <a:t>ow connected and aligned are community efforts? </a:t>
            </a:r>
          </a:p>
          <a:p>
            <a:pPr marL="628650"/>
            <a:r>
              <a:rPr lang="en-US" dirty="0" smtClean="0"/>
              <a:t>What partners might we engage in future efforts </a:t>
            </a:r>
          </a:p>
          <a:p>
            <a:pPr marL="0" indent="0">
              <a:spcBef>
                <a:spcPts val="2400"/>
              </a:spcBef>
              <a:buNone/>
            </a:pPr>
            <a:r>
              <a:rPr lang="en-US" sz="4500" b="1" dirty="0" smtClean="0"/>
              <a:t>Standards </a:t>
            </a:r>
            <a:r>
              <a:rPr lang="en-US" sz="2800" b="1" dirty="0" smtClean="0"/>
              <a:t>(vocabularies, ontologies, data models and formats)</a:t>
            </a:r>
          </a:p>
          <a:p>
            <a:pPr marL="628650"/>
            <a:r>
              <a:rPr lang="en-US" dirty="0" smtClean="0"/>
              <a:t>How diverse and aligned are existing models? </a:t>
            </a:r>
          </a:p>
          <a:p>
            <a:pPr marL="628650"/>
            <a:r>
              <a:rPr lang="en-US" dirty="0" smtClean="0"/>
              <a:t>Where are gaps in coverage? </a:t>
            </a:r>
          </a:p>
          <a:p>
            <a:pPr marL="628650"/>
            <a:r>
              <a:rPr lang="en-US" dirty="0" smtClean="0"/>
              <a:t>What can we use to inform our modeling efforts?</a:t>
            </a:r>
          </a:p>
          <a:p>
            <a:pPr marL="0" indent="0">
              <a:spcBef>
                <a:spcPts val="2400"/>
              </a:spcBef>
              <a:buNone/>
            </a:pPr>
            <a:r>
              <a:rPr lang="en-US" sz="4500" b="1" dirty="0" smtClean="0"/>
              <a:t>S</a:t>
            </a:r>
            <a:r>
              <a:rPr lang="en-US" sz="4500" b="1" dirty="0" smtClean="0"/>
              <a:t>ystems </a:t>
            </a:r>
            <a:r>
              <a:rPr lang="en-US" sz="3100" b="1" dirty="0" smtClean="0"/>
              <a:t>(repositories, curation tools, </a:t>
            </a:r>
            <a:r>
              <a:rPr lang="en-US" sz="3100" b="1" dirty="0" smtClean="0"/>
              <a:t>registries)</a:t>
            </a:r>
            <a:endParaRPr lang="en-US" sz="3100" b="1" dirty="0" smtClean="0"/>
          </a:p>
          <a:p>
            <a:pPr marL="628650"/>
            <a:r>
              <a:rPr lang="en-US" dirty="0"/>
              <a:t>W</a:t>
            </a:r>
            <a:r>
              <a:rPr lang="en-US" dirty="0" smtClean="0"/>
              <a:t>hat metadata is supported by schemas?</a:t>
            </a:r>
          </a:p>
          <a:p>
            <a:pPr marL="628650"/>
            <a:r>
              <a:rPr lang="en-US" dirty="0"/>
              <a:t>W</a:t>
            </a:r>
            <a:r>
              <a:rPr lang="en-US" dirty="0" smtClean="0"/>
              <a:t>hat standards are used?</a:t>
            </a:r>
          </a:p>
          <a:p>
            <a:pPr lvl="1"/>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077200" y="6172200"/>
            <a:ext cx="657552" cy="369332"/>
          </a:xfrm>
          <a:prstGeom prst="rect">
            <a:avLst/>
          </a:prstGeom>
        </p:spPr>
        <p:txBody>
          <a:bodyPr wrap="none">
            <a:spAutoFit/>
          </a:bodyPr>
          <a:lstStyle/>
          <a:p>
            <a:r>
              <a:rPr lang="en-US" dirty="0" smtClean="0"/>
              <a:t>(</a:t>
            </a:r>
            <a:r>
              <a:rPr lang="en-US" dirty="0" smtClean="0">
                <a:hlinkClick r:id="rId3"/>
              </a:rPr>
              <a:t>link</a:t>
            </a:r>
            <a:r>
              <a:rPr lang="en-US" dirty="0" smtClean="0"/>
              <a:t>)</a:t>
            </a:r>
            <a:endParaRPr lang="en-US" dirty="0" smtClean="0"/>
          </a:p>
        </p:txBody>
      </p:sp>
    </p:spTree>
    <p:extLst>
      <p:ext uri="{BB962C8B-B14F-4D97-AF65-F5344CB8AC3E}">
        <p14:creationId xmlns:p14="http://schemas.microsoft.com/office/powerpoint/2010/main" val="30972429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solidFill>
                  <a:srgbClr val="C00000"/>
                </a:solidFill>
              </a:rPr>
              <a:t>II. </a:t>
            </a:r>
            <a:r>
              <a:rPr lang="en-US" sz="5400" dirty="0" smtClean="0">
                <a:solidFill>
                  <a:srgbClr val="C00000"/>
                </a:solidFill>
              </a:rPr>
              <a:t>Landscape Analysis</a:t>
            </a:r>
            <a:endParaRPr lang="en-US" sz="5400" dirty="0">
              <a:solidFill>
                <a:srgbClr val="C00000"/>
              </a:solidFill>
            </a:endParaRPr>
          </a:p>
        </p:txBody>
      </p:sp>
      <p:sp>
        <p:nvSpPr>
          <p:cNvPr id="3" name="Content Placeholder 2"/>
          <p:cNvSpPr>
            <a:spLocks noGrp="1"/>
          </p:cNvSpPr>
          <p:nvPr>
            <p:ph idx="1"/>
          </p:nvPr>
        </p:nvSpPr>
        <p:spPr>
          <a:xfrm>
            <a:off x="533400" y="1447800"/>
            <a:ext cx="8382000" cy="4724400"/>
          </a:xfrm>
        </p:spPr>
        <p:txBody>
          <a:bodyPr>
            <a:normAutofit/>
          </a:bodyPr>
          <a:lstStyle/>
          <a:p>
            <a:pPr marL="0" indent="0">
              <a:buNone/>
            </a:pPr>
            <a:r>
              <a:rPr lang="en-US" sz="2400" dirty="0" smtClean="0"/>
              <a:t>Broad review of efforts relevant </a:t>
            </a:r>
            <a:r>
              <a:rPr lang="en-US" sz="2400" dirty="0" smtClean="0"/>
              <a:t>to research object management, curation, and sharing</a:t>
            </a:r>
          </a:p>
          <a:p>
            <a:pPr lvl="1">
              <a:buFont typeface="Wingdings" panose="05000000000000000000" pitchFamily="2" charset="2"/>
              <a:buChar char="§"/>
            </a:pPr>
            <a:r>
              <a:rPr lang="en-US" sz="2000" dirty="0" smtClean="0"/>
              <a:t>Initiatives</a:t>
            </a:r>
          </a:p>
          <a:p>
            <a:pPr lvl="1">
              <a:buFont typeface="Wingdings" panose="05000000000000000000" pitchFamily="2" charset="2"/>
              <a:buChar char="§"/>
            </a:pPr>
            <a:r>
              <a:rPr lang="en-US" sz="2000" dirty="0" smtClean="0"/>
              <a:t>Systems</a:t>
            </a:r>
          </a:p>
          <a:p>
            <a:pPr lvl="1">
              <a:buFont typeface="Wingdings" panose="05000000000000000000" pitchFamily="2" charset="2"/>
              <a:buChar char="§"/>
            </a:pPr>
            <a:r>
              <a:rPr lang="en-US" sz="2000" dirty="0" smtClean="0"/>
              <a:t>Standards</a:t>
            </a:r>
          </a:p>
          <a:p>
            <a:pPr marL="0" indent="0">
              <a:buNone/>
            </a:pPr>
            <a:endParaRPr lang="en-US" sz="2400" b="1" dirty="0" smtClean="0"/>
          </a:p>
          <a:p>
            <a:pPr marL="0" indent="0">
              <a:buNone/>
            </a:pPr>
            <a:r>
              <a:rPr lang="en-US" sz="2400" dirty="0"/>
              <a:t>C</a:t>
            </a:r>
            <a:r>
              <a:rPr lang="en-US" sz="2400" dirty="0" smtClean="0"/>
              <a:t>urated Spreadsheet for standardized evaluation (</a:t>
            </a:r>
            <a:r>
              <a:rPr lang="en-US" sz="2400" dirty="0" smtClean="0">
                <a:hlinkClick r:id="rId3"/>
              </a:rPr>
              <a:t>link</a:t>
            </a:r>
            <a:r>
              <a:rPr lang="en-US" sz="2400" dirty="0" smtClean="0"/>
              <a:t>)</a:t>
            </a:r>
            <a:endParaRPr lang="en-US" sz="2400" dirty="0" smtClean="0"/>
          </a:p>
          <a:p>
            <a:pPr marL="0" indent="0">
              <a:buNone/>
            </a:pPr>
            <a:endParaRPr lang="en-US" sz="2400" b="1" dirty="0" smtClean="0"/>
          </a:p>
          <a:p>
            <a:pPr marL="0" indent="0">
              <a:buNone/>
            </a:pPr>
            <a:endParaRPr lang="en-US" sz="2400" b="1" dirty="0"/>
          </a:p>
          <a:p>
            <a:pPr lvl="1"/>
            <a:endParaRPr lang="en-US" sz="1200"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8077200" y="6172200"/>
            <a:ext cx="657552" cy="369332"/>
          </a:xfrm>
          <a:prstGeom prst="rect">
            <a:avLst/>
          </a:prstGeom>
        </p:spPr>
        <p:txBody>
          <a:bodyPr wrap="none">
            <a:spAutoFit/>
          </a:bodyPr>
          <a:lstStyle/>
          <a:p>
            <a:r>
              <a:rPr lang="en-US" dirty="0" smtClean="0"/>
              <a:t>(</a:t>
            </a:r>
            <a:r>
              <a:rPr lang="en-US" dirty="0" smtClean="0">
                <a:hlinkClick r:id="rId3"/>
              </a:rPr>
              <a:t>link</a:t>
            </a:r>
            <a:r>
              <a:rPr lang="en-US" dirty="0" smtClean="0"/>
              <a:t>)</a:t>
            </a:r>
            <a:endParaRPr lang="en-US" dirty="0" smtClean="0"/>
          </a:p>
        </p:txBody>
      </p:sp>
    </p:spTree>
    <p:extLst>
      <p:ext uri="{BB962C8B-B14F-4D97-AF65-F5344CB8AC3E}">
        <p14:creationId xmlns:p14="http://schemas.microsoft.com/office/powerpoint/2010/main" val="6232854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smtClean="0">
                <a:solidFill>
                  <a:srgbClr val="C00000"/>
                </a:solidFill>
              </a:rPr>
              <a:t>Why we care about open data (and other non-publication artifacts)</a:t>
            </a:r>
            <a:endParaRPr lang="en-US" dirty="0">
              <a:solidFill>
                <a:srgbClr val="C00000"/>
              </a:solidFill>
            </a:endParaRPr>
          </a:p>
        </p:txBody>
      </p:sp>
      <p:sp>
        <p:nvSpPr>
          <p:cNvPr id="7" name="Rectangle 6"/>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p:cNvSpPr txBox="1">
            <a:spLocks/>
          </p:cNvSpPr>
          <p:nvPr/>
        </p:nvSpPr>
        <p:spPr>
          <a:xfrm>
            <a:off x="4753301" y="1509712"/>
            <a:ext cx="4057323"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3550" indent="-292100">
              <a:spcBef>
                <a:spcPts val="600"/>
              </a:spcBef>
              <a:buFont typeface="Wingdings" panose="05000000000000000000" pitchFamily="2" charset="2"/>
              <a:buChar char="§"/>
            </a:pPr>
            <a:r>
              <a:rPr lang="en-US" sz="2000" dirty="0" smtClean="0"/>
              <a:t>Publications  offer limited , biased, obscured view of data</a:t>
            </a:r>
          </a:p>
          <a:p>
            <a:pPr marL="463550" indent="-292100">
              <a:spcBef>
                <a:spcPts val="600"/>
              </a:spcBef>
              <a:buFont typeface="Wingdings" panose="05000000000000000000" pitchFamily="2" charset="2"/>
              <a:buChar char="§"/>
              <a:defRPr/>
            </a:pPr>
            <a:r>
              <a:rPr lang="en-US" sz="2000" dirty="0" smtClean="0"/>
              <a:t>Promotes more open and rigorous science </a:t>
            </a:r>
          </a:p>
          <a:p>
            <a:pPr marL="463550" indent="-292100">
              <a:spcBef>
                <a:spcPts val="600"/>
              </a:spcBef>
              <a:buFont typeface="Wingdings" panose="05000000000000000000" pitchFamily="2" charset="2"/>
              <a:buChar char="§"/>
              <a:defRPr/>
            </a:pPr>
            <a:r>
              <a:rPr lang="en-US" sz="2000" dirty="0" smtClean="0"/>
              <a:t>Facilitates evaluation and interpretation</a:t>
            </a:r>
          </a:p>
          <a:p>
            <a:pPr marL="463550" indent="-292100">
              <a:spcBef>
                <a:spcPts val="600"/>
              </a:spcBef>
              <a:buFont typeface="Wingdings" panose="05000000000000000000" pitchFamily="2" charset="2"/>
              <a:buChar char="§"/>
              <a:defRPr/>
            </a:pPr>
            <a:r>
              <a:rPr lang="en-US" sz="2000" dirty="0" smtClean="0"/>
              <a:t>Permits contextualization in larger data landscape</a:t>
            </a:r>
          </a:p>
          <a:p>
            <a:pPr marL="463550" indent="-292100">
              <a:spcBef>
                <a:spcPts val="600"/>
              </a:spcBef>
              <a:buFont typeface="Wingdings" panose="05000000000000000000" pitchFamily="2" charset="2"/>
              <a:buChar char="§"/>
              <a:defRPr/>
            </a:pPr>
            <a:r>
              <a:rPr lang="en-US" sz="2000" dirty="0" smtClean="0"/>
              <a:t>Supports integrated data analysis </a:t>
            </a:r>
          </a:p>
          <a:p>
            <a:pPr marL="463550" indent="-292100">
              <a:spcBef>
                <a:spcPts val="600"/>
              </a:spcBef>
              <a:buFont typeface="Wingdings" panose="05000000000000000000" pitchFamily="2" charset="2"/>
              <a:buChar char="§"/>
              <a:defRPr/>
            </a:pPr>
            <a:r>
              <a:rPr lang="en-US" sz="2000" dirty="0" smtClean="0"/>
              <a:t>Facilitates reproducibility and extension </a:t>
            </a:r>
          </a:p>
          <a:p>
            <a:pPr marL="463550" indent="-292100">
              <a:spcBef>
                <a:spcPts val="600"/>
              </a:spcBef>
              <a:buFont typeface="Wingdings" panose="05000000000000000000" pitchFamily="2" charset="2"/>
              <a:buChar char="§"/>
              <a:defRPr/>
            </a:pPr>
            <a:r>
              <a:rPr lang="en-US" sz="2000" dirty="0" smtClean="0"/>
              <a:t>Supports more accurate and comprehensive assessment of research impact</a:t>
            </a:r>
          </a:p>
        </p:txBody>
      </p:sp>
      <p:sp>
        <p:nvSpPr>
          <p:cNvPr id="12" name="Rectangle 11"/>
          <p:cNvSpPr/>
          <p:nvPr/>
        </p:nvSpPr>
        <p:spPr>
          <a:xfrm>
            <a:off x="595312" y="1905000"/>
            <a:ext cx="4143701" cy="3693319"/>
          </a:xfrm>
          <a:prstGeom prst="rect">
            <a:avLst/>
          </a:prstGeom>
        </p:spPr>
        <p:txBody>
          <a:bodyPr wrap="square">
            <a:spAutoFit/>
          </a:bodyPr>
          <a:lstStyle/>
          <a:p>
            <a:r>
              <a:rPr lang="en-US" dirty="0" smtClean="0"/>
              <a:t>How do we get the most out of the mountains of data that wee are not capable of generating?</a:t>
            </a:r>
          </a:p>
          <a:p>
            <a:endParaRPr lang="en-US" dirty="0" smtClean="0"/>
          </a:p>
          <a:p>
            <a:endParaRPr lang="en-US" dirty="0" smtClean="0"/>
          </a:p>
          <a:p>
            <a:r>
              <a:rPr lang="en-US" dirty="0" smtClean="0"/>
              <a:t>“</a:t>
            </a:r>
            <a:r>
              <a:rPr lang="en-US" dirty="0"/>
              <a:t>Data is not sweeping away the old reality,” he writes. “Data is simply placing a set of burdens on the methods and the social habits we use to deal with and communicate our empiricism and our theory</a:t>
            </a:r>
            <a:r>
              <a:rPr lang="en-US" dirty="0" smtClean="0"/>
              <a:t>. – John </a:t>
            </a:r>
            <a:r>
              <a:rPr lang="en-US" dirty="0" err="1" smtClean="0"/>
              <a:t>Wilbanks</a:t>
            </a:r>
            <a:endParaRPr lang="en-US" dirty="0" smtClean="0"/>
          </a:p>
          <a:p>
            <a:r>
              <a:rPr lang="en-US" dirty="0" smtClean="0"/>
              <a:t>http://www.nytimes.com/2009/12/15/science/15books.html?_r=0</a:t>
            </a:r>
            <a:endParaRPr lang="en-US" dirty="0"/>
          </a:p>
        </p:txBody>
      </p:sp>
    </p:spTree>
    <p:extLst>
      <p:ext uri="{BB962C8B-B14F-4D97-AF65-F5344CB8AC3E}">
        <p14:creationId xmlns:p14="http://schemas.microsoft.com/office/powerpoint/2010/main" val="42024757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458200" cy="4953000"/>
          </a:xfrm>
        </p:spPr>
        <p:txBody>
          <a:bodyPr>
            <a:normAutofit/>
          </a:bodyPr>
          <a:lstStyle/>
          <a:p>
            <a:pPr marL="6350" lvl="1" indent="0">
              <a:buNone/>
            </a:pPr>
            <a:endParaRPr lang="en-US" dirty="0" smtClean="0"/>
          </a:p>
          <a:p>
            <a:pPr marL="6350" lvl="1" indent="0">
              <a:buNone/>
            </a:pPr>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304800" y="213883"/>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C00000"/>
                </a:solidFill>
              </a:rPr>
              <a:t>Standards</a:t>
            </a:r>
            <a:endParaRPr lang="en-US" sz="6000" dirty="0">
              <a:solidFill>
                <a:srgbClr val="C00000"/>
              </a:solidFill>
            </a:endParaRPr>
          </a:p>
        </p:txBody>
      </p:sp>
      <p:sp>
        <p:nvSpPr>
          <p:cNvPr id="8" name="TextBox 7"/>
          <p:cNvSpPr txBox="1"/>
          <p:nvPr/>
        </p:nvSpPr>
        <p:spPr>
          <a:xfrm>
            <a:off x="314328" y="6858000"/>
            <a:ext cx="8686800" cy="369332"/>
          </a:xfrm>
          <a:prstGeom prst="rect">
            <a:avLst/>
          </a:prstGeom>
          <a:noFill/>
        </p:spPr>
        <p:txBody>
          <a:bodyPr wrap="square" rtlCol="0">
            <a:spAutoFit/>
          </a:bodyPr>
          <a:lstStyle/>
          <a:p>
            <a:r>
              <a:rPr lang="en-US" dirty="0" smtClean="0"/>
              <a:t>figure / cmap of the ~50 standards we reviewed – color code to show type and/or domain?</a:t>
            </a:r>
            <a:endParaRPr lang="en-US" dirty="0"/>
          </a:p>
        </p:txBody>
      </p:sp>
      <p:pic>
        <p:nvPicPr>
          <p:cNvPr id="9" name="Picture 2" descr="C:\Users\brushm\AppData\Roaming\PixelMetrics\CaptureWiz\Tem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60" y="1516797"/>
            <a:ext cx="3992879" cy="50218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10470" y="1378803"/>
            <a:ext cx="1504130" cy="830997"/>
          </a:xfrm>
          <a:prstGeom prst="rect">
            <a:avLst/>
          </a:prstGeom>
          <a:noFill/>
        </p:spPr>
        <p:txBody>
          <a:bodyPr wrap="none" rtlCol="0">
            <a:spAutoFit/>
          </a:bodyPr>
          <a:lstStyle/>
          <a:p>
            <a:pPr algn="ctr"/>
            <a:r>
              <a:rPr lang="en-US" sz="2400" b="1" dirty="0" smtClean="0"/>
              <a:t>Generic</a:t>
            </a:r>
            <a:endParaRPr lang="en-US" sz="2400" b="1" dirty="0" smtClean="0"/>
          </a:p>
          <a:p>
            <a:pPr algn="ctr"/>
            <a:r>
              <a:rPr lang="en-US" sz="2400" b="1" dirty="0" smtClean="0"/>
              <a:t> Metadata</a:t>
            </a:r>
            <a:endParaRPr lang="en-US" sz="2400" b="1" dirty="0"/>
          </a:p>
        </p:txBody>
      </p:sp>
      <p:sp>
        <p:nvSpPr>
          <p:cNvPr id="11" name="TextBox 10"/>
          <p:cNvSpPr txBox="1"/>
          <p:nvPr/>
        </p:nvSpPr>
        <p:spPr>
          <a:xfrm>
            <a:off x="862044" y="4419600"/>
            <a:ext cx="1881156" cy="830997"/>
          </a:xfrm>
          <a:prstGeom prst="rect">
            <a:avLst/>
          </a:prstGeom>
          <a:noFill/>
        </p:spPr>
        <p:txBody>
          <a:bodyPr wrap="none" rtlCol="0">
            <a:spAutoFit/>
          </a:bodyPr>
          <a:lstStyle/>
          <a:p>
            <a:pPr algn="ctr"/>
            <a:r>
              <a:rPr lang="en-US" sz="2400" b="1" dirty="0" smtClean="0"/>
              <a:t>Experimental</a:t>
            </a:r>
          </a:p>
          <a:p>
            <a:pPr algn="ctr"/>
            <a:r>
              <a:rPr lang="en-US" sz="2400" b="1" dirty="0" smtClean="0"/>
              <a:t>Metadata</a:t>
            </a:r>
            <a:endParaRPr lang="en-US" sz="2400" b="1" dirty="0"/>
          </a:p>
        </p:txBody>
      </p:sp>
      <p:sp>
        <p:nvSpPr>
          <p:cNvPr id="12" name="TextBox 11"/>
          <p:cNvSpPr txBox="1"/>
          <p:nvPr/>
        </p:nvSpPr>
        <p:spPr>
          <a:xfrm>
            <a:off x="457200" y="2971800"/>
            <a:ext cx="3048000" cy="1200329"/>
          </a:xfrm>
          <a:prstGeom prst="rect">
            <a:avLst/>
          </a:prstGeom>
          <a:noFill/>
        </p:spPr>
        <p:txBody>
          <a:bodyPr wrap="square" rtlCol="0">
            <a:spAutoFit/>
          </a:bodyPr>
          <a:lstStyle/>
          <a:p>
            <a:pPr algn="ctr"/>
            <a:r>
              <a:rPr lang="en-US" sz="2400" b="1" i="1" dirty="0" smtClean="0">
                <a:solidFill>
                  <a:srgbClr val="0070C0"/>
                </a:solidFill>
              </a:rPr>
              <a:t>Two </a:t>
            </a:r>
            <a:r>
              <a:rPr lang="en-US" sz="2400" b="1" i="1" dirty="0" smtClean="0">
                <a:solidFill>
                  <a:srgbClr val="0070C0"/>
                </a:solidFill>
              </a:rPr>
              <a:t>Categories of </a:t>
            </a:r>
          </a:p>
          <a:p>
            <a:pPr algn="ctr"/>
            <a:r>
              <a:rPr lang="en-US" sz="2400" b="1" i="1" dirty="0" smtClean="0">
                <a:solidFill>
                  <a:srgbClr val="0070C0"/>
                </a:solidFill>
              </a:rPr>
              <a:t>Metadata Standards</a:t>
            </a:r>
          </a:p>
          <a:p>
            <a:pPr algn="ctr"/>
            <a:r>
              <a:rPr lang="en-US" sz="2400" b="1" i="1" dirty="0" smtClean="0">
                <a:solidFill>
                  <a:srgbClr val="0070C0"/>
                </a:solidFill>
              </a:rPr>
              <a:t>for Research Objects</a:t>
            </a:r>
            <a:endParaRPr lang="en-US" sz="2400" b="1" i="1" dirty="0">
              <a:solidFill>
                <a:srgbClr val="0070C0"/>
              </a:solidFill>
            </a:endParaRPr>
          </a:p>
        </p:txBody>
      </p:sp>
      <p:sp>
        <p:nvSpPr>
          <p:cNvPr id="13" name="TextBox 12"/>
          <p:cNvSpPr txBox="1"/>
          <p:nvPr/>
        </p:nvSpPr>
        <p:spPr>
          <a:xfrm>
            <a:off x="685800" y="2158425"/>
            <a:ext cx="2240481" cy="584775"/>
          </a:xfrm>
          <a:prstGeom prst="rect">
            <a:avLst/>
          </a:prstGeom>
          <a:noFill/>
        </p:spPr>
        <p:txBody>
          <a:bodyPr wrap="square" rtlCol="0">
            <a:spAutoFit/>
          </a:bodyPr>
          <a:lstStyle/>
          <a:p>
            <a:pPr algn="ctr"/>
            <a:r>
              <a:rPr lang="en-US" sz="1600" dirty="0"/>
              <a:t>D</a:t>
            </a:r>
            <a:r>
              <a:rPr lang="en-US" sz="1600" dirty="0" smtClean="0"/>
              <a:t>irectly describes research objects</a:t>
            </a:r>
          </a:p>
        </p:txBody>
      </p:sp>
      <p:sp>
        <p:nvSpPr>
          <p:cNvPr id="14" name="TextBox 13"/>
          <p:cNvSpPr txBox="1"/>
          <p:nvPr/>
        </p:nvSpPr>
        <p:spPr>
          <a:xfrm>
            <a:off x="518059" y="5181600"/>
            <a:ext cx="2682341" cy="1077218"/>
          </a:xfrm>
          <a:prstGeom prst="rect">
            <a:avLst/>
          </a:prstGeom>
          <a:noFill/>
        </p:spPr>
        <p:txBody>
          <a:bodyPr wrap="square" rtlCol="0">
            <a:spAutoFit/>
          </a:bodyPr>
          <a:lstStyle/>
          <a:p>
            <a:pPr algn="ctr"/>
            <a:r>
              <a:rPr lang="en-US" sz="1600" dirty="0" smtClean="0"/>
              <a:t>Indirectly describes</a:t>
            </a:r>
          </a:p>
          <a:p>
            <a:pPr algn="ctr"/>
            <a:r>
              <a:rPr lang="en-US" sz="1600" dirty="0" smtClean="0"/>
              <a:t> research objects  by describing experiments related to  them</a:t>
            </a:r>
          </a:p>
        </p:txBody>
      </p:sp>
      <p:sp>
        <p:nvSpPr>
          <p:cNvPr id="15" name="TextBox 14"/>
          <p:cNvSpPr txBox="1"/>
          <p:nvPr/>
        </p:nvSpPr>
        <p:spPr>
          <a:xfrm>
            <a:off x="4267200" y="1295400"/>
            <a:ext cx="4419600" cy="830997"/>
          </a:xfrm>
          <a:prstGeom prst="rect">
            <a:avLst/>
          </a:prstGeom>
          <a:solidFill>
            <a:schemeClr val="bg1">
              <a:lumMod val="85000"/>
            </a:schemeClr>
          </a:solidFill>
          <a:ln w="28575">
            <a:solidFill>
              <a:schemeClr val="tx1"/>
            </a:solidFill>
          </a:ln>
        </p:spPr>
        <p:txBody>
          <a:bodyPr wrap="square" rtlCol="0">
            <a:spAutoFit/>
          </a:bodyPr>
          <a:lstStyle/>
          <a:p>
            <a:pPr algn="ctr"/>
            <a:r>
              <a:rPr lang="en-US" sz="1600" b="1" dirty="0" smtClean="0"/>
              <a:t>Title, Contributors, Identifiers, Creation/Modification Dates, Version,           Access Info, File size, File Format, Keywords</a:t>
            </a:r>
            <a:endParaRPr lang="en-US" sz="1600" b="1" dirty="0"/>
          </a:p>
        </p:txBody>
      </p:sp>
      <p:sp>
        <p:nvSpPr>
          <p:cNvPr id="16" name="TextBox 15"/>
          <p:cNvSpPr txBox="1"/>
          <p:nvPr/>
        </p:nvSpPr>
        <p:spPr>
          <a:xfrm>
            <a:off x="4876800" y="5181600"/>
            <a:ext cx="3169921" cy="830997"/>
          </a:xfrm>
          <a:prstGeom prst="rect">
            <a:avLst/>
          </a:prstGeom>
          <a:noFill/>
        </p:spPr>
        <p:txBody>
          <a:bodyPr wrap="square" rtlCol="0">
            <a:spAutoFit/>
          </a:bodyPr>
          <a:lstStyle/>
          <a:p>
            <a:pPr algn="ctr"/>
            <a:r>
              <a:rPr lang="en-US" sz="2400" b="1" dirty="0" smtClean="0"/>
              <a:t>update figure to show selected standards</a:t>
            </a:r>
            <a:endParaRPr lang="en-US" sz="2400" b="1" dirty="0"/>
          </a:p>
        </p:txBody>
      </p:sp>
    </p:spTree>
    <p:extLst>
      <p:ext uri="{BB962C8B-B14F-4D97-AF65-F5344CB8AC3E}">
        <p14:creationId xmlns:p14="http://schemas.microsoft.com/office/powerpoint/2010/main" val="373879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392" y="1316210"/>
            <a:ext cx="4124704" cy="51917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28600" y="1524000"/>
            <a:ext cx="8458200" cy="4953000"/>
          </a:xfrm>
        </p:spPr>
        <p:txBody>
          <a:bodyPr>
            <a:normAutofit/>
          </a:bodyPr>
          <a:lstStyle/>
          <a:p>
            <a:pPr marL="6350" lvl="1" indent="0">
              <a:buNone/>
            </a:pPr>
            <a:endParaRPr lang="en-US" dirty="0" smtClean="0"/>
          </a:p>
          <a:p>
            <a:pPr marL="6350" lvl="1" indent="0">
              <a:buNone/>
            </a:pPr>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304800" y="152400"/>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00B050"/>
                </a:solidFill>
              </a:rPr>
              <a:t>Standards</a:t>
            </a:r>
            <a:endParaRPr lang="en-US" sz="6000" dirty="0">
              <a:solidFill>
                <a:srgbClr val="00B050"/>
              </a:solidFill>
            </a:endParaRPr>
          </a:p>
        </p:txBody>
      </p:sp>
      <p:sp>
        <p:nvSpPr>
          <p:cNvPr id="10" name="TextBox 9"/>
          <p:cNvSpPr txBox="1"/>
          <p:nvPr/>
        </p:nvSpPr>
        <p:spPr>
          <a:xfrm>
            <a:off x="349633" y="1152015"/>
            <a:ext cx="2977772" cy="461665"/>
          </a:xfrm>
          <a:prstGeom prst="rect">
            <a:avLst/>
          </a:prstGeom>
          <a:noFill/>
        </p:spPr>
        <p:txBody>
          <a:bodyPr wrap="square" rtlCol="0">
            <a:spAutoFit/>
          </a:bodyPr>
          <a:lstStyle/>
          <a:p>
            <a:pPr algn="ctr"/>
            <a:r>
              <a:rPr lang="en-US" sz="2400" b="1" dirty="0" smtClean="0"/>
              <a:t>1. Generic  </a:t>
            </a:r>
            <a:r>
              <a:rPr lang="en-US" sz="2400" b="1" dirty="0" smtClean="0"/>
              <a:t>Metadata</a:t>
            </a:r>
            <a:endParaRPr lang="en-US" sz="2400" b="1" dirty="0"/>
          </a:p>
        </p:txBody>
      </p:sp>
      <p:sp>
        <p:nvSpPr>
          <p:cNvPr id="11" name="TextBox 10"/>
          <p:cNvSpPr txBox="1"/>
          <p:nvPr/>
        </p:nvSpPr>
        <p:spPr>
          <a:xfrm>
            <a:off x="228597" y="4188767"/>
            <a:ext cx="3753481" cy="461665"/>
          </a:xfrm>
          <a:prstGeom prst="rect">
            <a:avLst/>
          </a:prstGeom>
          <a:noFill/>
        </p:spPr>
        <p:txBody>
          <a:bodyPr wrap="square" rtlCol="0">
            <a:spAutoFit/>
          </a:bodyPr>
          <a:lstStyle/>
          <a:p>
            <a:pPr algn="ctr"/>
            <a:r>
              <a:rPr lang="en-US" sz="2400" b="1" dirty="0" smtClean="0"/>
              <a:t>2. Experimental Metadata</a:t>
            </a:r>
            <a:endParaRPr lang="en-US" sz="2400" b="1" dirty="0"/>
          </a:p>
        </p:txBody>
      </p:sp>
      <p:sp>
        <p:nvSpPr>
          <p:cNvPr id="12" name="TextBox 11"/>
          <p:cNvSpPr txBox="1"/>
          <p:nvPr/>
        </p:nvSpPr>
        <p:spPr>
          <a:xfrm>
            <a:off x="416137" y="2570020"/>
            <a:ext cx="3581400" cy="1384995"/>
          </a:xfrm>
          <a:prstGeom prst="rect">
            <a:avLst/>
          </a:prstGeom>
          <a:noFill/>
        </p:spPr>
        <p:txBody>
          <a:bodyPr wrap="square" rtlCol="0">
            <a:spAutoFit/>
          </a:bodyPr>
          <a:lstStyle/>
          <a:p>
            <a:pPr algn="ctr"/>
            <a:r>
              <a:rPr lang="en-US" sz="2800" b="1" i="1" dirty="0" smtClean="0">
                <a:solidFill>
                  <a:srgbClr val="00B050"/>
                </a:solidFill>
              </a:rPr>
              <a:t>Two </a:t>
            </a:r>
            <a:r>
              <a:rPr lang="en-US" sz="2800" b="1" i="1" dirty="0" smtClean="0">
                <a:solidFill>
                  <a:srgbClr val="00B050"/>
                </a:solidFill>
              </a:rPr>
              <a:t>Levels of </a:t>
            </a:r>
          </a:p>
          <a:p>
            <a:pPr algn="ctr"/>
            <a:r>
              <a:rPr lang="en-US" sz="2800" b="1" i="1" dirty="0" smtClean="0">
                <a:solidFill>
                  <a:srgbClr val="00B050"/>
                </a:solidFill>
              </a:rPr>
              <a:t>Metadata Standards</a:t>
            </a:r>
          </a:p>
          <a:p>
            <a:pPr algn="ctr"/>
            <a:r>
              <a:rPr lang="en-US" sz="2800" b="1" i="1" dirty="0" smtClean="0">
                <a:solidFill>
                  <a:srgbClr val="00B050"/>
                </a:solidFill>
              </a:rPr>
              <a:t>for Research Objects</a:t>
            </a:r>
            <a:endParaRPr lang="en-US" sz="2800" b="1" i="1" dirty="0">
              <a:solidFill>
                <a:srgbClr val="00B050"/>
              </a:solidFill>
            </a:endParaRPr>
          </a:p>
        </p:txBody>
      </p:sp>
      <p:sp>
        <p:nvSpPr>
          <p:cNvPr id="13" name="TextBox 12"/>
          <p:cNvSpPr txBox="1"/>
          <p:nvPr/>
        </p:nvSpPr>
        <p:spPr>
          <a:xfrm>
            <a:off x="381000" y="1533145"/>
            <a:ext cx="3886200" cy="923330"/>
          </a:xfrm>
          <a:prstGeom prst="rect">
            <a:avLst/>
          </a:prstGeom>
          <a:noFill/>
        </p:spPr>
        <p:txBody>
          <a:bodyPr wrap="square" rtlCol="0">
            <a:spAutoFit/>
          </a:bodyPr>
          <a:lstStyle/>
          <a:p>
            <a:pPr marL="342900" indent="-230188">
              <a:buFont typeface="Arial" panose="020B0604020202020204" pitchFamily="34" charset="0"/>
              <a:buChar char="•"/>
            </a:pPr>
            <a:r>
              <a:rPr lang="en-US" dirty="0"/>
              <a:t>D</a:t>
            </a:r>
            <a:r>
              <a:rPr lang="en-US" dirty="0" smtClean="0"/>
              <a:t>irectly describes </a:t>
            </a:r>
            <a:r>
              <a:rPr lang="en-US" dirty="0" smtClean="0"/>
              <a:t>datasets</a:t>
            </a:r>
          </a:p>
          <a:p>
            <a:pPr marL="342900" indent="-230188">
              <a:buFont typeface="Arial" panose="020B0604020202020204" pitchFamily="34" charset="0"/>
              <a:buChar char="•"/>
            </a:pPr>
            <a:r>
              <a:rPr lang="en-US" dirty="0" smtClean="0"/>
              <a:t>Many mature and widely used standards exist, reasonably  aligned</a:t>
            </a:r>
            <a:endParaRPr lang="en-US" dirty="0" smtClean="0"/>
          </a:p>
        </p:txBody>
      </p:sp>
      <p:sp>
        <p:nvSpPr>
          <p:cNvPr id="14" name="TextBox 13"/>
          <p:cNvSpPr txBox="1"/>
          <p:nvPr/>
        </p:nvSpPr>
        <p:spPr>
          <a:xfrm>
            <a:off x="377483" y="4580841"/>
            <a:ext cx="4093173" cy="2385268"/>
          </a:xfrm>
          <a:prstGeom prst="rect">
            <a:avLst/>
          </a:prstGeom>
          <a:noFill/>
        </p:spPr>
        <p:txBody>
          <a:bodyPr wrap="square" rtlCol="0">
            <a:spAutoFit/>
          </a:bodyPr>
          <a:lstStyle/>
          <a:p>
            <a:pPr marL="342900" indent="-230188">
              <a:spcBef>
                <a:spcPts val="600"/>
              </a:spcBef>
              <a:buFont typeface="Arial" panose="020B0604020202020204" pitchFamily="34" charset="0"/>
              <a:buChar char="•"/>
            </a:pPr>
            <a:r>
              <a:rPr lang="en-US" dirty="0" smtClean="0"/>
              <a:t>Indirectly </a:t>
            </a:r>
            <a:r>
              <a:rPr lang="en-US" dirty="0" smtClean="0"/>
              <a:t>describes datasets by capturing experimental provenance</a:t>
            </a:r>
          </a:p>
          <a:p>
            <a:pPr marL="342900" indent="-230188">
              <a:spcBef>
                <a:spcPts val="600"/>
              </a:spcBef>
              <a:buFont typeface="Arial" panose="020B0604020202020204" pitchFamily="34" charset="0"/>
              <a:buChar char="•"/>
            </a:pPr>
            <a:r>
              <a:rPr lang="en-US" dirty="0" smtClean="0"/>
              <a:t>Existing standards  not scoped or packaged for efficient metadata collection and search, and  l</a:t>
            </a:r>
            <a:r>
              <a:rPr lang="en-US" dirty="0" smtClean="0"/>
              <a:t>ack shared foundation for interoperability</a:t>
            </a:r>
            <a:endParaRPr lang="en-US" dirty="0" smtClean="0"/>
          </a:p>
          <a:p>
            <a:pPr marL="342900" indent="-230188">
              <a:buFont typeface="Arial" panose="020B0604020202020204" pitchFamily="34" charset="0"/>
              <a:buChar char="•"/>
            </a:pPr>
            <a:endParaRPr lang="en-US" dirty="0" smtClean="0"/>
          </a:p>
          <a:p>
            <a:pPr marL="342900" indent="-230188">
              <a:buFont typeface="Arial" panose="020B0604020202020204" pitchFamily="34" charset="0"/>
              <a:buChar char="•"/>
            </a:pPr>
            <a:endParaRPr lang="en-US" dirty="0" smtClean="0"/>
          </a:p>
        </p:txBody>
      </p:sp>
      <p:sp>
        <p:nvSpPr>
          <p:cNvPr id="15" name="TextBox 14"/>
          <p:cNvSpPr txBox="1"/>
          <p:nvPr/>
        </p:nvSpPr>
        <p:spPr>
          <a:xfrm>
            <a:off x="4500152" y="1158732"/>
            <a:ext cx="4114800" cy="830997"/>
          </a:xfrm>
          <a:prstGeom prst="rect">
            <a:avLst/>
          </a:prstGeom>
          <a:solidFill>
            <a:schemeClr val="bg1">
              <a:lumMod val="85000"/>
            </a:schemeClr>
          </a:solidFill>
          <a:ln w="28575">
            <a:solidFill>
              <a:schemeClr val="tx1"/>
            </a:solidFill>
          </a:ln>
        </p:spPr>
        <p:txBody>
          <a:bodyPr wrap="square" rtlCol="0">
            <a:spAutoFit/>
          </a:bodyPr>
          <a:lstStyle/>
          <a:p>
            <a:pPr algn="ctr"/>
            <a:r>
              <a:rPr lang="en-US" sz="1600" b="1" dirty="0" smtClean="0"/>
              <a:t>Title, Contributors, Identifiers, Creation/Modification Dates, Version,           Access Info, File size, File </a:t>
            </a:r>
            <a:r>
              <a:rPr lang="en-US" sz="1600" b="1" dirty="0" smtClean="0"/>
              <a:t>Format</a:t>
            </a:r>
            <a:endParaRPr lang="en-US" sz="1600" b="1" dirty="0"/>
          </a:p>
        </p:txBody>
      </p:sp>
    </p:spTree>
    <p:extLst>
      <p:ext uri="{BB962C8B-B14F-4D97-AF65-F5344CB8AC3E}">
        <p14:creationId xmlns:p14="http://schemas.microsoft.com/office/powerpoint/2010/main" val="21103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85872"/>
            <a:ext cx="8001000" cy="5343528"/>
          </a:xfrm>
        </p:spPr>
        <p:txBody>
          <a:bodyPr>
            <a:normAutofit fontScale="40000" lnSpcReduction="20000"/>
          </a:bodyPr>
          <a:lstStyle/>
          <a:p>
            <a:pPr marL="6350" lvl="1" indent="0">
              <a:lnSpc>
                <a:spcPct val="120000"/>
              </a:lnSpc>
              <a:spcBef>
                <a:spcPts val="600"/>
              </a:spcBef>
              <a:buNone/>
            </a:pPr>
            <a:r>
              <a:rPr lang="en-US" sz="8600" dirty="0" smtClean="0"/>
              <a:t>Experimental Metadata Standards  </a:t>
            </a:r>
          </a:p>
          <a:p>
            <a:pPr marL="628650" lvl="1" indent="-342900">
              <a:lnSpc>
                <a:spcPct val="120000"/>
              </a:lnSpc>
              <a:spcBef>
                <a:spcPts val="600"/>
              </a:spcBef>
              <a:buFont typeface="+mj-lt"/>
              <a:buAutoNum type="arabicPeriod"/>
            </a:pPr>
            <a:r>
              <a:rPr lang="en-US" sz="5900" dirty="0" smtClean="0"/>
              <a:t>Not scoped or packaged for supporting intuitive and efficient metadata collection and search</a:t>
            </a:r>
          </a:p>
          <a:p>
            <a:pPr marL="628650" lvl="1" indent="-342900">
              <a:lnSpc>
                <a:spcPct val="120000"/>
              </a:lnSpc>
              <a:spcBef>
                <a:spcPts val="600"/>
              </a:spcBef>
              <a:buFont typeface="+mj-lt"/>
              <a:buAutoNum type="arabicPeriod"/>
            </a:pPr>
            <a:r>
              <a:rPr lang="en-US" sz="5900" dirty="0" smtClean="0"/>
              <a:t>Different ontological perspectives taken in defining concepts and relationships between them  </a:t>
            </a:r>
          </a:p>
          <a:p>
            <a:pPr marL="628650" lvl="1" indent="-342900">
              <a:lnSpc>
                <a:spcPct val="120000"/>
              </a:lnSpc>
              <a:spcBef>
                <a:spcPts val="600"/>
              </a:spcBef>
              <a:buFont typeface="+mj-lt"/>
              <a:buAutoNum type="arabicPeriod"/>
            </a:pPr>
            <a:r>
              <a:rPr lang="en-US" sz="5900" dirty="0" smtClean="0"/>
              <a:t>Poor interoperability and consensus around</a:t>
            </a:r>
            <a:r>
              <a:rPr lang="en-US" sz="5900" dirty="0" smtClean="0"/>
              <a:t> top level concepts and relationships</a:t>
            </a:r>
            <a:endParaRPr lang="en-US" sz="5900" dirty="0"/>
          </a:p>
          <a:p>
            <a:pPr marL="628650" lvl="1" indent="-342900">
              <a:lnSpc>
                <a:spcPct val="120000"/>
              </a:lnSpc>
              <a:spcBef>
                <a:spcPts val="600"/>
              </a:spcBef>
              <a:buFont typeface="+mj-lt"/>
              <a:buAutoNum type="arabicPeriod"/>
            </a:pPr>
            <a:r>
              <a:rPr lang="en-US" sz="5900" dirty="0" smtClean="0"/>
              <a:t>Inconsistent  terminology across models and communities </a:t>
            </a:r>
            <a:endParaRPr lang="en-US" sz="5900" dirty="0"/>
          </a:p>
          <a:p>
            <a:pPr marL="514350" lvl="1" indent="-228600">
              <a:buNone/>
            </a:pPr>
            <a:endParaRPr lang="en-US" dirty="0" smtClean="0"/>
          </a:p>
          <a:p>
            <a:pPr marL="514350" lvl="1" indent="-228600">
              <a:buNone/>
            </a:pPr>
            <a:endParaRPr lang="en-US" dirty="0"/>
          </a:p>
          <a:p>
            <a:pPr marL="514350" lvl="1" indent="-228600">
              <a:buNone/>
            </a:pPr>
            <a:endParaRPr lang="en-US" dirty="0" smtClean="0"/>
          </a:p>
          <a:p>
            <a:pPr marL="6350" lvl="1" indent="0" algn="ctr">
              <a:lnSpc>
                <a:spcPct val="120000"/>
              </a:lnSpc>
              <a:buNone/>
            </a:pPr>
            <a:r>
              <a:rPr lang="en-US" sz="5900" i="1" dirty="0" smtClean="0">
                <a:solidFill>
                  <a:srgbClr val="C00000"/>
                </a:solidFill>
              </a:rPr>
              <a:t>Lack of unifying high-level conceptual model of experimental concepts to serve as a foundation for alignment and interoperability</a:t>
            </a:r>
            <a:endParaRPr lang="en-US" sz="5900" dirty="0"/>
          </a:p>
          <a:p>
            <a:pPr marL="6350" lvl="1" indent="0">
              <a:buNone/>
            </a:pPr>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a:spLocks/>
          </p:cNvSpPr>
          <p:nvPr/>
        </p:nvSpPr>
        <p:spPr>
          <a:xfrm>
            <a:off x="457200" y="3048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C00000"/>
                </a:solidFill>
              </a:rPr>
              <a:t>Standards</a:t>
            </a:r>
            <a:endParaRPr lang="en-US" sz="6000" dirty="0">
              <a:solidFill>
                <a:srgbClr val="C00000"/>
              </a:solidFill>
            </a:endParaRPr>
          </a:p>
        </p:txBody>
      </p:sp>
    </p:spTree>
    <p:extLst>
      <p:ext uri="{BB962C8B-B14F-4D97-AF65-F5344CB8AC3E}">
        <p14:creationId xmlns:p14="http://schemas.microsoft.com/office/powerpoint/2010/main" val="16119660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shm\AppData\Roaming\PixelMetrics\CaptureWiz\Tem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521" y="1099908"/>
            <a:ext cx="4519726" cy="5684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0470" y="1074003"/>
            <a:ext cx="1504130" cy="830997"/>
          </a:xfrm>
          <a:prstGeom prst="rect">
            <a:avLst/>
          </a:prstGeom>
          <a:noFill/>
        </p:spPr>
        <p:txBody>
          <a:bodyPr wrap="none" rtlCol="0">
            <a:spAutoFit/>
          </a:bodyPr>
          <a:lstStyle/>
          <a:p>
            <a:pPr algn="ctr"/>
            <a:r>
              <a:rPr lang="en-US" sz="2400" b="1" dirty="0" smtClean="0"/>
              <a:t>Generic</a:t>
            </a:r>
            <a:endParaRPr lang="en-US" sz="2400" b="1" dirty="0" smtClean="0"/>
          </a:p>
          <a:p>
            <a:pPr algn="ctr"/>
            <a:r>
              <a:rPr lang="en-US" sz="2400" b="1" dirty="0" smtClean="0"/>
              <a:t> Metadata</a:t>
            </a:r>
            <a:endParaRPr lang="en-US" sz="2400" b="1" dirty="0"/>
          </a:p>
        </p:txBody>
      </p:sp>
      <p:sp>
        <p:nvSpPr>
          <p:cNvPr id="6" name="TextBox 5"/>
          <p:cNvSpPr txBox="1"/>
          <p:nvPr/>
        </p:nvSpPr>
        <p:spPr>
          <a:xfrm>
            <a:off x="737449" y="4854388"/>
            <a:ext cx="1881156" cy="830997"/>
          </a:xfrm>
          <a:prstGeom prst="rect">
            <a:avLst/>
          </a:prstGeom>
          <a:noFill/>
        </p:spPr>
        <p:txBody>
          <a:bodyPr wrap="none" rtlCol="0">
            <a:spAutoFit/>
          </a:bodyPr>
          <a:lstStyle/>
          <a:p>
            <a:pPr algn="ctr"/>
            <a:r>
              <a:rPr lang="en-US" sz="2400" b="1" dirty="0" smtClean="0"/>
              <a:t>Experimental</a:t>
            </a:r>
          </a:p>
          <a:p>
            <a:pPr algn="ctr"/>
            <a:r>
              <a:rPr lang="en-US" sz="2400" b="1" dirty="0" smtClean="0"/>
              <a:t>Metadata</a:t>
            </a:r>
            <a:endParaRPr lang="en-US" sz="2400" b="1" dirty="0"/>
          </a:p>
        </p:txBody>
      </p:sp>
      <p:sp>
        <p:nvSpPr>
          <p:cNvPr id="7" name="TextBox 6"/>
          <p:cNvSpPr txBox="1"/>
          <p:nvPr/>
        </p:nvSpPr>
        <p:spPr>
          <a:xfrm>
            <a:off x="152400" y="2734624"/>
            <a:ext cx="3224951" cy="1815882"/>
          </a:xfrm>
          <a:prstGeom prst="rect">
            <a:avLst/>
          </a:prstGeom>
          <a:noFill/>
        </p:spPr>
        <p:txBody>
          <a:bodyPr wrap="square" rtlCol="0">
            <a:spAutoFit/>
          </a:bodyPr>
          <a:lstStyle/>
          <a:p>
            <a:pPr algn="ctr"/>
            <a:r>
              <a:rPr lang="en-US" sz="2800" b="1" i="1" dirty="0" smtClean="0">
                <a:solidFill>
                  <a:srgbClr val="0070C0"/>
                </a:solidFill>
              </a:rPr>
              <a:t>Two </a:t>
            </a:r>
            <a:r>
              <a:rPr lang="en-US" sz="2800" b="1" i="1" dirty="0" smtClean="0">
                <a:solidFill>
                  <a:srgbClr val="0070C0"/>
                </a:solidFill>
              </a:rPr>
              <a:t>Levels of </a:t>
            </a:r>
          </a:p>
          <a:p>
            <a:pPr algn="ctr"/>
            <a:r>
              <a:rPr lang="en-US" sz="2800" b="1" i="1" dirty="0" smtClean="0">
                <a:solidFill>
                  <a:srgbClr val="0070C0"/>
                </a:solidFill>
              </a:rPr>
              <a:t>Structured </a:t>
            </a:r>
          </a:p>
          <a:p>
            <a:pPr algn="ctr"/>
            <a:r>
              <a:rPr lang="en-US" sz="2800" b="1" i="1" dirty="0" smtClean="0">
                <a:solidFill>
                  <a:srgbClr val="0070C0"/>
                </a:solidFill>
              </a:rPr>
              <a:t>Research </a:t>
            </a:r>
            <a:r>
              <a:rPr lang="en-US" sz="2800" b="1" i="1" dirty="0" smtClean="0">
                <a:solidFill>
                  <a:srgbClr val="0070C0"/>
                </a:solidFill>
              </a:rPr>
              <a:t>Object </a:t>
            </a:r>
          </a:p>
          <a:p>
            <a:pPr algn="ctr"/>
            <a:r>
              <a:rPr lang="en-US" sz="2800" b="1" i="1" dirty="0" smtClean="0">
                <a:solidFill>
                  <a:srgbClr val="0070C0"/>
                </a:solidFill>
              </a:rPr>
              <a:t>Metadata</a:t>
            </a:r>
            <a:endParaRPr lang="en-US" sz="2800" b="1" i="1" dirty="0">
              <a:solidFill>
                <a:srgbClr val="0070C0"/>
              </a:solidFill>
            </a:endParaRPr>
          </a:p>
        </p:txBody>
      </p:sp>
      <p:sp>
        <p:nvSpPr>
          <p:cNvPr id="8" name="TextBox 7"/>
          <p:cNvSpPr txBox="1"/>
          <p:nvPr/>
        </p:nvSpPr>
        <p:spPr>
          <a:xfrm>
            <a:off x="685800" y="1929825"/>
            <a:ext cx="2240481" cy="584775"/>
          </a:xfrm>
          <a:prstGeom prst="rect">
            <a:avLst/>
          </a:prstGeom>
          <a:noFill/>
        </p:spPr>
        <p:txBody>
          <a:bodyPr wrap="square" rtlCol="0">
            <a:spAutoFit/>
          </a:bodyPr>
          <a:lstStyle/>
          <a:p>
            <a:pPr algn="ctr"/>
            <a:r>
              <a:rPr lang="en-US" sz="1600" dirty="0"/>
              <a:t>D</a:t>
            </a:r>
            <a:r>
              <a:rPr lang="en-US" sz="1600" dirty="0" smtClean="0"/>
              <a:t>irectly describes research objects</a:t>
            </a:r>
          </a:p>
        </p:txBody>
      </p:sp>
      <p:sp>
        <p:nvSpPr>
          <p:cNvPr id="10" name="TextBox 9"/>
          <p:cNvSpPr txBox="1"/>
          <p:nvPr/>
        </p:nvSpPr>
        <p:spPr>
          <a:xfrm>
            <a:off x="336856" y="5618150"/>
            <a:ext cx="2682341" cy="1077218"/>
          </a:xfrm>
          <a:prstGeom prst="rect">
            <a:avLst/>
          </a:prstGeom>
          <a:noFill/>
        </p:spPr>
        <p:txBody>
          <a:bodyPr wrap="square" rtlCol="0">
            <a:spAutoFit/>
          </a:bodyPr>
          <a:lstStyle/>
          <a:p>
            <a:pPr algn="ctr"/>
            <a:r>
              <a:rPr lang="en-US" sz="1600" dirty="0" smtClean="0"/>
              <a:t>Indirectly describes</a:t>
            </a:r>
          </a:p>
          <a:p>
            <a:pPr algn="ctr"/>
            <a:r>
              <a:rPr lang="en-US" sz="1600" dirty="0" smtClean="0"/>
              <a:t> research objects  by describing experiments related to  them</a:t>
            </a:r>
          </a:p>
        </p:txBody>
      </p:sp>
      <p:sp>
        <p:nvSpPr>
          <p:cNvPr id="9" name="Title 1"/>
          <p:cNvSpPr>
            <a:spLocks noGrp="1"/>
          </p:cNvSpPr>
          <p:nvPr>
            <p:ph type="title"/>
          </p:nvPr>
        </p:nvSpPr>
        <p:spPr>
          <a:xfrm>
            <a:off x="381000" y="-76200"/>
            <a:ext cx="8229600" cy="1143000"/>
          </a:xfrm>
        </p:spPr>
        <p:txBody>
          <a:bodyPr>
            <a:normAutofit/>
          </a:bodyPr>
          <a:lstStyle/>
          <a:p>
            <a:r>
              <a:rPr lang="en-US" b="1" dirty="0" smtClean="0"/>
              <a:t>Metadata Framework</a:t>
            </a:r>
            <a:endParaRPr lang="en-US" b="1" dirty="0"/>
          </a:p>
        </p:txBody>
      </p:sp>
      <p:sp>
        <p:nvSpPr>
          <p:cNvPr id="3" name="TextBox 2"/>
          <p:cNvSpPr txBox="1"/>
          <p:nvPr/>
        </p:nvSpPr>
        <p:spPr>
          <a:xfrm>
            <a:off x="4267200" y="981670"/>
            <a:ext cx="4419600" cy="830997"/>
          </a:xfrm>
          <a:prstGeom prst="rect">
            <a:avLst/>
          </a:prstGeom>
          <a:solidFill>
            <a:schemeClr val="bg1">
              <a:lumMod val="85000"/>
            </a:schemeClr>
          </a:solidFill>
          <a:ln w="28575">
            <a:solidFill>
              <a:schemeClr val="tx1"/>
            </a:solidFill>
          </a:ln>
        </p:spPr>
        <p:txBody>
          <a:bodyPr wrap="square" rtlCol="0">
            <a:spAutoFit/>
          </a:bodyPr>
          <a:lstStyle/>
          <a:p>
            <a:pPr algn="ctr"/>
            <a:r>
              <a:rPr lang="en-US" sz="1600" b="1" dirty="0" smtClean="0"/>
              <a:t>Title, Contributors, Identifiers, Creation/Modification Dates, Version,           Access Info, File size, File Format, Keywords</a:t>
            </a:r>
            <a:endParaRPr lang="en-US" sz="1600" b="1" dirty="0"/>
          </a:p>
        </p:txBody>
      </p:sp>
    </p:spTree>
    <p:extLst>
      <p:ext uri="{BB962C8B-B14F-4D97-AF65-F5344CB8AC3E}">
        <p14:creationId xmlns:p14="http://schemas.microsoft.com/office/powerpoint/2010/main" val="13132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489228"/>
            <a:ext cx="2477409" cy="830997"/>
          </a:xfrm>
          <a:prstGeom prst="rect">
            <a:avLst/>
          </a:prstGeom>
          <a:noFill/>
        </p:spPr>
        <p:txBody>
          <a:bodyPr wrap="none" rtlCol="0">
            <a:spAutoFit/>
          </a:bodyPr>
          <a:lstStyle/>
          <a:p>
            <a:pPr algn="ctr"/>
            <a:r>
              <a:rPr lang="en-US" sz="2400" b="1" dirty="0" smtClean="0"/>
              <a:t>General  Research</a:t>
            </a:r>
          </a:p>
          <a:p>
            <a:pPr algn="ctr"/>
            <a:r>
              <a:rPr lang="en-US" sz="2400" b="1" dirty="0" smtClean="0"/>
              <a:t>Object Metadata</a:t>
            </a:r>
            <a:endParaRPr lang="en-US" sz="2400" b="1" dirty="0"/>
          </a:p>
        </p:txBody>
      </p:sp>
      <p:sp>
        <p:nvSpPr>
          <p:cNvPr id="6" name="TextBox 5"/>
          <p:cNvSpPr txBox="1"/>
          <p:nvPr/>
        </p:nvSpPr>
        <p:spPr>
          <a:xfrm>
            <a:off x="842803" y="5213628"/>
            <a:ext cx="1881156" cy="830997"/>
          </a:xfrm>
          <a:prstGeom prst="rect">
            <a:avLst/>
          </a:prstGeom>
          <a:noFill/>
        </p:spPr>
        <p:txBody>
          <a:bodyPr wrap="none" rtlCol="0">
            <a:spAutoFit/>
          </a:bodyPr>
          <a:lstStyle/>
          <a:p>
            <a:pPr algn="ctr"/>
            <a:r>
              <a:rPr lang="en-US" sz="2400" b="1" dirty="0" smtClean="0"/>
              <a:t>Experimental</a:t>
            </a:r>
          </a:p>
          <a:p>
            <a:pPr algn="ctr"/>
            <a:r>
              <a:rPr lang="en-US" sz="2400" b="1" dirty="0" smtClean="0"/>
              <a:t>Metadata</a:t>
            </a:r>
            <a:endParaRPr lang="en-US" sz="2400" b="1" dirty="0"/>
          </a:p>
        </p:txBody>
      </p:sp>
      <p:sp>
        <p:nvSpPr>
          <p:cNvPr id="7" name="TextBox 6"/>
          <p:cNvSpPr txBox="1"/>
          <p:nvPr/>
        </p:nvSpPr>
        <p:spPr>
          <a:xfrm>
            <a:off x="-272110" y="2667000"/>
            <a:ext cx="4158310" cy="1384995"/>
          </a:xfrm>
          <a:prstGeom prst="rect">
            <a:avLst/>
          </a:prstGeom>
          <a:noFill/>
        </p:spPr>
        <p:txBody>
          <a:bodyPr wrap="square" rtlCol="0">
            <a:spAutoFit/>
          </a:bodyPr>
          <a:lstStyle/>
          <a:p>
            <a:pPr algn="ctr"/>
            <a:r>
              <a:rPr lang="en-US" sz="2800" b="1" i="1" dirty="0" smtClean="0">
                <a:solidFill>
                  <a:srgbClr val="0070C0"/>
                </a:solidFill>
              </a:rPr>
              <a:t>Two Components of           a Research Object </a:t>
            </a:r>
          </a:p>
          <a:p>
            <a:pPr algn="ctr"/>
            <a:r>
              <a:rPr lang="en-US" sz="2800" b="1" i="1" dirty="0" smtClean="0">
                <a:solidFill>
                  <a:srgbClr val="0070C0"/>
                </a:solidFill>
              </a:rPr>
              <a:t>Metadata Model</a:t>
            </a:r>
            <a:endParaRPr lang="en-US" sz="2800" b="1" i="1" dirty="0">
              <a:solidFill>
                <a:srgbClr val="0070C0"/>
              </a:solidFill>
            </a:endParaRPr>
          </a:p>
        </p:txBody>
      </p:sp>
      <p:sp>
        <p:nvSpPr>
          <p:cNvPr id="8" name="TextBox 7"/>
          <p:cNvSpPr txBox="1"/>
          <p:nvPr/>
        </p:nvSpPr>
        <p:spPr>
          <a:xfrm>
            <a:off x="666306" y="1320225"/>
            <a:ext cx="2240481" cy="584775"/>
          </a:xfrm>
          <a:prstGeom prst="rect">
            <a:avLst/>
          </a:prstGeom>
          <a:noFill/>
        </p:spPr>
        <p:txBody>
          <a:bodyPr wrap="square" rtlCol="0">
            <a:spAutoFit/>
          </a:bodyPr>
          <a:lstStyle/>
          <a:p>
            <a:pPr algn="ctr"/>
            <a:r>
              <a:rPr lang="en-US" sz="1600" dirty="0"/>
              <a:t>D</a:t>
            </a:r>
            <a:r>
              <a:rPr lang="en-US" sz="1600" dirty="0" smtClean="0"/>
              <a:t>irectly describes research objects</a:t>
            </a:r>
          </a:p>
        </p:txBody>
      </p:sp>
      <p:sp>
        <p:nvSpPr>
          <p:cNvPr id="10" name="TextBox 9"/>
          <p:cNvSpPr txBox="1"/>
          <p:nvPr/>
        </p:nvSpPr>
        <p:spPr>
          <a:xfrm>
            <a:off x="442210" y="6044625"/>
            <a:ext cx="2682341" cy="584775"/>
          </a:xfrm>
          <a:prstGeom prst="rect">
            <a:avLst/>
          </a:prstGeom>
          <a:noFill/>
        </p:spPr>
        <p:txBody>
          <a:bodyPr wrap="square" rtlCol="0">
            <a:spAutoFit/>
          </a:bodyPr>
          <a:lstStyle/>
          <a:p>
            <a:pPr algn="ctr"/>
            <a:r>
              <a:rPr lang="en-US" sz="1600" dirty="0"/>
              <a:t>D</a:t>
            </a:r>
            <a:r>
              <a:rPr lang="en-US" sz="1600" dirty="0" smtClean="0"/>
              <a:t>escribes experiments related to  research objects</a:t>
            </a:r>
          </a:p>
        </p:txBody>
      </p:sp>
      <p:pic>
        <p:nvPicPr>
          <p:cNvPr id="1028"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24" y="129945"/>
            <a:ext cx="5189382" cy="659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771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25" y="1311800"/>
            <a:ext cx="3255264" cy="5486400"/>
          </a:xfrm>
        </p:spPr>
        <p:txBody>
          <a:bodyPr>
            <a:normAutofit fontScale="85000" lnSpcReduction="20000"/>
          </a:bodyPr>
          <a:lstStyle/>
          <a:p>
            <a:pPr indent="-227013" fontAlgn="ctr"/>
            <a:r>
              <a:rPr lang="en-US" sz="2400" b="1" dirty="0" smtClean="0"/>
              <a:t>Describe </a:t>
            </a:r>
            <a:r>
              <a:rPr lang="en-US" sz="2400" b="1" dirty="0"/>
              <a:t>general features of </a:t>
            </a:r>
            <a:r>
              <a:rPr lang="en-US" sz="2400" b="1" dirty="0" smtClean="0"/>
              <a:t>the research object</a:t>
            </a:r>
            <a:endParaRPr lang="en-US" sz="2400" b="1" dirty="0"/>
          </a:p>
          <a:p>
            <a:pPr lvl="1" fontAlgn="ctr"/>
            <a:r>
              <a:rPr lang="en-US" sz="2000" dirty="0" smtClean="0"/>
              <a:t>descriptive</a:t>
            </a:r>
          </a:p>
          <a:p>
            <a:pPr lvl="1" fontAlgn="ctr"/>
            <a:r>
              <a:rPr lang="en-US" sz="2000" dirty="0" smtClean="0"/>
              <a:t>provenance</a:t>
            </a:r>
          </a:p>
          <a:p>
            <a:pPr lvl="1" fontAlgn="ctr"/>
            <a:r>
              <a:rPr lang="en-US" sz="2000" dirty="0" smtClean="0"/>
              <a:t>technical</a:t>
            </a:r>
          </a:p>
          <a:p>
            <a:pPr lvl="1" fontAlgn="ctr"/>
            <a:r>
              <a:rPr lang="en-US" sz="2000" dirty="0" smtClean="0"/>
              <a:t>administrative</a:t>
            </a:r>
          </a:p>
          <a:p>
            <a:pPr indent="-227013" fontAlgn="ctr">
              <a:spcBef>
                <a:spcPts val="1800"/>
              </a:spcBef>
            </a:pPr>
            <a:r>
              <a:rPr lang="en-US" sz="2400" b="1" dirty="0" smtClean="0"/>
              <a:t>Typically flat, simple, majority of elements are domain neutral.</a:t>
            </a:r>
          </a:p>
          <a:p>
            <a:pPr indent="-227013" fontAlgn="ctr">
              <a:spcBef>
                <a:spcPts val="1800"/>
              </a:spcBef>
            </a:pPr>
            <a:r>
              <a:rPr lang="en-US" sz="2400" b="1" dirty="0"/>
              <a:t>Many existing standards to </a:t>
            </a:r>
            <a:r>
              <a:rPr lang="en-US" sz="2400" b="1" dirty="0" smtClean="0"/>
              <a:t>use and specification to follow</a:t>
            </a:r>
          </a:p>
          <a:p>
            <a:pPr marL="342900" lvl="1" indent="-227013" fontAlgn="ctr">
              <a:spcBef>
                <a:spcPts val="1800"/>
              </a:spcBef>
              <a:buFont typeface="Arial" panose="020B0604020202020204" pitchFamily="34" charset="0"/>
              <a:buChar char="•"/>
            </a:pPr>
            <a:r>
              <a:rPr lang="en-US" sz="2600" b="1" dirty="0"/>
              <a:t>Our task is to decide what attributes to describe, </a:t>
            </a:r>
            <a:r>
              <a:rPr lang="en-US" sz="2600" b="1" dirty="0" smtClean="0"/>
              <a:t>what existing </a:t>
            </a:r>
            <a:r>
              <a:rPr lang="en-US" sz="2600" b="1" dirty="0"/>
              <a:t>standards </a:t>
            </a:r>
            <a:r>
              <a:rPr lang="en-US" sz="2600" b="1" dirty="0" smtClean="0"/>
              <a:t>to re-use, &amp; where new modeling is needed (</a:t>
            </a:r>
            <a:r>
              <a:rPr lang="en-US" sz="2600" b="1" dirty="0" smtClean="0">
                <a:hlinkClick r:id="rId3"/>
              </a:rPr>
              <a:t>link</a:t>
            </a:r>
            <a:r>
              <a:rPr lang="en-US" sz="2600" b="1" dirty="0"/>
              <a:t>)</a:t>
            </a:r>
          </a:p>
          <a:p>
            <a:pPr fontAlgn="ctr">
              <a:spcBef>
                <a:spcPts val="1800"/>
              </a:spcBef>
            </a:pPr>
            <a:endParaRPr lang="en-US" sz="2400" b="1" dirty="0"/>
          </a:p>
          <a:p>
            <a:pPr marL="457200" lvl="1" indent="0" fontAlgn="ctr">
              <a:buNone/>
            </a:pPr>
            <a:endParaRPr lang="en-US" sz="2000" dirty="0"/>
          </a:p>
        </p:txBody>
      </p:sp>
      <p:sp>
        <p:nvSpPr>
          <p:cNvPr id="4" name="Title 1"/>
          <p:cNvSpPr txBox="1">
            <a:spLocks/>
          </p:cNvSpPr>
          <p:nvPr/>
        </p:nvSpPr>
        <p:spPr>
          <a:xfrm>
            <a:off x="-152400" y="76200"/>
            <a:ext cx="9296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dirty="0" smtClean="0"/>
              <a:t>General Metadata Models</a:t>
            </a:r>
            <a:endParaRPr lang="en-US" sz="54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464" y="1236785"/>
            <a:ext cx="5660136"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47D5A3B-C5AA-4549-B30E-CA1655418998}" type="slidenum">
              <a:rPr lang="en-US" smtClean="0"/>
              <a:t>93</a:t>
            </a:fld>
            <a:endParaRPr lang="en-US"/>
          </a:p>
        </p:txBody>
      </p:sp>
      <p:grpSp>
        <p:nvGrpSpPr>
          <p:cNvPr id="6" name="Group 5"/>
          <p:cNvGrpSpPr/>
          <p:nvPr/>
        </p:nvGrpSpPr>
        <p:grpSpPr>
          <a:xfrm>
            <a:off x="10058400" y="1195181"/>
            <a:ext cx="3581400" cy="5294641"/>
            <a:chOff x="4953000" y="433273"/>
            <a:chExt cx="4032505" cy="5967527"/>
          </a:xfrm>
          <a:effectLst>
            <a:outerShdw blurRad="50800" dist="88900" dir="2700000" algn="tl" rotWithShape="0">
              <a:prstClr val="black">
                <a:alpha val="40000"/>
              </a:prstClr>
            </a:outerShdw>
          </a:effectLst>
        </p:grpSpPr>
        <p:pic>
          <p:nvPicPr>
            <p:cNvPr id="7" name="Picture 2" descr="C:\Users\brushm\AppData\Roaming\PixelMetrics\CaptureWiz\Temp\15.jpg"/>
            <p:cNvPicPr>
              <a:picLocks noChangeAspect="1" noChangeArrowheads="1"/>
            </p:cNvPicPr>
            <p:nvPr/>
          </p:nvPicPr>
          <p:blipFill rotWithShape="1">
            <a:blip r:embed="rId5">
              <a:extLst>
                <a:ext uri="{28A0092B-C50C-407E-A947-70E740481C1C}">
                  <a14:useLocalDpi xmlns:a14="http://schemas.microsoft.com/office/drawing/2010/main" val="0"/>
                </a:ext>
              </a:extLst>
            </a:blip>
            <a:srcRect t="15348"/>
            <a:stretch/>
          </p:blipFill>
          <p:spPr bwMode="auto">
            <a:xfrm>
              <a:off x="4960890" y="1119955"/>
              <a:ext cx="4024615" cy="37398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brushm\AppData\Roaming\PixelMetrics\CaptureWiz\Temp\16.jpg"/>
            <p:cNvPicPr>
              <a:picLocks noChangeAspect="1" noChangeArrowheads="1"/>
            </p:cNvPicPr>
            <p:nvPr/>
          </p:nvPicPr>
          <p:blipFill rotWithShape="1">
            <a:blip r:embed="rId6">
              <a:extLst>
                <a:ext uri="{28A0092B-C50C-407E-A947-70E740481C1C}">
                  <a14:useLocalDpi xmlns:a14="http://schemas.microsoft.com/office/drawing/2010/main" val="0"/>
                </a:ext>
              </a:extLst>
            </a:blip>
            <a:srcRect r="4156" b="48144"/>
            <a:stretch/>
          </p:blipFill>
          <p:spPr bwMode="auto">
            <a:xfrm>
              <a:off x="4953000" y="4859842"/>
              <a:ext cx="4025675" cy="15409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brushm\AppData\Roaming\PixelMetrics\CaptureWiz\Temp\47.jpg"/>
            <p:cNvPicPr>
              <a:picLocks noChangeAspect="1" noChangeArrowheads="1"/>
            </p:cNvPicPr>
            <p:nvPr/>
          </p:nvPicPr>
          <p:blipFill rotWithShape="1">
            <a:blip r:embed="rId7">
              <a:extLst>
                <a:ext uri="{28A0092B-C50C-407E-A947-70E740481C1C}">
                  <a14:useLocalDpi xmlns:a14="http://schemas.microsoft.com/office/drawing/2010/main" val="0"/>
                </a:ext>
              </a:extLst>
            </a:blip>
            <a:srcRect r="19698" b="43681"/>
            <a:stretch/>
          </p:blipFill>
          <p:spPr bwMode="auto">
            <a:xfrm>
              <a:off x="4979892" y="433273"/>
              <a:ext cx="4002490" cy="6728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57696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763000" cy="5486400"/>
          </a:xfrm>
        </p:spPr>
        <p:txBody>
          <a:bodyPr>
            <a:normAutofit/>
          </a:bodyPr>
          <a:lstStyle/>
          <a:p>
            <a:pPr fontAlgn="ctr"/>
            <a:r>
              <a:rPr lang="en-US" sz="2800" b="1" dirty="0" smtClean="0"/>
              <a:t>Scope</a:t>
            </a:r>
            <a:r>
              <a:rPr lang="en-US" sz="2800" dirty="0" smtClean="0"/>
              <a:t>: </a:t>
            </a:r>
            <a:r>
              <a:rPr lang="en-US" sz="2400" dirty="0" smtClean="0"/>
              <a:t>Describe biological </a:t>
            </a:r>
            <a:r>
              <a:rPr lang="en-US" sz="2400" dirty="0"/>
              <a:t>and experimental aspects of </a:t>
            </a:r>
            <a:r>
              <a:rPr lang="en-US" sz="2400" dirty="0" smtClean="0"/>
              <a:t>experiments related to research objects (e.g. how a dataset is generated and what it is about)</a:t>
            </a:r>
          </a:p>
          <a:p>
            <a:pPr fontAlgn="ctr"/>
            <a:endParaRPr lang="en-US" sz="2400" dirty="0" smtClean="0"/>
          </a:p>
          <a:p>
            <a:pPr fontAlgn="ctr"/>
            <a:endParaRPr lang="en-US" sz="2800" b="1" dirty="0" smtClean="0"/>
          </a:p>
          <a:p>
            <a:pPr fontAlgn="ctr"/>
            <a:endParaRPr lang="en-US" sz="2800" b="1" dirty="0" smtClean="0"/>
          </a:p>
          <a:p>
            <a:pPr fontAlgn="ctr"/>
            <a:endParaRPr lang="en-US" sz="2800" b="1" dirty="0"/>
          </a:p>
          <a:p>
            <a:pPr fontAlgn="ctr"/>
            <a:endParaRPr lang="en-US" sz="1400" b="1" dirty="0" smtClean="0"/>
          </a:p>
          <a:p>
            <a:pPr fontAlgn="ctr"/>
            <a:r>
              <a:rPr lang="en-US" sz="2800" b="1" dirty="0" smtClean="0"/>
              <a:t>Challenges</a:t>
            </a:r>
          </a:p>
          <a:p>
            <a:pPr lvl="1" fontAlgn="ctr">
              <a:spcBef>
                <a:spcPts val="0"/>
              </a:spcBef>
            </a:pPr>
            <a:r>
              <a:rPr lang="en-US" sz="2000" dirty="0" smtClean="0"/>
              <a:t>experiments are  complicated, relationships complex, the model is</a:t>
            </a:r>
            <a:r>
              <a:rPr lang="en-US" sz="2000" u="sng" dirty="0" smtClean="0"/>
              <a:t> not flat.</a:t>
            </a:r>
            <a:endParaRPr lang="en-US" sz="2000" dirty="0" smtClean="0"/>
          </a:p>
          <a:p>
            <a:pPr lvl="1" fontAlgn="ctr">
              <a:spcBef>
                <a:spcPts val="0"/>
              </a:spcBef>
            </a:pPr>
            <a:r>
              <a:rPr lang="en-US" sz="2000" dirty="0" smtClean="0"/>
              <a:t>incredible </a:t>
            </a:r>
            <a:r>
              <a:rPr lang="en-US" sz="2000" dirty="0"/>
              <a:t>diversity of experimental practice and terminology across disciplines</a:t>
            </a:r>
          </a:p>
          <a:p>
            <a:pPr lvl="1" fontAlgn="ctr">
              <a:spcBef>
                <a:spcPts val="0"/>
              </a:spcBef>
            </a:pPr>
            <a:r>
              <a:rPr lang="en-US" sz="2000" dirty="0" smtClean="0"/>
              <a:t>few candidate standards, </a:t>
            </a:r>
            <a:r>
              <a:rPr lang="en-US" sz="2000" dirty="0" smtClean="0"/>
              <a:t>scoped for different use cases (ISA, EBI, </a:t>
            </a:r>
            <a:r>
              <a:rPr lang="en-US" sz="2000" dirty="0" err="1" smtClean="0"/>
              <a:t>KEfED</a:t>
            </a:r>
            <a:r>
              <a:rPr lang="en-US" sz="2000" dirty="0" smtClean="0"/>
              <a:t>)</a:t>
            </a:r>
          </a:p>
          <a:p>
            <a:pPr marL="457200" lvl="1" indent="0" fontAlgn="ctr">
              <a:spcBef>
                <a:spcPts val="0"/>
              </a:spcBef>
              <a:buNone/>
            </a:pPr>
            <a:endParaRPr lang="en-US" sz="2000" dirty="0"/>
          </a:p>
          <a:p>
            <a:pPr lvl="1" fontAlgn="ctr"/>
            <a:endParaRPr lang="en-US" sz="2400" dirty="0"/>
          </a:p>
        </p:txBody>
      </p:sp>
      <p:sp>
        <p:nvSpPr>
          <p:cNvPr id="4" name="Title 1"/>
          <p:cNvSpPr txBox="1">
            <a:spLocks/>
          </p:cNvSpPr>
          <p:nvPr/>
        </p:nvSpPr>
        <p:spPr>
          <a:xfrm>
            <a:off x="-152400" y="228600"/>
            <a:ext cx="92964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Experimental Metadata Models</a:t>
            </a:r>
            <a:endParaRPr lang="en-US" sz="4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664475"/>
            <a:ext cx="7726680" cy="2084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47D5A3B-C5AA-4549-B30E-CA1655418998}" type="slidenum">
              <a:rPr lang="en-US" smtClean="0"/>
              <a:t>94</a:t>
            </a:fld>
            <a:endParaRPr lang="en-US"/>
          </a:p>
        </p:txBody>
      </p:sp>
    </p:spTree>
    <p:extLst>
      <p:ext uri="{BB962C8B-B14F-4D97-AF65-F5344CB8AC3E}">
        <p14:creationId xmlns:p14="http://schemas.microsoft.com/office/powerpoint/2010/main" val="17034572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5400" dirty="0" smtClean="0">
                <a:solidFill>
                  <a:srgbClr val="C00000"/>
                </a:solidFill>
              </a:rPr>
              <a:t>Lessons Learned: Systems</a:t>
            </a:r>
            <a:endParaRPr lang="en-US" sz="5400" dirty="0">
              <a:solidFill>
                <a:srgbClr val="C00000"/>
              </a:solidFill>
            </a:endParaRPr>
          </a:p>
        </p:txBody>
      </p:sp>
      <p:sp>
        <p:nvSpPr>
          <p:cNvPr id="3" name="Content Placeholder 2"/>
          <p:cNvSpPr>
            <a:spLocks noGrp="1"/>
          </p:cNvSpPr>
          <p:nvPr>
            <p:ph idx="1"/>
          </p:nvPr>
        </p:nvSpPr>
        <p:spPr>
          <a:xfrm>
            <a:off x="228600" y="1524000"/>
            <a:ext cx="8686800" cy="4724400"/>
          </a:xfrm>
        </p:spPr>
        <p:txBody>
          <a:bodyPr>
            <a:normAutofit/>
          </a:bodyPr>
          <a:lstStyle/>
          <a:p>
            <a:pPr indent="0">
              <a:buNone/>
            </a:pPr>
            <a:r>
              <a:rPr lang="en-US" sz="2800" dirty="0" smtClean="0"/>
              <a:t>Boutique/Domain-Specific Data Repositories</a:t>
            </a:r>
          </a:p>
          <a:p>
            <a:pPr marL="342900" lvl="1" indent="0">
              <a:spcBef>
                <a:spcPts val="0"/>
              </a:spcBef>
              <a:buNone/>
            </a:pPr>
            <a:r>
              <a:rPr lang="en-US" sz="2400" dirty="0" smtClean="0"/>
              <a:t>EBI ArrayExpress, NIH GEO</a:t>
            </a:r>
          </a:p>
          <a:p>
            <a:pPr indent="0">
              <a:buNone/>
            </a:pPr>
            <a:r>
              <a:rPr lang="en-US" sz="2800" dirty="0" smtClean="0"/>
              <a:t>Data Journals</a:t>
            </a:r>
          </a:p>
          <a:p>
            <a:pPr marL="342900" lvl="1" indent="0">
              <a:spcBef>
                <a:spcPts val="0"/>
              </a:spcBef>
              <a:buNone/>
            </a:pPr>
            <a:r>
              <a:rPr lang="en-US" sz="2400" dirty="0" smtClean="0"/>
              <a:t>Nature Scientific Data, </a:t>
            </a:r>
            <a:r>
              <a:rPr lang="en-US" sz="2400" dirty="0" err="1" smtClean="0"/>
              <a:t>DataOne</a:t>
            </a:r>
            <a:r>
              <a:rPr lang="en-US" sz="2400" dirty="0" smtClean="0"/>
              <a:t>, Biodiversity Data Journal</a:t>
            </a:r>
          </a:p>
          <a:p>
            <a:pPr marL="342900" lvl="1" indent="0">
              <a:spcBef>
                <a:spcPts val="0"/>
              </a:spcBef>
              <a:buNone/>
            </a:pPr>
            <a:endParaRPr lang="en-US" sz="2400" dirty="0" smtClean="0"/>
          </a:p>
          <a:p>
            <a:pPr marL="342900" lvl="1" indent="0">
              <a:spcBef>
                <a:spcPts val="0"/>
              </a:spcBef>
              <a:buNone/>
            </a:pPr>
            <a:endParaRPr lang="en-US" sz="2400" dirty="0"/>
          </a:p>
          <a:p>
            <a:pPr marL="342900" lvl="1" indent="0">
              <a:spcBef>
                <a:spcPts val="0"/>
              </a:spcBef>
              <a:buNone/>
            </a:pPr>
            <a:endParaRPr lang="en-US" sz="2400" dirty="0" smtClean="0"/>
          </a:p>
          <a:p>
            <a:pPr marL="342900" lvl="1" indent="0">
              <a:spcBef>
                <a:spcPts val="0"/>
              </a:spcBef>
              <a:buNone/>
            </a:pPr>
            <a:endParaRPr lang="en-US" sz="2400" dirty="0" smtClean="0"/>
          </a:p>
          <a:p>
            <a:pPr marL="1257300" lvl="1" indent="-514350">
              <a:buFont typeface="+mj-lt"/>
              <a:buAutoNum type="alphaUcPeriod"/>
            </a:pPr>
            <a:endParaRPr lang="en-US" dirty="0" smtClean="0"/>
          </a:p>
          <a:p>
            <a:pPr marL="0"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47D5A3B-C5AA-4549-B30E-CA1655418998}" type="slidenum">
              <a:rPr lang="en-US" smtClean="0"/>
              <a:t>95</a:t>
            </a:fld>
            <a:endParaRPr lang="en-US"/>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5128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2012985"/>
            <a:ext cx="8407893" cy="4407408"/>
          </a:xfrm>
        </p:spPr>
        <p:txBody>
          <a:bodyPr/>
          <a:lstStyle/>
          <a:p>
            <a:endParaRPr lang="en-US"/>
          </a:p>
        </p:txBody>
      </p:sp>
      <p:sp>
        <p:nvSpPr>
          <p:cNvPr id="3" name="Title 2"/>
          <p:cNvSpPr>
            <a:spLocks noGrp="1"/>
          </p:cNvSpPr>
          <p:nvPr>
            <p:ph type="title"/>
          </p:nvPr>
        </p:nvSpPr>
        <p:spPr>
          <a:xfrm>
            <a:off x="381000" y="649761"/>
            <a:ext cx="8381260" cy="1054394"/>
          </a:xfrm>
        </p:spPr>
        <p:txBody>
          <a:bodyPr/>
          <a:lstStyle/>
          <a:p>
            <a:endParaRPr lang="en-US"/>
          </a:p>
        </p:txBody>
      </p:sp>
      <p:sp>
        <p:nvSpPr>
          <p:cNvPr id="5" name="Rectangle 4"/>
          <p:cNvSpPr/>
          <p:nvPr/>
        </p:nvSpPr>
        <p:spPr>
          <a:xfrm>
            <a:off x="35034" y="1270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446514" y="1025325"/>
            <a:ext cx="8236998" cy="5680275"/>
            <a:chOff x="446514" y="303837"/>
            <a:chExt cx="8236998" cy="5680275"/>
          </a:xfrm>
        </p:grpSpPr>
        <p:pic>
          <p:nvPicPr>
            <p:cNvPr id="1026" name="Picture 2" descr="C:\Users\brushm\AppData\Roaming\PixelMetrics\CaptureWiz\Temp\6.png"/>
            <p:cNvPicPr>
              <a:picLocks noChangeAspect="1" noChangeArrowheads="1"/>
            </p:cNvPicPr>
            <p:nvPr/>
          </p:nvPicPr>
          <p:blipFill rotWithShape="1">
            <a:blip r:embed="rId3">
              <a:extLst>
                <a:ext uri="{28A0092B-C50C-407E-A947-70E740481C1C}">
                  <a14:useLocalDpi xmlns:a14="http://schemas.microsoft.com/office/drawing/2010/main" val="0"/>
                </a:ext>
              </a:extLst>
            </a:blip>
            <a:srcRect b="85480"/>
            <a:stretch/>
          </p:blipFill>
          <p:spPr bwMode="auto">
            <a:xfrm>
              <a:off x="530556" y="303837"/>
              <a:ext cx="8152956" cy="852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7.png"/>
            <p:cNvPicPr>
              <a:picLocks noChangeAspect="1" noChangeArrowheads="1"/>
            </p:cNvPicPr>
            <p:nvPr/>
          </p:nvPicPr>
          <p:blipFill rotWithShape="1">
            <a:blip r:embed="rId4">
              <a:extLst>
                <a:ext uri="{28A0092B-C50C-407E-A947-70E740481C1C}">
                  <a14:useLocalDpi xmlns:a14="http://schemas.microsoft.com/office/drawing/2010/main" val="0"/>
                </a:ext>
              </a:extLst>
            </a:blip>
            <a:srcRect l="1" t="29214" r="224"/>
            <a:stretch/>
          </p:blipFill>
          <p:spPr bwMode="auto">
            <a:xfrm>
              <a:off x="446514" y="4724400"/>
              <a:ext cx="8236998" cy="12597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brushm\AppData\Roaming\PixelMetrics\CaptureWiz\Temp\6.png"/>
            <p:cNvPicPr>
              <a:picLocks noChangeAspect="1" noChangeArrowheads="1"/>
            </p:cNvPicPr>
            <p:nvPr/>
          </p:nvPicPr>
          <p:blipFill rotWithShape="1">
            <a:blip r:embed="rId3">
              <a:extLst>
                <a:ext uri="{28A0092B-C50C-407E-A947-70E740481C1C}">
                  <a14:useLocalDpi xmlns:a14="http://schemas.microsoft.com/office/drawing/2010/main" val="0"/>
                </a:ext>
              </a:extLst>
            </a:blip>
            <a:srcRect t="23426" b="15316"/>
            <a:stretch/>
          </p:blipFill>
          <p:spPr bwMode="auto">
            <a:xfrm>
              <a:off x="530556" y="1144706"/>
              <a:ext cx="8152956" cy="359664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p:cNvSpPr txBox="1"/>
          <p:nvPr/>
        </p:nvSpPr>
        <p:spPr>
          <a:xfrm>
            <a:off x="5578018" y="3625105"/>
            <a:ext cx="1039323" cy="369332"/>
          </a:xfrm>
          <a:prstGeom prst="rect">
            <a:avLst/>
          </a:prstGeom>
          <a:noFill/>
        </p:spPr>
        <p:txBody>
          <a:bodyPr wrap="none" rtlCol="0">
            <a:spAutoFit/>
          </a:bodyPr>
          <a:lstStyle/>
          <a:p>
            <a:r>
              <a:rPr lang="en-US" dirty="0">
                <a:solidFill>
                  <a:srgbClr val="B37301"/>
                </a:solidFill>
              </a:rPr>
              <a:t>Methods</a:t>
            </a:r>
          </a:p>
        </p:txBody>
      </p:sp>
      <p:sp>
        <p:nvSpPr>
          <p:cNvPr id="30" name="TextBox 29"/>
          <p:cNvSpPr txBox="1"/>
          <p:nvPr/>
        </p:nvSpPr>
        <p:spPr>
          <a:xfrm>
            <a:off x="17862" y="4840069"/>
            <a:ext cx="1648143" cy="646331"/>
          </a:xfrm>
          <a:prstGeom prst="rect">
            <a:avLst/>
          </a:prstGeom>
          <a:noFill/>
        </p:spPr>
        <p:txBody>
          <a:bodyPr wrap="none" rtlCol="0">
            <a:spAutoFit/>
          </a:bodyPr>
          <a:lstStyle/>
          <a:p>
            <a:pPr algn="ctr"/>
            <a:r>
              <a:rPr lang="en-US" dirty="0">
                <a:solidFill>
                  <a:srgbClr val="B37301"/>
                </a:solidFill>
              </a:rPr>
              <a:t>Specimen</a:t>
            </a:r>
          </a:p>
          <a:p>
            <a:pPr algn="ctr"/>
            <a:r>
              <a:rPr lang="en-US" dirty="0">
                <a:solidFill>
                  <a:srgbClr val="B37301"/>
                </a:solidFill>
              </a:rPr>
              <a:t>Characteristics</a:t>
            </a:r>
          </a:p>
        </p:txBody>
      </p:sp>
      <p:cxnSp>
        <p:nvCxnSpPr>
          <p:cNvPr id="31" name="Straight Arrow Connector 30"/>
          <p:cNvCxnSpPr/>
          <p:nvPr/>
        </p:nvCxnSpPr>
        <p:spPr>
          <a:xfrm flipH="1">
            <a:off x="4572000" y="3809771"/>
            <a:ext cx="1006018" cy="0"/>
          </a:xfrm>
          <a:prstGeom prst="straightConnector1">
            <a:avLst/>
          </a:prstGeom>
          <a:ln w="38100">
            <a:solidFill>
              <a:srgbClr val="B3730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86600" y="4230469"/>
            <a:ext cx="1492716" cy="646331"/>
          </a:xfrm>
          <a:prstGeom prst="rect">
            <a:avLst/>
          </a:prstGeom>
          <a:noFill/>
        </p:spPr>
        <p:txBody>
          <a:bodyPr wrap="none" rtlCol="0">
            <a:spAutoFit/>
          </a:bodyPr>
          <a:lstStyle/>
          <a:p>
            <a:pPr algn="ctr"/>
            <a:r>
              <a:rPr lang="en-US" dirty="0">
                <a:solidFill>
                  <a:srgbClr val="B37301"/>
                </a:solidFill>
              </a:rPr>
              <a:t>Experimental</a:t>
            </a:r>
          </a:p>
          <a:p>
            <a:pPr algn="ctr"/>
            <a:r>
              <a:rPr lang="en-US" dirty="0">
                <a:solidFill>
                  <a:srgbClr val="B37301"/>
                </a:solidFill>
              </a:rPr>
              <a:t>Variables</a:t>
            </a:r>
          </a:p>
        </p:txBody>
      </p:sp>
      <p:cxnSp>
        <p:nvCxnSpPr>
          <p:cNvPr id="34" name="Straight Arrow Connector 33"/>
          <p:cNvCxnSpPr/>
          <p:nvPr/>
        </p:nvCxnSpPr>
        <p:spPr>
          <a:xfrm>
            <a:off x="1666004" y="5324040"/>
            <a:ext cx="519661" cy="324720"/>
          </a:xfrm>
          <a:prstGeom prst="straightConnector1">
            <a:avLst/>
          </a:prstGeom>
          <a:ln w="38100">
            <a:solidFill>
              <a:srgbClr val="B3730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7467600" y="4870381"/>
            <a:ext cx="152400" cy="571946"/>
          </a:xfrm>
          <a:prstGeom prst="straightConnector1">
            <a:avLst/>
          </a:prstGeom>
          <a:ln w="38100">
            <a:solidFill>
              <a:srgbClr val="B3730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359758" y="6644640"/>
            <a:ext cx="3886200" cy="261610"/>
          </a:xfrm>
          <a:prstGeom prst="rect">
            <a:avLst/>
          </a:prstGeom>
        </p:spPr>
        <p:txBody>
          <a:bodyPr wrap="square">
            <a:spAutoFit/>
          </a:bodyPr>
          <a:lstStyle/>
          <a:p>
            <a:r>
              <a:rPr lang="en-US" sz="1050" dirty="0">
                <a:solidFill>
                  <a:prstClr val="black"/>
                </a:solidFill>
              </a:rPr>
              <a:t>http://www.ebi.ac.uk/arrayexpress/experiments/E-MTAB-3315/</a:t>
            </a:r>
          </a:p>
        </p:txBody>
      </p:sp>
      <p:pic>
        <p:nvPicPr>
          <p:cNvPr id="1030" name="Picture 6" descr="C:\Users\brushm\AppData\Roaming\PixelMetrics\CaptureWiz\Temp\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725" y="100644"/>
            <a:ext cx="3952875" cy="79057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4800" y="159887"/>
            <a:ext cx="4589334" cy="707886"/>
          </a:xfrm>
          <a:prstGeom prst="rect">
            <a:avLst/>
          </a:prstGeom>
          <a:noFill/>
        </p:spPr>
        <p:txBody>
          <a:bodyPr wrap="none" rtlCol="0">
            <a:spAutoFit/>
          </a:bodyPr>
          <a:lstStyle/>
          <a:p>
            <a:pPr algn="ctr"/>
            <a:r>
              <a:rPr lang="en-US" sz="4000" dirty="0">
                <a:solidFill>
                  <a:prstClr val="black"/>
                </a:solidFill>
              </a:rPr>
              <a:t>Microarray Datasets</a:t>
            </a:r>
            <a:endParaRPr lang="en-US" sz="3200" dirty="0">
              <a:solidFill>
                <a:prstClr val="black"/>
              </a:solidFill>
            </a:endParaRPr>
          </a:p>
        </p:txBody>
      </p:sp>
    </p:spTree>
    <p:extLst>
      <p:ext uri="{BB962C8B-B14F-4D97-AF65-F5344CB8AC3E}">
        <p14:creationId xmlns:p14="http://schemas.microsoft.com/office/powerpoint/2010/main" val="16740158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6000" dirty="0" smtClean="0">
                <a:solidFill>
                  <a:srgbClr val="C00000"/>
                </a:solidFill>
              </a:rPr>
              <a:t>Defining Deliverables</a:t>
            </a:r>
            <a:endParaRPr lang="en-US" sz="6000" dirty="0">
              <a:solidFill>
                <a:srgbClr val="C00000"/>
              </a:solidFill>
            </a:endParaRPr>
          </a:p>
        </p:txBody>
      </p:sp>
      <p:sp>
        <p:nvSpPr>
          <p:cNvPr id="3" name="Content Placeholder 2"/>
          <p:cNvSpPr>
            <a:spLocks noGrp="1"/>
          </p:cNvSpPr>
          <p:nvPr>
            <p:ph idx="1"/>
          </p:nvPr>
        </p:nvSpPr>
        <p:spPr>
          <a:xfrm>
            <a:off x="228600" y="1524000"/>
            <a:ext cx="8610600" cy="5191128"/>
          </a:xfrm>
        </p:spPr>
        <p:txBody>
          <a:bodyPr>
            <a:normAutofit fontScale="70000" lnSpcReduction="20000"/>
          </a:bodyPr>
          <a:lstStyle/>
          <a:p>
            <a:pPr marL="857250" indent="-393700">
              <a:buFont typeface="+mj-lt"/>
              <a:buAutoNum type="arabicPeriod"/>
            </a:pPr>
            <a:r>
              <a:rPr lang="en-US" sz="4500" dirty="0" smtClean="0"/>
              <a:t>Landscape Analysis </a:t>
            </a:r>
          </a:p>
          <a:p>
            <a:pPr marL="1312863" lvl="1" indent="-342900">
              <a:buFont typeface="+mj-lt"/>
              <a:buAutoNum type="alphaUcPeriod"/>
            </a:pPr>
            <a:r>
              <a:rPr lang="en-US" dirty="0" smtClean="0"/>
              <a:t>Structured evaluation of Initiatives, standards, and systems</a:t>
            </a:r>
            <a:endParaRPr lang="en-US" dirty="0" smtClean="0"/>
          </a:p>
          <a:p>
            <a:pPr marL="857250" indent="-393700">
              <a:buFont typeface="+mj-lt"/>
              <a:buAutoNum type="arabicPeriod"/>
            </a:pPr>
            <a:r>
              <a:rPr lang="en-US" sz="4500" dirty="0" smtClean="0"/>
              <a:t>Generic Metadata Recommendations</a:t>
            </a:r>
          </a:p>
          <a:p>
            <a:pPr marL="1312863" lvl="1" indent="-342900">
              <a:buFont typeface="+mj-lt"/>
              <a:buAutoNum type="alphaUcPeriod"/>
            </a:pPr>
            <a:r>
              <a:rPr lang="en-US" dirty="0" smtClean="0"/>
              <a:t>Identify core elements and propose standards to adopt</a:t>
            </a:r>
          </a:p>
          <a:p>
            <a:pPr marL="857250" indent="-393700">
              <a:buFont typeface="+mj-lt"/>
              <a:buAutoNum type="arabicPeriod"/>
            </a:pPr>
            <a:r>
              <a:rPr lang="en-US" sz="4500" dirty="0" smtClean="0"/>
              <a:t>Reference Domain Model of Core Experimental Concepts </a:t>
            </a:r>
          </a:p>
          <a:p>
            <a:pPr marL="1312863" lvl="1" indent="-342900">
              <a:buFont typeface="+mj-lt"/>
              <a:buAutoNum type="alphaUcPeriod"/>
            </a:pPr>
            <a:r>
              <a:rPr lang="en-US" dirty="0" smtClean="0"/>
              <a:t>Concept Glossary </a:t>
            </a:r>
          </a:p>
          <a:p>
            <a:pPr marL="1312863" lvl="1" indent="-342900">
              <a:buFont typeface="+mj-lt"/>
              <a:buAutoNum type="alphaUcPeriod"/>
            </a:pPr>
            <a:r>
              <a:rPr lang="en-US" dirty="0" smtClean="0"/>
              <a:t>Taxonomic hierarchy</a:t>
            </a:r>
          </a:p>
          <a:p>
            <a:pPr marL="1312863" lvl="1" indent="-342900">
              <a:buFont typeface="+mj-lt"/>
              <a:buAutoNum type="alphaUcPeriod"/>
            </a:pPr>
            <a:r>
              <a:rPr lang="en-US" dirty="0" smtClean="0"/>
              <a:t>Ontology graph</a:t>
            </a:r>
          </a:p>
          <a:p>
            <a:pPr marL="1312863" lvl="1" indent="-342900">
              <a:buFont typeface="+mj-lt"/>
              <a:buAutoNum type="alphaUcPeriod"/>
            </a:pPr>
            <a:r>
              <a:rPr lang="en-US" dirty="0" smtClean="0"/>
              <a:t>Metadata schema</a:t>
            </a:r>
          </a:p>
          <a:p>
            <a:pPr marL="857250" indent="-393700">
              <a:buFont typeface="+mj-lt"/>
              <a:buAutoNum type="arabicPeriod"/>
            </a:pPr>
            <a:r>
              <a:rPr lang="en-US" sz="4500" dirty="0" smtClean="0"/>
              <a:t>Experimental Metadata Model Straw Man</a:t>
            </a:r>
          </a:p>
          <a:p>
            <a:pPr marL="1312863" lvl="1" indent="-342900">
              <a:buFont typeface="+mj-lt"/>
              <a:buAutoNum type="alphaUcPeriod"/>
            </a:pPr>
            <a:r>
              <a:rPr lang="en-US" dirty="0" smtClean="0"/>
              <a:t>graph of exemplar experimental metadata record (concept map)</a:t>
            </a:r>
          </a:p>
          <a:p>
            <a:pPr marL="1312863" lvl="1" indent="-342900">
              <a:buFont typeface="+mj-lt"/>
              <a:buAutoNum type="alphaUcPeriod"/>
            </a:pPr>
            <a:r>
              <a:rPr lang="en-US" dirty="0" smtClean="0"/>
              <a:t>hierarchical metadata record of exemplar experimental metadata (pseudo-</a:t>
            </a:r>
            <a:r>
              <a:rPr lang="en-US" dirty="0" err="1" smtClean="0"/>
              <a:t>json</a:t>
            </a:r>
            <a:r>
              <a:rPr lang="en-US" dirty="0" smtClean="0"/>
              <a:t>)</a:t>
            </a:r>
          </a:p>
          <a:p>
            <a:pPr marL="0" indent="0">
              <a:buNone/>
            </a:pPr>
            <a:endParaRPr lang="en-US" dirty="0" smtClean="0"/>
          </a:p>
          <a:p>
            <a:pPr lvl="1"/>
            <a:endParaRPr lang="en-US" dirty="0"/>
          </a:p>
        </p:txBody>
      </p:sp>
      <p:sp>
        <p:nvSpPr>
          <p:cNvPr id="5" name="Rectangle 4"/>
          <p:cNvSpPr/>
          <p:nvPr/>
        </p:nvSpPr>
        <p:spPr>
          <a:xfrm>
            <a:off x="157168" y="157168"/>
            <a:ext cx="8843960" cy="6557960"/>
          </a:xfrm>
          <a:prstGeom prst="rect">
            <a:avLst/>
          </a:prstGeom>
          <a:noFill/>
          <a:ln w="149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83224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ormAutofit fontScale="90000"/>
          </a:bodyPr>
          <a:lstStyle/>
          <a:p>
            <a:r>
              <a:rPr lang="en-US" b="1" dirty="0">
                <a:solidFill>
                  <a:srgbClr val="C00000"/>
                </a:solidFill>
              </a:rPr>
              <a:t>R</a:t>
            </a:r>
            <a:r>
              <a:rPr lang="en-US" b="1" dirty="0" smtClean="0">
                <a:solidFill>
                  <a:srgbClr val="C00000"/>
                </a:solidFill>
              </a:rPr>
              <a:t>eference Model of Experimental Concepts </a:t>
            </a:r>
            <a:endParaRPr lang="en-US" b="1" dirty="0">
              <a:solidFill>
                <a:srgbClr val="C00000"/>
              </a:solidFill>
            </a:endParaRPr>
          </a:p>
        </p:txBody>
      </p:sp>
      <p:sp>
        <p:nvSpPr>
          <p:cNvPr id="3" name="Content Placeholder 2"/>
          <p:cNvSpPr>
            <a:spLocks noGrp="1"/>
          </p:cNvSpPr>
          <p:nvPr>
            <p:ph idx="1"/>
          </p:nvPr>
        </p:nvSpPr>
        <p:spPr>
          <a:xfrm>
            <a:off x="381000" y="1219200"/>
            <a:ext cx="8534400" cy="5791200"/>
          </a:xfrm>
        </p:spPr>
        <p:txBody>
          <a:bodyPr>
            <a:normAutofit fontScale="70000" lnSpcReduction="20000"/>
          </a:bodyPr>
          <a:lstStyle/>
          <a:p>
            <a:pPr marL="0" indent="0" algn="ctr">
              <a:lnSpc>
                <a:spcPct val="120000"/>
              </a:lnSpc>
              <a:buNone/>
            </a:pPr>
            <a:r>
              <a:rPr lang="en-US" sz="3300" b="1" dirty="0" smtClean="0">
                <a:solidFill>
                  <a:srgbClr val="C00000"/>
                </a:solidFill>
              </a:rPr>
              <a:t>Identified ~20 concepts deemed most relevant for an experimental metadata model that is intuitive, generic, extensible, parsimonious, aligned </a:t>
            </a:r>
            <a:r>
              <a:rPr lang="en-US" sz="3300" b="1" dirty="0">
                <a:solidFill>
                  <a:srgbClr val="C00000"/>
                </a:solidFill>
              </a:rPr>
              <a:t>with existing </a:t>
            </a:r>
            <a:r>
              <a:rPr lang="en-US" sz="3300" b="1" dirty="0" smtClean="0">
                <a:solidFill>
                  <a:srgbClr val="C00000"/>
                </a:solidFill>
              </a:rPr>
              <a:t>frameworks, and scoped for data entry and discovery </a:t>
            </a:r>
            <a:endParaRPr lang="en-US" sz="1300" dirty="0" smtClean="0">
              <a:solidFill>
                <a:srgbClr val="C00000"/>
              </a:solidFill>
            </a:endParaRPr>
          </a:p>
          <a:p>
            <a:pPr marL="0" indent="0">
              <a:spcBef>
                <a:spcPts val="2400"/>
              </a:spcBef>
              <a:buNone/>
            </a:pPr>
            <a:r>
              <a:rPr lang="en-US" sz="3300" b="1" dirty="0" smtClean="0"/>
              <a:t>Glossary of Core Concepts</a:t>
            </a:r>
            <a:endParaRPr lang="en-US" sz="3300" dirty="0" smtClean="0"/>
          </a:p>
          <a:p>
            <a:pPr marL="525463">
              <a:lnSpc>
                <a:spcPct val="120000"/>
              </a:lnSpc>
            </a:pPr>
            <a:r>
              <a:rPr lang="en-US" sz="2600" dirty="0" smtClean="0"/>
              <a:t>Presents </a:t>
            </a:r>
            <a:r>
              <a:rPr lang="en-US" sz="2600" dirty="0"/>
              <a:t>preferred and alternate labels, definition, and significance with respect to modeling and metadata </a:t>
            </a:r>
            <a:r>
              <a:rPr lang="en-US" sz="2600" dirty="0" smtClean="0"/>
              <a:t>considerations (</a:t>
            </a:r>
            <a:r>
              <a:rPr lang="en-US" sz="2600" dirty="0" smtClean="0">
                <a:hlinkClick r:id="rId3"/>
              </a:rPr>
              <a:t>link</a:t>
            </a:r>
            <a:r>
              <a:rPr lang="en-US" sz="2600" dirty="0" smtClean="0"/>
              <a:t>)</a:t>
            </a:r>
          </a:p>
          <a:p>
            <a:pPr marL="525463">
              <a:lnSpc>
                <a:spcPct val="120000"/>
              </a:lnSpc>
            </a:pPr>
            <a:r>
              <a:rPr lang="en-US" sz="2600" dirty="0" smtClean="0"/>
              <a:t>List terms? . . .then separate slide for the text below, then go to google doc.</a:t>
            </a:r>
          </a:p>
          <a:p>
            <a:pPr marL="525463">
              <a:lnSpc>
                <a:spcPct val="120000"/>
              </a:lnSpc>
            </a:pPr>
            <a:r>
              <a:rPr lang="en-US" sz="2600" dirty="0" smtClean="0"/>
              <a:t>highlight importance of ‘ontological definitions’</a:t>
            </a:r>
            <a:endParaRPr lang="en-US" sz="2600" dirty="0"/>
          </a:p>
          <a:p>
            <a:pPr marL="0" indent="0">
              <a:spcBef>
                <a:spcPts val="1800"/>
              </a:spcBef>
              <a:buNone/>
            </a:pPr>
            <a:r>
              <a:rPr lang="en-US" sz="3300" b="1" dirty="0" smtClean="0"/>
              <a:t>Models of Core Concepts </a:t>
            </a:r>
            <a:endParaRPr lang="en-US" sz="3300" dirty="0" smtClean="0"/>
          </a:p>
          <a:p>
            <a:pPr marL="511175">
              <a:lnSpc>
                <a:spcPct val="120000"/>
              </a:lnSpc>
              <a:spcBef>
                <a:spcPts val="400"/>
              </a:spcBef>
            </a:pPr>
            <a:r>
              <a:rPr lang="en-US" sz="2600" dirty="0" smtClean="0"/>
              <a:t>A </a:t>
            </a:r>
            <a:r>
              <a:rPr lang="en-US" sz="2600" b="1" dirty="0" smtClean="0"/>
              <a:t>taxonomic</a:t>
            </a:r>
            <a:r>
              <a:rPr lang="en-US" sz="2600" dirty="0" smtClean="0"/>
              <a:t> </a:t>
            </a:r>
            <a:r>
              <a:rPr lang="en-US" sz="2600" b="1" dirty="0" smtClean="0"/>
              <a:t>hierarchy </a:t>
            </a:r>
            <a:r>
              <a:rPr lang="en-US" sz="2600" dirty="0" smtClean="0"/>
              <a:t>(</a:t>
            </a:r>
            <a:r>
              <a:rPr lang="en-US" sz="2600" dirty="0" smtClean="0">
                <a:hlinkClick r:id="rId4"/>
              </a:rPr>
              <a:t>link</a:t>
            </a:r>
            <a:r>
              <a:rPr lang="en-US" sz="2600" dirty="0" smtClean="0"/>
              <a:t>)</a:t>
            </a:r>
            <a:r>
              <a:rPr lang="en-US" sz="2600" b="1" dirty="0" smtClean="0"/>
              <a:t> </a:t>
            </a:r>
            <a:r>
              <a:rPr lang="en-US" sz="2600" dirty="0" smtClean="0"/>
              <a:t>that organizes these concepts to each other  </a:t>
            </a:r>
            <a:r>
              <a:rPr lang="en-US" sz="2600" dirty="0"/>
              <a:t>according their </a:t>
            </a:r>
            <a:r>
              <a:rPr lang="en-US" sz="2600" dirty="0" smtClean="0"/>
              <a:t>ontological type  (</a:t>
            </a:r>
            <a:r>
              <a:rPr lang="en-US" sz="2600" dirty="0"/>
              <a:t>material, </a:t>
            </a:r>
            <a:r>
              <a:rPr lang="en-US" sz="2600" dirty="0" smtClean="0"/>
              <a:t>process, attribute, information)</a:t>
            </a:r>
          </a:p>
          <a:p>
            <a:pPr marL="511175">
              <a:lnSpc>
                <a:spcPct val="120000"/>
              </a:lnSpc>
              <a:spcBef>
                <a:spcPts val="400"/>
              </a:spcBef>
            </a:pPr>
            <a:r>
              <a:rPr lang="en-US" sz="2600" dirty="0" smtClean="0"/>
              <a:t>An </a:t>
            </a:r>
            <a:r>
              <a:rPr lang="en-US" sz="2600" b="1" dirty="0" smtClean="0"/>
              <a:t>ontology graph</a:t>
            </a:r>
            <a:r>
              <a:rPr lang="en-US" sz="2600" dirty="0" smtClean="0"/>
              <a:t> illustrating relationships between core concepts (link)</a:t>
            </a:r>
            <a:endParaRPr lang="en-US" sz="2600" b="1" dirty="0"/>
          </a:p>
          <a:p>
            <a:pPr marL="511175">
              <a:lnSpc>
                <a:spcPct val="120000"/>
              </a:lnSpc>
              <a:spcBef>
                <a:spcPts val="400"/>
              </a:spcBef>
            </a:pPr>
            <a:r>
              <a:rPr lang="en-US" sz="2600" dirty="0" smtClean="0"/>
              <a:t>A </a:t>
            </a:r>
            <a:r>
              <a:rPr lang="en-US" sz="2600" b="1" dirty="0" smtClean="0"/>
              <a:t>hierarchical metadata schema </a:t>
            </a:r>
            <a:r>
              <a:rPr lang="en-US" sz="2600" dirty="0" smtClean="0"/>
              <a:t>(</a:t>
            </a:r>
            <a:r>
              <a:rPr lang="en-US" sz="2600" dirty="0" smtClean="0">
                <a:hlinkClick r:id="rId5"/>
              </a:rPr>
              <a:t>link</a:t>
            </a:r>
            <a:r>
              <a:rPr lang="en-US" sz="2600" dirty="0" smtClean="0"/>
              <a:t>)</a:t>
            </a:r>
            <a:r>
              <a:rPr lang="en-US" sz="2600" b="1" dirty="0" smtClean="0"/>
              <a:t> </a:t>
            </a:r>
            <a:r>
              <a:rPr lang="en-US" sz="2600" dirty="0" smtClean="0"/>
              <a:t>that organizes these concepts for the purpose of collecting and structuring metadata</a:t>
            </a:r>
            <a:endParaRPr lang="en-US" sz="2600" dirty="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5725155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endParaRPr lang="en-US" sz="3600" dirty="0" smtClean="0"/>
          </a:p>
          <a:p>
            <a:pPr marL="514350" indent="-514350">
              <a:buFont typeface="+mj-lt"/>
              <a:buAutoNum type="arabicPeriod"/>
            </a:pPr>
            <a:r>
              <a:rPr lang="en-US" sz="3600" dirty="0" smtClean="0"/>
              <a:t>Generic Metadata Recommendations</a:t>
            </a:r>
          </a:p>
          <a:p>
            <a:pPr marL="914400" lvl="1" indent="-514350">
              <a:buFont typeface="+mj-lt"/>
              <a:buAutoNum type="arabicPeriod"/>
            </a:pPr>
            <a:r>
              <a:rPr lang="en-US" dirty="0" smtClean="0"/>
              <a:t>spreadsheet of core elements and proposed standards to adopt </a:t>
            </a:r>
            <a:r>
              <a:rPr lang="en-US" dirty="0" smtClean="0">
                <a:solidFill>
                  <a:srgbClr val="C00000"/>
                </a:solidFill>
              </a:rPr>
              <a:t>(</a:t>
            </a:r>
            <a:r>
              <a:rPr lang="en-US" dirty="0" smtClean="0">
                <a:solidFill>
                  <a:srgbClr val="C00000"/>
                </a:solidFill>
                <a:hlinkClick r:id="rId3"/>
              </a:rPr>
              <a:t>link</a:t>
            </a:r>
            <a:r>
              <a:rPr lang="en-US" dirty="0" smtClean="0">
                <a:solidFill>
                  <a:srgbClr val="C00000"/>
                </a:solidFill>
              </a:rPr>
              <a:t>) (not focus of today so wont show)</a:t>
            </a:r>
            <a:endParaRPr lang="en-US" dirty="0" smtClean="0"/>
          </a:p>
          <a:p>
            <a:pPr marL="514350" indent="-514350">
              <a:buFont typeface="+mj-lt"/>
              <a:buAutoNum type="arabicPeriod"/>
            </a:pPr>
            <a:endParaRPr lang="en-US" sz="3600" dirty="0" smtClean="0"/>
          </a:p>
          <a:p>
            <a:pPr marL="514350" indent="-514350">
              <a:buFont typeface="+mj-lt"/>
              <a:buAutoNum type="arabicPeriod"/>
            </a:pPr>
            <a:r>
              <a:rPr lang="en-US" sz="3600" dirty="0" smtClean="0"/>
              <a:t>Reference Domain Model </a:t>
            </a:r>
            <a:r>
              <a:rPr lang="en-US" sz="3600" dirty="0" smtClean="0"/>
              <a:t>of Core </a:t>
            </a:r>
            <a:r>
              <a:rPr lang="en-US" sz="3600" dirty="0" smtClean="0"/>
              <a:t>Experimental Concepts (presented  as)</a:t>
            </a:r>
          </a:p>
          <a:p>
            <a:pPr marL="914400" lvl="1" indent="-514350">
              <a:buFont typeface="+mj-lt"/>
              <a:buAutoNum type="arabicPeriod"/>
            </a:pPr>
            <a:r>
              <a:rPr lang="en-US" dirty="0" smtClean="0"/>
              <a:t>Concept Glossary </a:t>
            </a:r>
          </a:p>
          <a:p>
            <a:pPr marL="914400" lvl="1" indent="-514350">
              <a:buFont typeface="+mj-lt"/>
              <a:buAutoNum type="arabicPeriod"/>
            </a:pPr>
            <a:r>
              <a:rPr lang="en-US" dirty="0" smtClean="0"/>
              <a:t>Taxonomic hierarchy</a:t>
            </a:r>
          </a:p>
          <a:p>
            <a:pPr marL="914400" lvl="1" indent="-514350">
              <a:buFont typeface="+mj-lt"/>
              <a:buAutoNum type="arabicPeriod"/>
            </a:pPr>
            <a:r>
              <a:rPr lang="en-US" dirty="0" smtClean="0"/>
              <a:t>Ontology graph</a:t>
            </a:r>
          </a:p>
          <a:p>
            <a:pPr marL="914400" lvl="1" indent="-514350">
              <a:buFont typeface="+mj-lt"/>
              <a:buAutoNum type="arabicPeriod"/>
            </a:pPr>
            <a:r>
              <a:rPr lang="en-US" dirty="0" smtClean="0"/>
              <a:t>Metadata schema</a:t>
            </a:r>
          </a:p>
          <a:p>
            <a:pPr marL="914400" lvl="1" indent="-514350">
              <a:buFont typeface="+mj-lt"/>
              <a:buAutoNum type="arabicPeriod"/>
            </a:pPr>
            <a:endParaRPr lang="en-US" dirty="0" smtClean="0"/>
          </a:p>
          <a:p>
            <a:pPr marL="514350" indent="-514350">
              <a:buFont typeface="+mj-lt"/>
              <a:buAutoNum type="arabicPeriod"/>
            </a:pPr>
            <a:r>
              <a:rPr lang="en-US" sz="3600" dirty="0" smtClean="0"/>
              <a:t>Experimental Metadata Model Straw Man</a:t>
            </a:r>
          </a:p>
          <a:p>
            <a:pPr marL="914400" lvl="1" indent="-514350">
              <a:buFont typeface="+mj-lt"/>
              <a:buAutoNum type="arabicPeriod"/>
            </a:pPr>
            <a:r>
              <a:rPr lang="en-US" sz="3600" dirty="0" smtClean="0"/>
              <a:t>graph of exemplar experimental metadata record (concept map)</a:t>
            </a:r>
          </a:p>
          <a:p>
            <a:pPr marL="914400" lvl="1" indent="-514350">
              <a:buFont typeface="+mj-lt"/>
              <a:buAutoNum type="arabicPeriod"/>
            </a:pPr>
            <a:r>
              <a:rPr lang="en-US" sz="3600" dirty="0" smtClean="0"/>
              <a:t>hierarchical metadata record of exemplar experimental metadata </a:t>
            </a:r>
            <a:r>
              <a:rPr lang="en-US" sz="3200" dirty="0" smtClean="0"/>
              <a:t>(pseudo-</a:t>
            </a:r>
            <a:r>
              <a:rPr lang="en-US" sz="3200" dirty="0" err="1" smtClean="0"/>
              <a:t>json</a:t>
            </a:r>
            <a:r>
              <a:rPr lang="en-US" sz="3200" dirty="0" smtClean="0"/>
              <a:t>)</a:t>
            </a:r>
          </a:p>
          <a:p>
            <a:endParaRPr lang="en-US" dirty="0"/>
          </a:p>
          <a:p>
            <a:endParaRPr lang="en-US" dirty="0"/>
          </a:p>
        </p:txBody>
      </p:sp>
    </p:spTree>
    <p:extLst>
      <p:ext uri="{BB962C8B-B14F-4D97-AF65-F5344CB8AC3E}">
        <p14:creationId xmlns:p14="http://schemas.microsoft.com/office/powerpoint/2010/main" val="887259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6244</TotalTime>
  <Words>24422</Words>
  <Application>Microsoft Office PowerPoint</Application>
  <PresentationFormat>On-screen Show (4:3)</PresentationFormat>
  <Paragraphs>2926</Paragraphs>
  <Slides>136</Slides>
  <Notes>135</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Office Theme</vt:lpstr>
      <vt:lpstr>Toward an Unified Metadata Model for ‘Research Objects’</vt:lpstr>
      <vt:lpstr>About Me</vt:lpstr>
      <vt:lpstr>Project Overview</vt:lpstr>
      <vt:lpstr>PowerPoint Presentation</vt:lpstr>
      <vt:lpstr>Applications for this Work</vt:lpstr>
      <vt:lpstr>Today’s Topics</vt:lpstr>
      <vt:lpstr>I. Landscape Analysis</vt:lpstr>
      <vt:lpstr>Initiatives</vt:lpstr>
      <vt:lpstr>PowerPoint Presentation</vt:lpstr>
      <vt:lpstr>Systems</vt:lpstr>
      <vt:lpstr>Systems</vt:lpstr>
      <vt:lpstr>Systems</vt:lpstr>
      <vt:lpstr>II. Lessons Inform Project Deliverables</vt:lpstr>
      <vt:lpstr>D1. Landscape Analysis</vt:lpstr>
      <vt:lpstr>D2. Generic Metadata      Recommendations</vt:lpstr>
      <vt:lpstr>D3. Reference Model of Core Experimental Concepts </vt:lpstr>
      <vt:lpstr>D4. Experimental Metadata Model</vt:lpstr>
      <vt:lpstr>Priority Use Cases</vt:lpstr>
      <vt:lpstr>Competency Questions</vt:lpstr>
      <vt:lpstr>Evaluation of Existing Standards</vt:lpstr>
      <vt:lpstr>PowerPoint Presentation</vt:lpstr>
      <vt:lpstr>PowerPoint Presentation</vt:lpstr>
      <vt:lpstr>Modeling an Exemplar Experiment</vt:lpstr>
      <vt:lpstr>PowerPoint Presentation</vt:lpstr>
      <vt:lpstr>PowerPoint Presentation</vt:lpstr>
      <vt:lpstr>PowerPoint Presentation</vt:lpstr>
      <vt:lpstr>PowerPoint Presentation</vt:lpstr>
      <vt:lpstr>Exemplar Metadata Record</vt:lpstr>
      <vt:lpstr>PowerPoint Presentation</vt:lpstr>
      <vt:lpstr>PowerPoint Presentation</vt:lpstr>
      <vt:lpstr>PowerPoint Presentation</vt:lpstr>
      <vt:lpstr>PowerPoint Presentation</vt:lpstr>
      <vt:lpstr>PowerPoint Presentation</vt:lpstr>
      <vt:lpstr>IV. Applications and Future Directions</vt:lpstr>
      <vt:lpstr>BD2K Data Discovery Index (DDI) </vt:lpstr>
      <vt:lpstr>IV. Next Steps and Future Directions</vt:lpstr>
      <vt:lpstr>IV. Next Steps and Future Directions</vt:lpstr>
      <vt:lpstr>Thank You!</vt:lpstr>
      <vt:lpstr>BD2K Data Discovery Index (DDI) </vt:lpstr>
      <vt:lpstr>PowerPoint Presentation</vt:lpstr>
      <vt:lpstr>PowerPoint Presentation</vt:lpstr>
      <vt:lpstr>PowerPoint Presentation</vt:lpstr>
      <vt:lpstr>IV. Applications and Future Directions</vt:lpstr>
      <vt:lpstr>PowerPoint Presentation</vt:lpstr>
      <vt:lpstr>Model Description</vt:lpstr>
      <vt:lpstr>PowerPoint Presentation</vt:lpstr>
      <vt:lpstr>PowerPoint Presentation</vt:lpstr>
      <vt:lpstr>PowerPoint Presentation</vt:lpstr>
      <vt:lpstr>PowerPoint Presentation</vt:lpstr>
      <vt:lpstr>Applications for this Work</vt:lpstr>
      <vt:lpstr>Applications for this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Evaluate by mapping experimental metadata records</vt:lpstr>
      <vt:lpstr>PowerPoint Presentation</vt:lpstr>
      <vt:lpstr>PowerPoint Presentation</vt:lpstr>
      <vt:lpstr>Limitations and Pitfalls</vt:lpstr>
      <vt:lpstr>PowerPoint Presentation</vt:lpstr>
      <vt:lpstr>Deliverable Summary</vt:lpstr>
      <vt:lpstr>END</vt:lpstr>
      <vt:lpstr>PowerPoint Presentation</vt:lpstr>
      <vt:lpstr>How We Are Getting There . . .</vt:lpstr>
      <vt:lpstr>Reproducibility crisis</vt:lpstr>
      <vt:lpstr>Importance of metadata in Research</vt:lpstr>
      <vt:lpstr>Importance of metadata in Research</vt:lpstr>
      <vt:lpstr>Review of existing schema and standards</vt:lpstr>
      <vt:lpstr>Existing Models Do Not Serve Our Needs . . . </vt:lpstr>
      <vt:lpstr>Landscape Analysis</vt:lpstr>
      <vt:lpstr>Metadata Framework</vt:lpstr>
      <vt:lpstr>PowerPoint Presentation</vt:lpstr>
      <vt:lpstr>Model Requirements for Data Entry and Discovery Use Case</vt:lpstr>
      <vt:lpstr>PowerPoint Presentation</vt:lpstr>
      <vt:lpstr>Example</vt:lpstr>
      <vt:lpstr>Challenge for us has been understanding requirements and use cases in order to scope the model</vt:lpstr>
      <vt:lpstr>Ongoing Work</vt:lpstr>
      <vt:lpstr>I. Landscape Analysis</vt:lpstr>
      <vt:lpstr>PowerPoint Presentation</vt:lpstr>
      <vt:lpstr>Why we care about open data (and other non-publication artifacts)</vt:lpstr>
      <vt:lpstr>Why we care about open data (and other non-publication artifacts)</vt:lpstr>
      <vt:lpstr>II. Landscape Analysis</vt:lpstr>
      <vt:lpstr>II. Landscape Analysis</vt:lpstr>
      <vt:lpstr>Why we care about open data (and other non-publication artifacts)</vt:lpstr>
      <vt:lpstr>PowerPoint Presentation</vt:lpstr>
      <vt:lpstr>PowerPoint Presentation</vt:lpstr>
      <vt:lpstr>Metadata Framework</vt:lpstr>
      <vt:lpstr>PowerPoint Presentation</vt:lpstr>
      <vt:lpstr>PowerPoint Presentation</vt:lpstr>
      <vt:lpstr>PowerPoint Presentation</vt:lpstr>
      <vt:lpstr>Lessons Learned: Systems</vt:lpstr>
      <vt:lpstr>PowerPoint Presentation</vt:lpstr>
      <vt:lpstr>Defining Deliverables</vt:lpstr>
      <vt:lpstr>Reference Model of Experimental Concepts </vt:lpstr>
      <vt:lpstr>Deliverables</vt:lpstr>
      <vt:lpstr>I Generic Metadata Recommendations</vt:lpstr>
      <vt:lpstr>III Experimental Metadata Model</vt:lpstr>
      <vt:lpstr>Priority Use Cases</vt:lpstr>
      <vt:lpstr>Competency Questions</vt:lpstr>
      <vt:lpstr>PowerPoint Presentation</vt:lpstr>
      <vt:lpstr>Modeling an Exemplar Experiment</vt:lpstr>
      <vt:lpstr>Exemplar Experiment</vt:lpstr>
      <vt:lpstr>Exemplar Experiment</vt:lpstr>
      <vt:lpstr>Exemplar Experiment</vt:lpstr>
      <vt:lpstr>Core Metadata Model</vt:lpstr>
      <vt:lpstr>Extending Variable Descriptions</vt:lpstr>
      <vt:lpstr>PowerPoint Presentation</vt:lpstr>
      <vt:lpstr>PowerPoint Presentation</vt:lpstr>
      <vt:lpstr>Systems</vt:lpstr>
      <vt:lpstr>PowerPoint Presentation</vt:lpstr>
      <vt:lpstr>Exemplar Metadata Record (~json)</vt:lpstr>
      <vt:lpstr>2 Competency Questions</vt:lpstr>
      <vt:lpstr>III. Project Deliverables</vt:lpstr>
      <vt:lpstr>D3. Reference Model of Core Experimental Concepts</vt:lpstr>
      <vt:lpstr>     Experimental Models</vt:lpstr>
      <vt:lpstr>1 Priority Use Cases</vt:lpstr>
      <vt:lpstr>PowerPoint Presentation</vt:lpstr>
      <vt:lpstr>PowerPoint Presentation</vt:lpstr>
      <vt:lpstr>D4. Experimental Metadata Model</vt:lpstr>
      <vt:lpstr>Requirements Analysis</vt:lpstr>
      <vt:lpstr>Priority Use Cases</vt:lpstr>
      <vt:lpstr>Competency Questions</vt:lpstr>
      <vt:lpstr>Evaluation of Existing Standards</vt:lpstr>
      <vt:lpstr>A Variable-Centric  Experimental Metadata Model</vt:lpstr>
      <vt:lpstr>A Variable-Centric  Experimental Metadata Model</vt:lpstr>
      <vt:lpstr>PowerPoint Presentation</vt:lpstr>
      <vt:lpstr>PowerPoint Presentation</vt:lpstr>
      <vt:lpstr>PowerPoint Presentation</vt:lpstr>
      <vt:lpstr>PowerPoint Presentation</vt:lpstr>
      <vt:lpstr>A Variable-Centric  Experimental Metadata Model</vt:lpstr>
      <vt:lpstr>Modeling an Exemplar Experiment</vt:lpstr>
      <vt:lpstr>IV. Applications and Future Directions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 an Experimental Metadata Model</dc:title>
  <dc:creator>Matthew Brush</dc:creator>
  <cp:lastModifiedBy>Matthew Brush</cp:lastModifiedBy>
  <cp:revision>355</cp:revision>
  <cp:lastPrinted>2015-11-03T02:09:33Z</cp:lastPrinted>
  <dcterms:created xsi:type="dcterms:W3CDTF">2015-10-30T00:07:05Z</dcterms:created>
  <dcterms:modified xsi:type="dcterms:W3CDTF">2015-11-03T08:11:38Z</dcterms:modified>
</cp:coreProperties>
</file>